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74" r:id="rId3"/>
    <p:sldId id="271" r:id="rId4"/>
    <p:sldId id="268" r:id="rId5"/>
    <p:sldId id="269" r:id="rId6"/>
    <p:sldId id="270" r:id="rId7"/>
    <p:sldId id="257" r:id="rId8"/>
    <p:sldId id="258" r:id="rId9"/>
    <p:sldId id="259" r:id="rId10"/>
    <p:sldId id="260" r:id="rId11"/>
    <p:sldId id="261" r:id="rId12"/>
    <p:sldId id="273" r:id="rId13"/>
    <p:sldId id="267" r:id="rId14"/>
  </p:sldIdLst>
  <p:sldSz cx="9144000" cy="6858000" type="screen4x3"/>
  <p:notesSz cx="6784975" cy="9906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E7AB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9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72B6532-94C0-4AFD-933A-68093C91B14E}" type="doc">
      <dgm:prSet loTypeId="urn:microsoft.com/office/officeart/2005/8/layout/chevron1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it-IT"/>
        </a:p>
      </dgm:t>
    </dgm:pt>
    <dgm:pt modelId="{89ACCF80-32FB-46EC-B0D6-7F8AC5526AA5}">
      <dgm:prSet phldrT="[Testo]" custT="1"/>
      <dgm:spPr>
        <a:solidFill>
          <a:srgbClr val="92D050"/>
        </a:solidFill>
      </dgm:spPr>
      <dgm:t>
        <a:bodyPr/>
        <a:lstStyle/>
        <a:p>
          <a:r>
            <a:rPr lang="it-IT" sz="2000" dirty="0" smtClean="0"/>
            <a:t>Accedo HDAC</a:t>
          </a:r>
          <a:endParaRPr lang="it-IT" sz="2000" dirty="0"/>
        </a:p>
      </dgm:t>
    </dgm:pt>
    <dgm:pt modelId="{1D8E8960-CB71-4A49-9B4C-279B7DEDD3A8}" type="parTrans" cxnId="{A6CC04D9-E5A3-4873-BB79-5B2226F25DFA}">
      <dgm:prSet/>
      <dgm:spPr/>
      <dgm:t>
        <a:bodyPr/>
        <a:lstStyle/>
        <a:p>
          <a:endParaRPr lang="it-IT"/>
        </a:p>
      </dgm:t>
    </dgm:pt>
    <dgm:pt modelId="{C9176DE9-2DCA-4C07-A11A-993F25BDEAF8}" type="sibTrans" cxnId="{A6CC04D9-E5A3-4873-BB79-5B2226F25DFA}">
      <dgm:prSet/>
      <dgm:spPr/>
      <dgm:t>
        <a:bodyPr/>
        <a:lstStyle/>
        <a:p>
          <a:endParaRPr lang="it-IT"/>
        </a:p>
      </dgm:t>
    </dgm:pt>
    <dgm:pt modelId="{BFDC4B52-CBFE-45D6-8E9B-1BF1876CDDED}">
      <dgm:prSet phldrT="[Testo]" custT="1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it-IT" sz="2000" dirty="0" smtClean="0"/>
            <a:t>Cerco su Area Informativa</a:t>
          </a:r>
          <a:endParaRPr lang="it-IT" sz="2000" dirty="0"/>
        </a:p>
      </dgm:t>
    </dgm:pt>
    <dgm:pt modelId="{52BD9DDA-7EA2-47A1-9825-7B0F01A0E984}" type="parTrans" cxnId="{5C23B5C4-3057-44A1-AD31-D4CDFF80DAB7}">
      <dgm:prSet/>
      <dgm:spPr/>
      <dgm:t>
        <a:bodyPr/>
        <a:lstStyle/>
        <a:p>
          <a:endParaRPr lang="it-IT"/>
        </a:p>
      </dgm:t>
    </dgm:pt>
    <dgm:pt modelId="{EAA22BBD-2872-4425-9BA1-22C19C0DEDEE}" type="sibTrans" cxnId="{5C23B5C4-3057-44A1-AD31-D4CDFF80DAB7}">
      <dgm:prSet/>
      <dgm:spPr/>
      <dgm:t>
        <a:bodyPr/>
        <a:lstStyle/>
        <a:p>
          <a:endParaRPr lang="it-IT"/>
        </a:p>
      </dgm:t>
    </dgm:pt>
    <dgm:pt modelId="{EB52CD9C-1009-4F25-8F70-4F55985E0609}">
      <dgm:prSet phldrT="[Testo]" custT="1"/>
      <dgm:spPr>
        <a:solidFill>
          <a:srgbClr val="FFC000"/>
        </a:solidFill>
      </dgm:spPr>
      <dgm:t>
        <a:bodyPr/>
        <a:lstStyle/>
        <a:p>
          <a:r>
            <a:rPr lang="it-IT" sz="2000" dirty="0" smtClean="0"/>
            <a:t>Cerco nel Forum</a:t>
          </a:r>
          <a:endParaRPr lang="it-IT" sz="2000" dirty="0"/>
        </a:p>
      </dgm:t>
    </dgm:pt>
    <dgm:pt modelId="{65D94A33-2AFF-4230-AE62-065DE6024349}" type="parTrans" cxnId="{0DF32BD5-B7E8-492B-BA03-9CEE8E026CD8}">
      <dgm:prSet/>
      <dgm:spPr/>
      <dgm:t>
        <a:bodyPr/>
        <a:lstStyle/>
        <a:p>
          <a:endParaRPr lang="it-IT"/>
        </a:p>
      </dgm:t>
    </dgm:pt>
    <dgm:pt modelId="{49D6EEED-8AF1-4EE9-B0F4-9B21B1827032}" type="sibTrans" cxnId="{0DF32BD5-B7E8-492B-BA03-9CEE8E026CD8}">
      <dgm:prSet/>
      <dgm:spPr/>
      <dgm:t>
        <a:bodyPr/>
        <a:lstStyle/>
        <a:p>
          <a:endParaRPr lang="it-IT"/>
        </a:p>
      </dgm:t>
    </dgm:pt>
    <dgm:pt modelId="{3734B964-1A22-4E67-8B43-AE9E6765FA88}">
      <dgm:prSet phldrT="[Testo]" custT="1"/>
      <dgm:spPr>
        <a:solidFill>
          <a:srgbClr val="FFC000"/>
        </a:solidFill>
      </dgm:spPr>
      <dgm:t>
        <a:bodyPr/>
        <a:lstStyle/>
        <a:p>
          <a:r>
            <a:rPr lang="it-IT" sz="2000" dirty="0" smtClean="0"/>
            <a:t>Creo Post su Forum</a:t>
          </a:r>
          <a:endParaRPr lang="it-IT" sz="2000" dirty="0"/>
        </a:p>
      </dgm:t>
    </dgm:pt>
    <dgm:pt modelId="{83548225-FEA2-4894-9914-033D51EC5691}" type="parTrans" cxnId="{D59269AA-4F49-49FF-98D9-A32097B892C4}">
      <dgm:prSet/>
      <dgm:spPr/>
      <dgm:t>
        <a:bodyPr/>
        <a:lstStyle/>
        <a:p>
          <a:endParaRPr lang="it-IT"/>
        </a:p>
      </dgm:t>
    </dgm:pt>
    <dgm:pt modelId="{5A71E371-1BEF-465C-85F1-2463FC6994CB}" type="sibTrans" cxnId="{D59269AA-4F49-49FF-98D9-A32097B892C4}">
      <dgm:prSet/>
      <dgm:spPr/>
      <dgm:t>
        <a:bodyPr/>
        <a:lstStyle/>
        <a:p>
          <a:endParaRPr lang="it-IT"/>
        </a:p>
      </dgm:t>
    </dgm:pt>
    <dgm:pt modelId="{B5FBD9E5-5A80-49BF-BCE2-56E0DF737957}" type="pres">
      <dgm:prSet presAssocID="{B72B6532-94C0-4AFD-933A-68093C91B14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360BC97-215B-49F7-9E9F-1344FD498441}" type="pres">
      <dgm:prSet presAssocID="{89ACCF80-32FB-46EC-B0D6-7F8AC5526AA5}" presName="parTxOnly" presStyleLbl="node1" presStyleIdx="0" presStyleCnt="4" custLinFactY="-34585" custLinFactNeighborX="-1717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1526CA-5970-41F7-8F8C-81233D3CA767}" type="pres">
      <dgm:prSet presAssocID="{C9176DE9-2DCA-4C07-A11A-993F25BDEAF8}" presName="parTxOnlySpace" presStyleCnt="0"/>
      <dgm:spPr/>
    </dgm:pt>
    <dgm:pt modelId="{C2F2223A-74D4-446A-B9DD-6796513F3052}" type="pres">
      <dgm:prSet presAssocID="{BFDC4B52-CBFE-45D6-8E9B-1BF1876CDDED}" presName="parTxOnly" presStyleLbl="node1" presStyleIdx="1" presStyleCnt="4" custLinFactY="-34585" custLinFactNeighborX="-42894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FAC56E-FCC8-4AE9-A8DD-7FD51BEFA3F0}" type="pres">
      <dgm:prSet presAssocID="{EAA22BBD-2872-4425-9BA1-22C19C0DEDEE}" presName="parTxOnlySpace" presStyleCnt="0"/>
      <dgm:spPr/>
    </dgm:pt>
    <dgm:pt modelId="{41F8C429-6ECC-4398-9C25-CCE384CDBC0A}" type="pres">
      <dgm:prSet presAssocID="{EB52CD9C-1009-4F25-8F70-4F55985E0609}" presName="parTxOnly" presStyleLbl="node1" presStyleIdx="2" presStyleCnt="4" custLinFactY="-34585" custLinFactNeighborX="-84070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DD37E78-03CB-4D35-9DC5-B9AF5AED0397}" type="pres">
      <dgm:prSet presAssocID="{49D6EEED-8AF1-4EE9-B0F4-9B21B1827032}" presName="parTxOnlySpace" presStyleCnt="0"/>
      <dgm:spPr/>
    </dgm:pt>
    <dgm:pt modelId="{FB717C88-8BDE-4B1B-BDED-D98EB668F44F}" type="pres">
      <dgm:prSet presAssocID="{3734B964-1A22-4E67-8B43-AE9E6765FA88}" presName="parTxOnly" presStyleLbl="node1" presStyleIdx="3" presStyleCnt="4" custLinFactX="-3430" custLinFactY="-34585" custLinFactNeighborX="-100000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A6CC04D9-E5A3-4873-BB79-5B2226F25DFA}" srcId="{B72B6532-94C0-4AFD-933A-68093C91B14E}" destId="{89ACCF80-32FB-46EC-B0D6-7F8AC5526AA5}" srcOrd="0" destOrd="0" parTransId="{1D8E8960-CB71-4A49-9B4C-279B7DEDD3A8}" sibTransId="{C9176DE9-2DCA-4C07-A11A-993F25BDEAF8}"/>
    <dgm:cxn modelId="{89E0E8F8-67DD-4AD9-BA42-D28C039CEC51}" type="presOf" srcId="{BFDC4B52-CBFE-45D6-8E9B-1BF1876CDDED}" destId="{C2F2223A-74D4-446A-B9DD-6796513F3052}" srcOrd="0" destOrd="0" presId="urn:microsoft.com/office/officeart/2005/8/layout/chevron1"/>
    <dgm:cxn modelId="{5C23B5C4-3057-44A1-AD31-D4CDFF80DAB7}" srcId="{B72B6532-94C0-4AFD-933A-68093C91B14E}" destId="{BFDC4B52-CBFE-45D6-8E9B-1BF1876CDDED}" srcOrd="1" destOrd="0" parTransId="{52BD9DDA-7EA2-47A1-9825-7B0F01A0E984}" sibTransId="{EAA22BBD-2872-4425-9BA1-22C19C0DEDEE}"/>
    <dgm:cxn modelId="{3380C487-B050-4FCF-B8E2-B9E1D1F8BF58}" type="presOf" srcId="{3734B964-1A22-4E67-8B43-AE9E6765FA88}" destId="{FB717C88-8BDE-4B1B-BDED-D98EB668F44F}" srcOrd="0" destOrd="0" presId="urn:microsoft.com/office/officeart/2005/8/layout/chevron1"/>
    <dgm:cxn modelId="{0DF32BD5-B7E8-492B-BA03-9CEE8E026CD8}" srcId="{B72B6532-94C0-4AFD-933A-68093C91B14E}" destId="{EB52CD9C-1009-4F25-8F70-4F55985E0609}" srcOrd="2" destOrd="0" parTransId="{65D94A33-2AFF-4230-AE62-065DE6024349}" sibTransId="{49D6EEED-8AF1-4EE9-B0F4-9B21B1827032}"/>
    <dgm:cxn modelId="{D59269AA-4F49-49FF-98D9-A32097B892C4}" srcId="{B72B6532-94C0-4AFD-933A-68093C91B14E}" destId="{3734B964-1A22-4E67-8B43-AE9E6765FA88}" srcOrd="3" destOrd="0" parTransId="{83548225-FEA2-4894-9914-033D51EC5691}" sibTransId="{5A71E371-1BEF-465C-85F1-2463FC6994CB}"/>
    <dgm:cxn modelId="{6301505D-3F3E-4BF0-8EC4-F295D827BC98}" type="presOf" srcId="{EB52CD9C-1009-4F25-8F70-4F55985E0609}" destId="{41F8C429-6ECC-4398-9C25-CCE384CDBC0A}" srcOrd="0" destOrd="0" presId="urn:microsoft.com/office/officeart/2005/8/layout/chevron1"/>
    <dgm:cxn modelId="{F150D7A0-C468-4E85-ACC9-1EFF2BD4A558}" type="presOf" srcId="{89ACCF80-32FB-46EC-B0D6-7F8AC5526AA5}" destId="{3360BC97-215B-49F7-9E9F-1344FD498441}" srcOrd="0" destOrd="0" presId="urn:microsoft.com/office/officeart/2005/8/layout/chevron1"/>
    <dgm:cxn modelId="{94A97B40-B267-4FD6-B817-63487B412E51}" type="presOf" srcId="{B72B6532-94C0-4AFD-933A-68093C91B14E}" destId="{B5FBD9E5-5A80-49BF-BCE2-56E0DF737957}" srcOrd="0" destOrd="0" presId="urn:microsoft.com/office/officeart/2005/8/layout/chevron1"/>
    <dgm:cxn modelId="{A5C6949A-E0FC-45E5-95C7-2DE93F365D19}" type="presParOf" srcId="{B5FBD9E5-5A80-49BF-BCE2-56E0DF737957}" destId="{3360BC97-215B-49F7-9E9F-1344FD498441}" srcOrd="0" destOrd="0" presId="urn:microsoft.com/office/officeart/2005/8/layout/chevron1"/>
    <dgm:cxn modelId="{22105F2E-EF9F-496E-B69F-A8CAD0CE8E05}" type="presParOf" srcId="{B5FBD9E5-5A80-49BF-BCE2-56E0DF737957}" destId="{F41526CA-5970-41F7-8F8C-81233D3CA767}" srcOrd="1" destOrd="0" presId="urn:microsoft.com/office/officeart/2005/8/layout/chevron1"/>
    <dgm:cxn modelId="{24628667-5D18-43B0-BD2E-0D553EE323D4}" type="presParOf" srcId="{B5FBD9E5-5A80-49BF-BCE2-56E0DF737957}" destId="{C2F2223A-74D4-446A-B9DD-6796513F3052}" srcOrd="2" destOrd="0" presId="urn:microsoft.com/office/officeart/2005/8/layout/chevron1"/>
    <dgm:cxn modelId="{F324DC9E-1ACD-4377-BB37-6EEB6CDA38E8}" type="presParOf" srcId="{B5FBD9E5-5A80-49BF-BCE2-56E0DF737957}" destId="{ADFAC56E-FCC8-4AE9-A8DD-7FD51BEFA3F0}" srcOrd="3" destOrd="0" presId="urn:microsoft.com/office/officeart/2005/8/layout/chevron1"/>
    <dgm:cxn modelId="{DF870DF4-C54C-4E89-B788-64DA8E9A263E}" type="presParOf" srcId="{B5FBD9E5-5A80-49BF-BCE2-56E0DF737957}" destId="{41F8C429-6ECC-4398-9C25-CCE384CDBC0A}" srcOrd="4" destOrd="0" presId="urn:microsoft.com/office/officeart/2005/8/layout/chevron1"/>
    <dgm:cxn modelId="{CAD1F0E6-1793-4258-A5E5-C92D93948521}" type="presParOf" srcId="{B5FBD9E5-5A80-49BF-BCE2-56E0DF737957}" destId="{1DD37E78-03CB-4D35-9DC5-B9AF5AED0397}" srcOrd="5" destOrd="0" presId="urn:microsoft.com/office/officeart/2005/8/layout/chevron1"/>
    <dgm:cxn modelId="{B78A5580-D67A-4450-BBD2-57A59D2D4C76}" type="presParOf" srcId="{B5FBD9E5-5A80-49BF-BCE2-56E0DF737957}" destId="{FB717C88-8BDE-4B1B-BDED-D98EB668F44F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0E250C4-B2CE-41A1-8657-49641BC76A7A}" type="doc">
      <dgm:prSet loTypeId="urn:microsoft.com/office/officeart/2005/8/layout/chevron1" loCatId="process" qsTypeId="urn:microsoft.com/office/officeart/2005/8/quickstyle/simple1" qsCatId="simple" csTypeId="urn:microsoft.com/office/officeart/2005/8/colors/colorful3" csCatId="colorful" phldr="1"/>
      <dgm:spPr/>
    </dgm:pt>
    <dgm:pt modelId="{84B52C74-92C3-4A89-B08E-88626F64F9CC}">
      <dgm:prSet phldrT="[Testo]" custT="1"/>
      <dgm:spPr>
        <a:solidFill>
          <a:srgbClr val="92D050"/>
        </a:solidFill>
      </dgm:spPr>
      <dgm:t>
        <a:bodyPr/>
        <a:lstStyle/>
        <a:p>
          <a:r>
            <a:rPr lang="it-IT" sz="2000" dirty="0" smtClean="0"/>
            <a:t>Accedo HDAC</a:t>
          </a:r>
          <a:endParaRPr lang="it-IT" sz="2000" dirty="0"/>
        </a:p>
      </dgm:t>
    </dgm:pt>
    <dgm:pt modelId="{04416CA2-C75F-4D4A-8607-9E84662CAA9B}" type="parTrans" cxnId="{46E76A0A-ABCF-41BA-B292-68B7C7DF90A8}">
      <dgm:prSet/>
      <dgm:spPr/>
      <dgm:t>
        <a:bodyPr/>
        <a:lstStyle/>
        <a:p>
          <a:endParaRPr lang="it-IT"/>
        </a:p>
      </dgm:t>
    </dgm:pt>
    <dgm:pt modelId="{768B80E1-3C85-43F7-86B0-5C0AE1FE88AC}" type="sibTrans" cxnId="{46E76A0A-ABCF-41BA-B292-68B7C7DF90A8}">
      <dgm:prSet/>
      <dgm:spPr/>
      <dgm:t>
        <a:bodyPr/>
        <a:lstStyle/>
        <a:p>
          <a:endParaRPr lang="it-IT"/>
        </a:p>
      </dgm:t>
    </dgm:pt>
    <dgm:pt modelId="{9D1A34FB-2B83-4E20-A61B-CA7CA37DD2D7}">
      <dgm:prSet phldrT="[Testo]" custT="1"/>
      <dgm:spPr>
        <a:solidFill>
          <a:srgbClr val="FFC000"/>
        </a:solidFill>
      </dgm:spPr>
      <dgm:t>
        <a:bodyPr/>
        <a:lstStyle/>
        <a:p>
          <a:r>
            <a:rPr lang="it-IT" sz="2000" dirty="0" smtClean="0"/>
            <a:t>Navigo nel Forum</a:t>
          </a:r>
          <a:endParaRPr lang="it-IT" sz="2000" dirty="0"/>
        </a:p>
      </dgm:t>
    </dgm:pt>
    <dgm:pt modelId="{223E1AC7-FB82-4737-8A33-6B210D4B2019}" type="parTrans" cxnId="{768BA524-6577-4036-9B9F-33E73479F8C8}">
      <dgm:prSet/>
      <dgm:spPr/>
      <dgm:t>
        <a:bodyPr/>
        <a:lstStyle/>
        <a:p>
          <a:endParaRPr lang="it-IT"/>
        </a:p>
      </dgm:t>
    </dgm:pt>
    <dgm:pt modelId="{28EA272E-B243-49A8-87FD-039B91CA76CA}" type="sibTrans" cxnId="{768BA524-6577-4036-9B9F-33E73479F8C8}">
      <dgm:prSet/>
      <dgm:spPr/>
      <dgm:t>
        <a:bodyPr/>
        <a:lstStyle/>
        <a:p>
          <a:endParaRPr lang="it-IT"/>
        </a:p>
      </dgm:t>
    </dgm:pt>
    <dgm:pt modelId="{684534BB-2E2B-4FB8-8AF5-B88048DC82C8}">
      <dgm:prSet phldrT="[Testo]" custT="1"/>
      <dgm:spPr>
        <a:solidFill>
          <a:srgbClr val="FFC000"/>
        </a:solidFill>
      </dgm:spPr>
      <dgm:t>
        <a:bodyPr/>
        <a:lstStyle/>
        <a:p>
          <a:r>
            <a:rPr lang="it-IT" sz="2000" dirty="0" smtClean="0"/>
            <a:t>Partecipo al Forum</a:t>
          </a:r>
          <a:endParaRPr lang="it-IT" sz="2000" dirty="0"/>
        </a:p>
      </dgm:t>
    </dgm:pt>
    <dgm:pt modelId="{996202CC-DE6B-4F24-BFB0-DCD8E32C9E41}" type="parTrans" cxnId="{F78F2AE6-6121-47B2-9809-0844DE98514D}">
      <dgm:prSet/>
      <dgm:spPr/>
      <dgm:t>
        <a:bodyPr/>
        <a:lstStyle/>
        <a:p>
          <a:endParaRPr lang="it-IT"/>
        </a:p>
      </dgm:t>
    </dgm:pt>
    <dgm:pt modelId="{3ED232C7-18C4-40B4-8B54-836BA4D0CCA1}" type="sibTrans" cxnId="{F78F2AE6-6121-47B2-9809-0844DE98514D}">
      <dgm:prSet/>
      <dgm:spPr/>
      <dgm:t>
        <a:bodyPr/>
        <a:lstStyle/>
        <a:p>
          <a:endParaRPr lang="it-IT"/>
        </a:p>
      </dgm:t>
    </dgm:pt>
    <dgm:pt modelId="{8EB7ABED-CEAB-4600-97DD-4BE5FE8B7257}" type="pres">
      <dgm:prSet presAssocID="{30E250C4-B2CE-41A1-8657-49641BC76A7A}" presName="Name0" presStyleCnt="0">
        <dgm:presLayoutVars>
          <dgm:dir/>
          <dgm:animLvl val="lvl"/>
          <dgm:resizeHandles val="exact"/>
        </dgm:presLayoutVars>
      </dgm:prSet>
      <dgm:spPr/>
    </dgm:pt>
    <dgm:pt modelId="{B9A8E4CB-DB69-4E76-8CAA-396D73008386}" type="pres">
      <dgm:prSet presAssocID="{84B52C74-92C3-4A89-B08E-88626F64F9CC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749F1C-C6B3-461A-92D8-BE1B52BEA396}" type="pres">
      <dgm:prSet presAssocID="{768B80E1-3C85-43F7-86B0-5C0AE1FE88AC}" presName="parTxOnlySpace" presStyleCnt="0"/>
      <dgm:spPr/>
    </dgm:pt>
    <dgm:pt modelId="{D2ADE468-2E1E-4D18-BBAD-76CEB817ED92}" type="pres">
      <dgm:prSet presAssocID="{9D1A34FB-2B83-4E20-A61B-CA7CA37DD2D7}" presName="parTxOnly" presStyleLbl="node1" presStyleIdx="1" presStyleCnt="3" custScaleX="13385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0052DBD-6862-42A2-BA95-4D960BBD9A18}" type="pres">
      <dgm:prSet presAssocID="{28EA272E-B243-49A8-87FD-039B91CA76CA}" presName="parTxOnlySpace" presStyleCnt="0"/>
      <dgm:spPr/>
    </dgm:pt>
    <dgm:pt modelId="{82B3BC20-9DB3-4AA0-B9E8-15564E86778D}" type="pres">
      <dgm:prSet presAssocID="{684534BB-2E2B-4FB8-8AF5-B88048DC82C8}" presName="parTxOnly" presStyleLbl="node1" presStyleIdx="2" presStyleCnt="3" custScaleX="12621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768BA524-6577-4036-9B9F-33E73479F8C8}" srcId="{30E250C4-B2CE-41A1-8657-49641BC76A7A}" destId="{9D1A34FB-2B83-4E20-A61B-CA7CA37DD2D7}" srcOrd="1" destOrd="0" parTransId="{223E1AC7-FB82-4737-8A33-6B210D4B2019}" sibTransId="{28EA272E-B243-49A8-87FD-039B91CA76CA}"/>
    <dgm:cxn modelId="{E69DDB35-6A7D-4EE7-A591-8B4261340F82}" type="presOf" srcId="{84B52C74-92C3-4A89-B08E-88626F64F9CC}" destId="{B9A8E4CB-DB69-4E76-8CAA-396D73008386}" srcOrd="0" destOrd="0" presId="urn:microsoft.com/office/officeart/2005/8/layout/chevron1"/>
    <dgm:cxn modelId="{97F1A54B-968E-4F8D-8A08-69B26A439BCF}" type="presOf" srcId="{30E250C4-B2CE-41A1-8657-49641BC76A7A}" destId="{8EB7ABED-CEAB-4600-97DD-4BE5FE8B7257}" srcOrd="0" destOrd="0" presId="urn:microsoft.com/office/officeart/2005/8/layout/chevron1"/>
    <dgm:cxn modelId="{733C43F9-2BB4-4AF4-9D1E-CE31B84C1BB0}" type="presOf" srcId="{684534BB-2E2B-4FB8-8AF5-B88048DC82C8}" destId="{82B3BC20-9DB3-4AA0-B9E8-15564E86778D}" srcOrd="0" destOrd="0" presId="urn:microsoft.com/office/officeart/2005/8/layout/chevron1"/>
    <dgm:cxn modelId="{F78F2AE6-6121-47B2-9809-0844DE98514D}" srcId="{30E250C4-B2CE-41A1-8657-49641BC76A7A}" destId="{684534BB-2E2B-4FB8-8AF5-B88048DC82C8}" srcOrd="2" destOrd="0" parTransId="{996202CC-DE6B-4F24-BFB0-DCD8E32C9E41}" sibTransId="{3ED232C7-18C4-40B4-8B54-836BA4D0CCA1}"/>
    <dgm:cxn modelId="{46E76A0A-ABCF-41BA-B292-68B7C7DF90A8}" srcId="{30E250C4-B2CE-41A1-8657-49641BC76A7A}" destId="{84B52C74-92C3-4A89-B08E-88626F64F9CC}" srcOrd="0" destOrd="0" parTransId="{04416CA2-C75F-4D4A-8607-9E84662CAA9B}" sibTransId="{768B80E1-3C85-43F7-86B0-5C0AE1FE88AC}"/>
    <dgm:cxn modelId="{DB803DFF-E084-4BC8-997C-368979AF93B0}" type="presOf" srcId="{9D1A34FB-2B83-4E20-A61B-CA7CA37DD2D7}" destId="{D2ADE468-2E1E-4D18-BBAD-76CEB817ED92}" srcOrd="0" destOrd="0" presId="urn:microsoft.com/office/officeart/2005/8/layout/chevron1"/>
    <dgm:cxn modelId="{07186D22-CBCB-4A33-B505-408E3EF39F60}" type="presParOf" srcId="{8EB7ABED-CEAB-4600-97DD-4BE5FE8B7257}" destId="{B9A8E4CB-DB69-4E76-8CAA-396D73008386}" srcOrd="0" destOrd="0" presId="urn:microsoft.com/office/officeart/2005/8/layout/chevron1"/>
    <dgm:cxn modelId="{60229589-4140-4AEA-913C-4BC9DDFE3039}" type="presParOf" srcId="{8EB7ABED-CEAB-4600-97DD-4BE5FE8B7257}" destId="{FD749F1C-C6B3-461A-92D8-BE1B52BEA396}" srcOrd="1" destOrd="0" presId="urn:microsoft.com/office/officeart/2005/8/layout/chevron1"/>
    <dgm:cxn modelId="{2C66F2A9-FEEE-40D2-AFC1-A9769EF58112}" type="presParOf" srcId="{8EB7ABED-CEAB-4600-97DD-4BE5FE8B7257}" destId="{D2ADE468-2E1E-4D18-BBAD-76CEB817ED92}" srcOrd="2" destOrd="0" presId="urn:microsoft.com/office/officeart/2005/8/layout/chevron1"/>
    <dgm:cxn modelId="{11345E84-0B2C-4016-90FB-3ECD9CDBEAEC}" type="presParOf" srcId="{8EB7ABED-CEAB-4600-97DD-4BE5FE8B7257}" destId="{A0052DBD-6862-42A2-BA95-4D960BBD9A18}" srcOrd="3" destOrd="0" presId="urn:microsoft.com/office/officeart/2005/8/layout/chevron1"/>
    <dgm:cxn modelId="{34A25D20-6CF8-4122-8868-481E458D00E2}" type="presParOf" srcId="{8EB7ABED-CEAB-4600-97DD-4BE5FE8B7257}" destId="{82B3BC20-9DB3-4AA0-B9E8-15564E86778D}" srcOrd="4" destOrd="0" presId="urn:microsoft.com/office/officeart/2005/8/layout/chevron1"/>
  </dgm:cxnLst>
  <dgm:bg>
    <a:noFill/>
  </dgm:bg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60BC97-215B-49F7-9E9F-1344FD498441}">
      <dsp:nvSpPr>
        <dsp:cNvPr id="0" name=""/>
        <dsp:cNvSpPr/>
      </dsp:nvSpPr>
      <dsp:spPr>
        <a:xfrm>
          <a:off x="1" y="1152126"/>
          <a:ext cx="2179967" cy="871987"/>
        </a:xfrm>
        <a:prstGeom prst="chevron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/>
            <a:t>Accedo HDAC</a:t>
          </a:r>
          <a:endParaRPr lang="it-IT" sz="2000" kern="1200" dirty="0"/>
        </a:p>
      </dsp:txBody>
      <dsp:txXfrm>
        <a:off x="435995" y="1152126"/>
        <a:ext cx="1307980" cy="871987"/>
      </dsp:txXfrm>
    </dsp:sp>
    <dsp:sp modelId="{C2F2223A-74D4-446A-B9DD-6796513F3052}">
      <dsp:nvSpPr>
        <dsp:cNvPr id="0" name=""/>
        <dsp:cNvSpPr/>
      </dsp:nvSpPr>
      <dsp:spPr>
        <a:xfrm>
          <a:off x="1872208" y="1152126"/>
          <a:ext cx="2179967" cy="871987"/>
        </a:xfrm>
        <a:prstGeom prst="chevron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/>
            <a:t>Cerco su Area Informativa</a:t>
          </a:r>
          <a:endParaRPr lang="it-IT" sz="2000" kern="1200" dirty="0"/>
        </a:p>
      </dsp:txBody>
      <dsp:txXfrm>
        <a:off x="2308202" y="1152126"/>
        <a:ext cx="1307980" cy="871987"/>
      </dsp:txXfrm>
    </dsp:sp>
    <dsp:sp modelId="{41F8C429-6ECC-4398-9C25-CCE384CDBC0A}">
      <dsp:nvSpPr>
        <dsp:cNvPr id="0" name=""/>
        <dsp:cNvSpPr/>
      </dsp:nvSpPr>
      <dsp:spPr>
        <a:xfrm>
          <a:off x="3744416" y="1152126"/>
          <a:ext cx="2179967" cy="871987"/>
        </a:xfrm>
        <a:prstGeom prst="chevron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/>
            <a:t>Cerco nel Forum</a:t>
          </a:r>
          <a:endParaRPr lang="it-IT" sz="2000" kern="1200" dirty="0"/>
        </a:p>
      </dsp:txBody>
      <dsp:txXfrm>
        <a:off x="4180410" y="1152126"/>
        <a:ext cx="1307980" cy="871987"/>
      </dsp:txXfrm>
    </dsp:sp>
    <dsp:sp modelId="{FB717C88-8BDE-4B1B-BDED-D98EB668F44F}">
      <dsp:nvSpPr>
        <dsp:cNvPr id="0" name=""/>
        <dsp:cNvSpPr/>
      </dsp:nvSpPr>
      <dsp:spPr>
        <a:xfrm>
          <a:off x="5596887" y="1152126"/>
          <a:ext cx="2179967" cy="871987"/>
        </a:xfrm>
        <a:prstGeom prst="chevron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/>
            <a:t>Creo Post su Forum</a:t>
          </a:r>
          <a:endParaRPr lang="it-IT" sz="2000" kern="1200" dirty="0"/>
        </a:p>
      </dsp:txBody>
      <dsp:txXfrm>
        <a:off x="6032881" y="1152126"/>
        <a:ext cx="1307980" cy="87198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A8E4CB-DB69-4E76-8CAA-396D73008386}">
      <dsp:nvSpPr>
        <dsp:cNvPr id="0" name=""/>
        <dsp:cNvSpPr/>
      </dsp:nvSpPr>
      <dsp:spPr>
        <a:xfrm>
          <a:off x="1081" y="1517334"/>
          <a:ext cx="1633786" cy="653514"/>
        </a:xfrm>
        <a:prstGeom prst="chevron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/>
            <a:t>Accedo HDAC</a:t>
          </a:r>
          <a:endParaRPr lang="it-IT" sz="2000" kern="1200" dirty="0"/>
        </a:p>
      </dsp:txBody>
      <dsp:txXfrm>
        <a:off x="327838" y="1517334"/>
        <a:ext cx="980272" cy="653514"/>
      </dsp:txXfrm>
    </dsp:sp>
    <dsp:sp modelId="{D2ADE468-2E1E-4D18-BBAD-76CEB817ED92}">
      <dsp:nvSpPr>
        <dsp:cNvPr id="0" name=""/>
        <dsp:cNvSpPr/>
      </dsp:nvSpPr>
      <dsp:spPr>
        <a:xfrm>
          <a:off x="1471488" y="1517334"/>
          <a:ext cx="2186871" cy="653514"/>
        </a:xfrm>
        <a:prstGeom prst="chevron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/>
            <a:t>Navigo nel Forum</a:t>
          </a:r>
          <a:endParaRPr lang="it-IT" sz="2000" kern="1200" dirty="0"/>
        </a:p>
      </dsp:txBody>
      <dsp:txXfrm>
        <a:off x="1798245" y="1517334"/>
        <a:ext cx="1533357" cy="653514"/>
      </dsp:txXfrm>
    </dsp:sp>
    <dsp:sp modelId="{82B3BC20-9DB3-4AA0-B9E8-15564E86778D}">
      <dsp:nvSpPr>
        <dsp:cNvPr id="0" name=""/>
        <dsp:cNvSpPr/>
      </dsp:nvSpPr>
      <dsp:spPr>
        <a:xfrm>
          <a:off x="3494981" y="1517334"/>
          <a:ext cx="2062066" cy="653514"/>
        </a:xfrm>
        <a:prstGeom prst="chevron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/>
            <a:t>Partecipo al Forum</a:t>
          </a:r>
          <a:endParaRPr lang="it-IT" sz="2000" kern="1200" dirty="0"/>
        </a:p>
      </dsp:txBody>
      <dsp:txXfrm>
        <a:off x="3821738" y="1517334"/>
        <a:ext cx="1408552" cy="6535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156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43249" y="0"/>
            <a:ext cx="2940156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86462B-6EB8-4262-ADE5-C526DA3F1922}" type="datetimeFigureOut">
              <a:rPr lang="it-IT" smtClean="0"/>
              <a:t>24/10/2016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08981"/>
            <a:ext cx="2940156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43249" y="9408981"/>
            <a:ext cx="2940156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34A018-3DB9-4F1D-ADEC-AAF602ADD0DE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05611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156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3249" y="0"/>
            <a:ext cx="2940156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73AD4F-85F2-450B-89DA-4AA3DEF16E8F}" type="datetimeFigureOut">
              <a:rPr lang="it-IT" smtClean="0"/>
              <a:t>24/10/2016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8498" y="4705350"/>
            <a:ext cx="5427980" cy="4457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0156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3249" y="9408981"/>
            <a:ext cx="2940156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D130DF-1DA4-4DA7-9A6B-7EA89A33F6D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91637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D130DF-1DA4-4DA7-9A6B-7EA89A33F6D4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73040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13977-CEBB-4AA6-B0EF-0CD990526AFB}" type="datetime1">
              <a:rPr lang="it-IT" smtClean="0"/>
              <a:t>24/10/2016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Presentazione Help Desk Amministrativo Contabile 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B80F9-2D70-4D60-BB2C-50A8CBB07F9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9854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9347D-1801-4E62-8C93-31B8BDD41F5C}" type="datetime1">
              <a:rPr lang="it-IT" smtClean="0"/>
              <a:t>24/10/2016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Presentazione Help Desk Amministrativo Contabile 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B80F9-2D70-4D60-BB2C-50A8CBB07F9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5999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FE224-77BC-479F-8C42-C4A6DBFF6DF3}" type="datetime1">
              <a:rPr lang="it-IT" smtClean="0"/>
              <a:t>24/10/2016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Presentazione Help Desk Amministrativo Contabile 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B80F9-2D70-4D60-BB2C-50A8CBB07F9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9282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16498-72DC-4DD7-B342-C9D280886B5C}" type="datetime1">
              <a:rPr lang="it-IT" smtClean="0"/>
              <a:t>24/10/2016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Presentazione Help Desk Amministrativo Contabile 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B80F9-2D70-4D60-BB2C-50A8CBB07F9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7615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BF1A0-869E-43B5-98CF-EFCC2DB0F033}" type="datetime1">
              <a:rPr lang="it-IT" smtClean="0"/>
              <a:t>24/10/2016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Presentazione Help Desk Amministrativo Contabile 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B80F9-2D70-4D60-BB2C-50A8CBB07F9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6945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C1B89-9D4E-4323-8A46-EC94AA27FAE8}" type="datetime1">
              <a:rPr lang="it-IT" smtClean="0"/>
              <a:t>24/10/2016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Presentazione Help Desk Amministrativo Contabile 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B80F9-2D70-4D60-BB2C-50A8CBB07F9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6045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B3CD4-FB44-449A-8E9D-4C494CFD8B40}" type="datetime1">
              <a:rPr lang="it-IT" smtClean="0"/>
              <a:t>24/10/2016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Presentazione Help Desk Amministrativo Contabile 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B80F9-2D70-4D60-BB2C-50A8CBB07F9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0876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CA015-7888-418E-98D0-5021C1372DB4}" type="datetime1">
              <a:rPr lang="it-IT" smtClean="0"/>
              <a:t>24/10/2016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Presentazione Help Desk Amministrativo Contabile 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B80F9-2D70-4D60-BB2C-50A8CBB07F9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8331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F5A9A-DE12-451E-A8FB-BF4016DD6984}" type="datetime1">
              <a:rPr lang="it-IT" smtClean="0"/>
              <a:t>24/10/2016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Presentazione Help Desk Amministrativo Contabile 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B80F9-2D70-4D60-BB2C-50A8CBB07F9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7545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63053-AB5A-4A74-A800-628AA65C766C}" type="datetime1">
              <a:rPr lang="it-IT" smtClean="0"/>
              <a:t>24/10/2016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Presentazione Help Desk Amministrativo Contabile 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B80F9-2D70-4D60-BB2C-50A8CBB07F9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5296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7B1EE-CFBA-4904-AE95-DB446E707E89}" type="datetime1">
              <a:rPr lang="it-IT" smtClean="0"/>
              <a:t>24/10/2016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Presentazione Help Desk Amministrativo Contabile 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B80F9-2D70-4D60-BB2C-50A8CBB07F9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3245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5000"/>
            <a:lum/>
          </a:blip>
          <a:srcRect/>
          <a:stretch>
            <a:fillRect l="-4000" t="-11000" r="-4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8BB54-2CF5-40E1-855B-20F449E82CEF}" type="datetime1">
              <a:rPr lang="it-IT" smtClean="0"/>
              <a:t>24/10/2016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Presentazione Help Desk Amministrativo Contabile 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4B80F9-2D70-4D60-BB2C-50A8CBB07F9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1796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mailto:dgruf.hdac@istruzione.it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323528" y="1628801"/>
            <a:ext cx="8568952" cy="1296143"/>
          </a:xfrm>
          <a:solidFill>
            <a:schemeClr val="accent6">
              <a:lumMod val="20000"/>
              <a:lumOff val="80000"/>
              <a:alpha val="60000"/>
            </a:schemeClr>
          </a:solidFill>
          <a:effectLst>
            <a:softEdge rad="317500"/>
          </a:effectLst>
        </p:spPr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it-IT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it-IT" sz="4900" b="1" dirty="0" smtClean="0">
                <a:solidFill>
                  <a:schemeClr val="accent1">
                    <a:lumMod val="50000"/>
                  </a:schemeClr>
                </a:solidFill>
              </a:rPr>
              <a:t>Help Desk Amministrativo Contabile</a:t>
            </a:r>
            <a:r>
              <a:rPr lang="it-IT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it-IT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it-IT" b="1" i="1" dirty="0" smtClean="0">
                <a:solidFill>
                  <a:schemeClr val="accent1">
                    <a:lumMod val="50000"/>
                  </a:schemeClr>
                </a:solidFill>
              </a:rPr>
              <a:t>DGRUF</a:t>
            </a:r>
            <a:endParaRPr lang="it-IT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632848" cy="1752600"/>
          </a:xfrm>
        </p:spPr>
        <p:txBody>
          <a:bodyPr/>
          <a:lstStyle/>
          <a:p>
            <a:r>
              <a:rPr lang="it-IT" dirty="0" smtClean="0">
                <a:solidFill>
                  <a:schemeClr val="accent1">
                    <a:lumMod val="50000"/>
                  </a:schemeClr>
                </a:solidFill>
              </a:rPr>
              <a:t>Incontro per l’avvio della sperimentazione </a:t>
            </a:r>
          </a:p>
          <a:p>
            <a:endParaRPr lang="it-IT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it-IT" dirty="0" smtClean="0">
                <a:solidFill>
                  <a:schemeClr val="accent1">
                    <a:lumMod val="50000"/>
                  </a:schemeClr>
                </a:solidFill>
              </a:rPr>
              <a:t>Roma, 17 Ottobre 2016</a:t>
            </a:r>
            <a:endParaRPr lang="it-IT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026" name="Immagine 2" descr="cid:image001.jpg@01CFA667.A199897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F"/>
              </a:clrFrom>
              <a:clrTo>
                <a:srgbClr val="FEFE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9126" y="1"/>
            <a:ext cx="2084873" cy="6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548465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79512" y="59974"/>
            <a:ext cx="6879614" cy="1143000"/>
          </a:xfrm>
          <a:solidFill>
            <a:schemeClr val="accent6">
              <a:lumMod val="20000"/>
              <a:lumOff val="80000"/>
            </a:schemeClr>
          </a:solidFill>
          <a:effectLst>
            <a:softEdge rad="317500"/>
          </a:effectLst>
        </p:spPr>
        <p:txBody>
          <a:bodyPr>
            <a:normAutofit/>
          </a:bodyPr>
          <a:lstStyle/>
          <a:p>
            <a:r>
              <a:rPr lang="it-IT" sz="3600" b="1" dirty="0" smtClean="0">
                <a:solidFill>
                  <a:schemeClr val="accent1">
                    <a:lumMod val="50000"/>
                  </a:schemeClr>
                </a:solidFill>
              </a:rPr>
              <a:t>Sperimentazione - Organizzazione</a:t>
            </a:r>
            <a:endParaRPr lang="it-IT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683568" y="1412776"/>
            <a:ext cx="7676546" cy="4287019"/>
          </a:xfrm>
          <a:solidFill>
            <a:schemeClr val="bg1">
              <a:alpha val="49000"/>
            </a:schemeClr>
          </a:solidFill>
          <a:effectLst>
            <a:softEdge rad="317500"/>
          </a:effectLst>
        </p:spPr>
        <p:txBody>
          <a:bodyPr>
            <a:normAutofit fontScale="77500" lnSpcReduction="20000"/>
          </a:bodyPr>
          <a:lstStyle/>
          <a:p>
            <a:r>
              <a:rPr lang="it-IT" dirty="0" smtClean="0">
                <a:solidFill>
                  <a:schemeClr val="tx2"/>
                </a:solidFill>
              </a:rPr>
              <a:t>I Livello (Service Desk</a:t>
            </a:r>
            <a:r>
              <a:rPr lang="it-IT" dirty="0">
                <a:solidFill>
                  <a:schemeClr val="tx2"/>
                </a:solidFill>
              </a:rPr>
              <a:t>) evade le Richieste di </a:t>
            </a:r>
            <a:r>
              <a:rPr lang="it-IT" dirty="0" smtClean="0">
                <a:solidFill>
                  <a:schemeClr val="tx2"/>
                </a:solidFill>
              </a:rPr>
              <a:t>assistenza in prima battuta</a:t>
            </a:r>
          </a:p>
          <a:p>
            <a:r>
              <a:rPr lang="it-IT" dirty="0" smtClean="0">
                <a:solidFill>
                  <a:schemeClr val="tx2"/>
                </a:solidFill>
              </a:rPr>
              <a:t>II Livello (USR) evade </a:t>
            </a:r>
            <a:r>
              <a:rPr lang="it-IT" dirty="0">
                <a:solidFill>
                  <a:schemeClr val="tx2"/>
                </a:solidFill>
              </a:rPr>
              <a:t>le Richieste di </a:t>
            </a:r>
            <a:r>
              <a:rPr lang="it-IT" dirty="0" smtClean="0">
                <a:solidFill>
                  <a:schemeClr val="tx2"/>
                </a:solidFill>
              </a:rPr>
              <a:t>assistenza non risolte a livello precedente</a:t>
            </a:r>
          </a:p>
          <a:p>
            <a:r>
              <a:rPr lang="it-IT" dirty="0" smtClean="0">
                <a:solidFill>
                  <a:schemeClr val="tx2"/>
                </a:solidFill>
              </a:rPr>
              <a:t>III Livello (DGRUF</a:t>
            </a:r>
            <a:r>
              <a:rPr lang="it-IT" dirty="0">
                <a:solidFill>
                  <a:schemeClr val="tx2"/>
                </a:solidFill>
              </a:rPr>
              <a:t>) evade le Richieste di assistenza non </a:t>
            </a:r>
            <a:r>
              <a:rPr lang="it-IT" dirty="0" smtClean="0">
                <a:solidFill>
                  <a:schemeClr val="tx2"/>
                </a:solidFill>
              </a:rPr>
              <a:t>risolte dal I e II livello</a:t>
            </a:r>
          </a:p>
          <a:p>
            <a:r>
              <a:rPr lang="it-IT" dirty="0">
                <a:solidFill>
                  <a:schemeClr val="tx2"/>
                </a:solidFill>
              </a:rPr>
              <a:t>Moderatore: controlla e pubblica gli interventi del Forum</a:t>
            </a:r>
          </a:p>
          <a:p>
            <a:r>
              <a:rPr lang="it-IT" dirty="0">
                <a:solidFill>
                  <a:schemeClr val="tx2"/>
                </a:solidFill>
              </a:rPr>
              <a:t>Amministratore: valida le risposte nel Forum prima di </a:t>
            </a:r>
            <a:r>
              <a:rPr lang="it-IT" dirty="0" smtClean="0">
                <a:solidFill>
                  <a:schemeClr val="tx2"/>
                </a:solidFill>
              </a:rPr>
              <a:t>pubblicarle</a:t>
            </a:r>
          </a:p>
          <a:p>
            <a:r>
              <a:rPr lang="it-IT" dirty="0">
                <a:solidFill>
                  <a:schemeClr val="tx2"/>
                </a:solidFill>
              </a:rPr>
              <a:t>Supporto tecnico specifico, attivabile tramite casella di posta dedicata </a:t>
            </a:r>
            <a:r>
              <a:rPr lang="it-IT" u="sng" dirty="0" smtClean="0">
                <a:hlinkClick r:id="rId2"/>
              </a:rPr>
              <a:t>dgruf.hdac@istruzione.it</a:t>
            </a:r>
            <a:endParaRPr lang="it-IT" dirty="0">
              <a:solidFill>
                <a:schemeClr val="tx2"/>
              </a:solidFill>
            </a:endParaRPr>
          </a:p>
          <a:p>
            <a:endParaRPr lang="it-IT" dirty="0" smtClean="0">
              <a:solidFill>
                <a:schemeClr val="tx2"/>
              </a:solidFill>
            </a:endParaRPr>
          </a:p>
          <a:p>
            <a:endParaRPr lang="it-IT" dirty="0"/>
          </a:p>
        </p:txBody>
      </p:sp>
      <p:pic>
        <p:nvPicPr>
          <p:cNvPr id="6" name="Immagine 2" descr="cid:image001.jpg@01CFA667.A199897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9126" y="1"/>
            <a:ext cx="2084873" cy="6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>
          <a:xfrm>
            <a:off x="2123728" y="6381328"/>
            <a:ext cx="4832176" cy="365125"/>
          </a:xfrm>
        </p:spPr>
        <p:txBody>
          <a:bodyPr/>
          <a:lstStyle/>
          <a:p>
            <a:r>
              <a:rPr lang="it-IT" dirty="0" smtClean="0"/>
              <a:t>Presentazione Help Desk Amministrativo Contabile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29170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827584" y="116632"/>
            <a:ext cx="6735598" cy="1143000"/>
          </a:xfrm>
          <a:solidFill>
            <a:schemeClr val="accent6">
              <a:lumMod val="20000"/>
              <a:lumOff val="80000"/>
            </a:schemeClr>
          </a:solidFill>
          <a:effectLst>
            <a:softEdge rad="317500"/>
          </a:effectLst>
        </p:spPr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chemeClr val="accent1">
                    <a:lumMod val="50000"/>
                  </a:schemeClr>
                </a:solidFill>
              </a:rPr>
              <a:t>Sperimentazione - Tematiche</a:t>
            </a:r>
            <a:endParaRPr lang="it-IT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1187624" y="1700808"/>
            <a:ext cx="7200800" cy="3240360"/>
          </a:xfrm>
          <a:solidFill>
            <a:schemeClr val="accent6">
              <a:lumMod val="20000"/>
              <a:lumOff val="80000"/>
              <a:alpha val="49000"/>
            </a:schemeClr>
          </a:solidFill>
          <a:ln>
            <a:solidFill>
              <a:schemeClr val="bg1"/>
            </a:solidFill>
          </a:ln>
          <a:effectLst>
            <a:softEdge rad="317500"/>
          </a:effectLst>
        </p:spPr>
        <p:txBody>
          <a:bodyPr>
            <a:normAutofit fontScale="77500" lnSpcReduction="20000"/>
          </a:bodyPr>
          <a:lstStyle/>
          <a:p>
            <a:r>
              <a:rPr lang="it-IT" dirty="0" smtClean="0">
                <a:solidFill>
                  <a:schemeClr val="tx2"/>
                </a:solidFill>
              </a:rPr>
              <a:t>SIDI-Bilancio (assegnazioni, ripartizioni risorse, etc.)</a:t>
            </a:r>
          </a:p>
          <a:p>
            <a:r>
              <a:rPr lang="it-IT" dirty="0" smtClean="0">
                <a:solidFill>
                  <a:schemeClr val="tx2"/>
                </a:solidFill>
              </a:rPr>
              <a:t>SIDI-Fatturazione (ciclo attivo e passivo)</a:t>
            </a:r>
          </a:p>
          <a:p>
            <a:r>
              <a:rPr lang="it-IT" dirty="0" smtClean="0">
                <a:solidFill>
                  <a:schemeClr val="tx2"/>
                </a:solidFill>
              </a:rPr>
              <a:t>Istituti contrattuali (Contrattazione d’Istituto, ripartizione, etc.)</a:t>
            </a:r>
          </a:p>
          <a:p>
            <a:r>
              <a:rPr lang="it-IT" dirty="0" smtClean="0">
                <a:solidFill>
                  <a:schemeClr val="tx2"/>
                </a:solidFill>
              </a:rPr>
              <a:t>Attività negoziale</a:t>
            </a:r>
          </a:p>
          <a:p>
            <a:r>
              <a:rPr lang="it-IT" dirty="0" smtClean="0">
                <a:solidFill>
                  <a:schemeClr val="tx2"/>
                </a:solidFill>
              </a:rPr>
              <a:t>Supplenze brevi e saltuarie (Assegni al nucleo familiare, inserimento e tempistiche dei contratti, etc.)</a:t>
            </a:r>
          </a:p>
          <a:p>
            <a:r>
              <a:rPr lang="it-IT" dirty="0" smtClean="0">
                <a:solidFill>
                  <a:schemeClr val="tx2"/>
                </a:solidFill>
              </a:rPr>
              <a:t>…….</a:t>
            </a:r>
          </a:p>
          <a:p>
            <a:endParaRPr lang="it-IT" dirty="0"/>
          </a:p>
        </p:txBody>
      </p:sp>
      <p:pic>
        <p:nvPicPr>
          <p:cNvPr id="6" name="Immagine 2" descr="cid:image001.jpg@01CFA667.A1998970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9126" y="1"/>
            <a:ext cx="2084873" cy="6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>
          <a:xfrm>
            <a:off x="2123728" y="6381328"/>
            <a:ext cx="4832176" cy="365125"/>
          </a:xfrm>
        </p:spPr>
        <p:txBody>
          <a:bodyPr/>
          <a:lstStyle/>
          <a:p>
            <a:r>
              <a:rPr lang="it-IT" smtClean="0"/>
              <a:t>Presentazione Help Desk Amministrativo Contabile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29170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251520" y="59974"/>
            <a:ext cx="6807606" cy="1143000"/>
          </a:xfrm>
          <a:solidFill>
            <a:schemeClr val="accent6">
              <a:lumMod val="20000"/>
              <a:lumOff val="80000"/>
            </a:schemeClr>
          </a:solidFill>
          <a:effectLst>
            <a:softEdge rad="317500"/>
          </a:effectLst>
        </p:spPr>
        <p:txBody>
          <a:bodyPr>
            <a:normAutofit/>
          </a:bodyPr>
          <a:lstStyle/>
          <a:p>
            <a:r>
              <a:rPr lang="it-IT" b="1" dirty="0" smtClean="0">
                <a:solidFill>
                  <a:schemeClr val="accent1">
                    <a:lumMod val="50000"/>
                  </a:schemeClr>
                </a:solidFill>
              </a:rPr>
              <a:t>HDAC – </a:t>
            </a:r>
            <a:r>
              <a:rPr lang="it-IT" b="1" smtClean="0">
                <a:solidFill>
                  <a:schemeClr val="accent1">
                    <a:lumMod val="50000"/>
                  </a:schemeClr>
                </a:solidFill>
              </a:rPr>
              <a:t>Casi d’uso</a:t>
            </a:r>
            <a:endParaRPr lang="it-IT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6" name="Immagine 2" descr="cid:image001.jpg@01CFA667.A1998970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9126" y="1"/>
            <a:ext cx="2084873" cy="6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>
          <a:xfrm>
            <a:off x="2123728" y="6381328"/>
            <a:ext cx="4832176" cy="365125"/>
          </a:xfrm>
        </p:spPr>
        <p:txBody>
          <a:bodyPr/>
          <a:lstStyle/>
          <a:p>
            <a:r>
              <a:rPr lang="it-IT" smtClean="0"/>
              <a:t>Presentazione Help Desk Amministrativo Contabile </a:t>
            </a:r>
            <a:endParaRPr lang="it-IT" dirty="0"/>
          </a:p>
        </p:txBody>
      </p:sp>
      <p:graphicFrame>
        <p:nvGraphicFramePr>
          <p:cNvPr id="2" name="Diagramma 1"/>
          <p:cNvGraphicFramePr/>
          <p:nvPr>
            <p:extLst>
              <p:ext uri="{D42A27DB-BD31-4B8C-83A1-F6EECF244321}">
                <p14:modId xmlns:p14="http://schemas.microsoft.com/office/powerpoint/2010/main" val="170762175"/>
              </p:ext>
            </p:extLst>
          </p:nvPr>
        </p:nvGraphicFramePr>
        <p:xfrm>
          <a:off x="663928" y="764704"/>
          <a:ext cx="8073370" cy="5523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CasellaDiTesto 7"/>
          <p:cNvSpPr txBox="1"/>
          <p:nvPr/>
        </p:nvSpPr>
        <p:spPr>
          <a:xfrm>
            <a:off x="683568" y="2984559"/>
            <a:ext cx="34270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it-IT"/>
            </a:defPPr>
            <a:lvl1pPr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it-IT" dirty="0" smtClean="0"/>
              <a:t>Ho un problema </a:t>
            </a:r>
            <a:r>
              <a:rPr lang="it-IT" dirty="0"/>
              <a:t>specifico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683568" y="1204784"/>
            <a:ext cx="42016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 smtClean="0">
                <a:solidFill>
                  <a:schemeClr val="tx2"/>
                </a:solidFill>
              </a:rPr>
              <a:t>Ho un problema generalizzabile</a:t>
            </a:r>
            <a:endParaRPr lang="it-IT" sz="2400" b="1" dirty="0">
              <a:solidFill>
                <a:schemeClr val="tx2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686128" y="4797152"/>
            <a:ext cx="28051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it-IT"/>
            </a:defPPr>
            <a:lvl1pPr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it-IT" dirty="0" smtClean="0"/>
              <a:t>Desidero contribuire</a:t>
            </a:r>
            <a:endParaRPr lang="it-IT" dirty="0"/>
          </a:p>
        </p:txBody>
      </p:sp>
      <p:graphicFrame>
        <p:nvGraphicFramePr>
          <p:cNvPr id="12" name="Diagramma 11"/>
          <p:cNvGraphicFramePr/>
          <p:nvPr>
            <p:extLst>
              <p:ext uri="{D42A27DB-BD31-4B8C-83A1-F6EECF244321}">
                <p14:modId xmlns:p14="http://schemas.microsoft.com/office/powerpoint/2010/main" val="3474949752"/>
              </p:ext>
            </p:extLst>
          </p:nvPr>
        </p:nvGraphicFramePr>
        <p:xfrm>
          <a:off x="694408" y="4005064"/>
          <a:ext cx="5558130" cy="36881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pSp>
        <p:nvGrpSpPr>
          <p:cNvPr id="13" name="Group 12"/>
          <p:cNvGrpSpPr/>
          <p:nvPr/>
        </p:nvGrpSpPr>
        <p:grpSpPr>
          <a:xfrm>
            <a:off x="686128" y="3687893"/>
            <a:ext cx="2179967" cy="871987"/>
            <a:chOff x="1" y="1152126"/>
            <a:chExt cx="2179967" cy="871987"/>
          </a:xfrm>
        </p:grpSpPr>
        <p:sp>
          <p:nvSpPr>
            <p:cNvPr id="23" name="Chevron 22"/>
            <p:cNvSpPr/>
            <p:nvPr/>
          </p:nvSpPr>
          <p:spPr>
            <a:xfrm>
              <a:off x="1" y="1152126"/>
              <a:ext cx="2179967" cy="871987"/>
            </a:xfrm>
            <a:prstGeom prst="chevron">
              <a:avLst/>
            </a:prstGeom>
            <a:solidFill>
              <a:srgbClr val="92D05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Chevron 4"/>
            <p:cNvSpPr/>
            <p:nvPr/>
          </p:nvSpPr>
          <p:spPr>
            <a:xfrm>
              <a:off x="435995" y="1152126"/>
              <a:ext cx="1307980" cy="87198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0010" tIns="26670" rIns="26670" bIns="2667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2000" kern="1200" dirty="0" smtClean="0"/>
                <a:t>Accedo HDAC</a:t>
              </a:r>
              <a:endParaRPr lang="it-IT" sz="2000" kern="1200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2532642" y="3687893"/>
            <a:ext cx="2179967" cy="871987"/>
            <a:chOff x="1872208" y="1152126"/>
            <a:chExt cx="2179967" cy="871987"/>
          </a:xfrm>
        </p:grpSpPr>
        <p:sp>
          <p:nvSpPr>
            <p:cNvPr id="21" name="Chevron 20"/>
            <p:cNvSpPr/>
            <p:nvPr/>
          </p:nvSpPr>
          <p:spPr>
            <a:xfrm>
              <a:off x="1872208" y="1152126"/>
              <a:ext cx="2179967" cy="871987"/>
            </a:xfrm>
            <a:prstGeom prst="chevron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hueOff val="3750088"/>
                <a:satOff val="-5627"/>
                <a:lumOff val="-91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Chevron 6"/>
            <p:cNvSpPr/>
            <p:nvPr/>
          </p:nvSpPr>
          <p:spPr>
            <a:xfrm>
              <a:off x="2308202" y="1152126"/>
              <a:ext cx="1307980" cy="87198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0010" tIns="26670" rIns="26670" bIns="2667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2000" kern="1200" dirty="0" smtClean="0"/>
                <a:t>Cerco su Area Informativa</a:t>
              </a:r>
              <a:endParaRPr lang="it-IT" sz="2000" kern="12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404850" y="3687893"/>
            <a:ext cx="2179967" cy="871987"/>
            <a:chOff x="3744416" y="1152126"/>
            <a:chExt cx="2179967" cy="871987"/>
          </a:xfrm>
        </p:grpSpPr>
        <p:sp>
          <p:nvSpPr>
            <p:cNvPr id="19" name="Chevron 18"/>
            <p:cNvSpPr/>
            <p:nvPr/>
          </p:nvSpPr>
          <p:spPr>
            <a:xfrm>
              <a:off x="3744416" y="1152126"/>
              <a:ext cx="2179967" cy="871987"/>
            </a:xfrm>
            <a:prstGeom prst="chevron">
              <a:avLst/>
            </a:prstGeom>
            <a:solidFill>
              <a:srgbClr val="FFC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hueOff val="7500176"/>
                <a:satOff val="-11253"/>
                <a:lumOff val="-183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Chevron 8"/>
            <p:cNvSpPr/>
            <p:nvPr/>
          </p:nvSpPr>
          <p:spPr>
            <a:xfrm>
              <a:off x="4180410" y="1152126"/>
              <a:ext cx="1307980" cy="87198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0010" tIns="26670" rIns="26670" bIns="2667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2000" kern="1200" dirty="0" smtClean="0"/>
                <a:t>Cerco nel Forum</a:t>
              </a:r>
              <a:endParaRPr lang="it-IT" sz="2000" kern="1200" dirty="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6257321" y="3687893"/>
            <a:ext cx="2179967" cy="871987"/>
            <a:chOff x="5596887" y="1152126"/>
            <a:chExt cx="2179967" cy="871987"/>
          </a:xfrm>
        </p:grpSpPr>
        <p:sp>
          <p:nvSpPr>
            <p:cNvPr id="17" name="Chevron 16"/>
            <p:cNvSpPr/>
            <p:nvPr/>
          </p:nvSpPr>
          <p:spPr>
            <a:xfrm>
              <a:off x="5596887" y="1152126"/>
              <a:ext cx="2179967" cy="871987"/>
            </a:xfrm>
            <a:prstGeom prst="chevron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11250264"/>
                <a:satOff val="-16880"/>
                <a:lumOff val="-2745"/>
                <a:alphaOff val="0"/>
              </a:schemeClr>
            </a:fillRef>
            <a:effectRef idx="0">
              <a:schemeClr val="accent3">
                <a:hueOff val="11250264"/>
                <a:satOff val="-16880"/>
                <a:lumOff val="-274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Chevron 10"/>
            <p:cNvSpPr/>
            <p:nvPr/>
          </p:nvSpPr>
          <p:spPr>
            <a:xfrm>
              <a:off x="6032881" y="1152126"/>
              <a:ext cx="1307980" cy="87198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0010" tIns="26670" rIns="26670" bIns="2667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2000" kern="1200" dirty="0" smtClean="0"/>
                <a:t>Invio richiesta di assistenza</a:t>
              </a:r>
              <a:endParaRPr lang="it-IT" sz="20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982210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mph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cw">
                                      <p:cBhvr override="childStyle">
                                        <p:cTn id="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1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  <p:bldP spid="8" grpId="0"/>
      <p:bldP spid="8" grpId="1"/>
      <p:bldP spid="9" grpId="0"/>
      <p:bldP spid="9" grpId="1"/>
      <p:bldP spid="11" grpId="0"/>
      <p:bldGraphic spid="12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>
            <a:prstTxWarp prst="textButtonPour">
              <a:avLst/>
            </a:prstTxWarp>
            <a:normAutofit/>
          </a:bodyPr>
          <a:lstStyle/>
          <a:p>
            <a:pPr marL="0" indent="0" algn="ctr">
              <a:buNone/>
            </a:pPr>
            <a:r>
              <a:rPr lang="it-IT" sz="6600" b="1" dirty="0" smtClean="0">
                <a:ln w="18000">
                  <a:solidFill>
                    <a:srgbClr val="FFC000"/>
                  </a:solidFill>
                  <a:prstDash val="solid"/>
                  <a:miter lim="800000"/>
                </a:ln>
                <a:solidFill>
                  <a:schemeClr val="tx2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Berlin Sans FB Demi" panose="020E0802020502020306" pitchFamily="34" charset="0"/>
              </a:rPr>
              <a:t>Domande</a:t>
            </a:r>
          </a:p>
          <a:p>
            <a:pPr marL="0" indent="0" algn="ctr">
              <a:buNone/>
            </a:pPr>
            <a:r>
              <a:rPr lang="it-IT" sz="6600" b="1" dirty="0" smtClean="0">
                <a:ln w="18000">
                  <a:solidFill>
                    <a:srgbClr val="FFC000"/>
                  </a:solidFill>
                  <a:prstDash val="solid"/>
                  <a:miter lim="800000"/>
                </a:ln>
                <a:solidFill>
                  <a:schemeClr val="tx2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Berlin Sans FB Demi" panose="020E0802020502020306" pitchFamily="34" charset="0"/>
              </a:rPr>
              <a:t>??????</a:t>
            </a:r>
          </a:p>
          <a:p>
            <a:pPr marL="0" indent="0" algn="ctr">
              <a:buNone/>
            </a:pPr>
            <a:r>
              <a:rPr lang="it-IT" sz="6600" b="1" dirty="0" smtClean="0">
                <a:ln w="18000">
                  <a:solidFill>
                    <a:srgbClr val="FFC000"/>
                  </a:solidFill>
                  <a:prstDash val="solid"/>
                  <a:miter lim="800000"/>
                </a:ln>
                <a:solidFill>
                  <a:schemeClr val="tx2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Berlin Sans FB Demi" panose="020E0802020502020306" pitchFamily="34" charset="0"/>
              </a:rPr>
              <a:t>Grazie!</a:t>
            </a:r>
            <a:endParaRPr lang="it-IT" sz="6600" b="1" dirty="0">
              <a:ln w="18000">
                <a:solidFill>
                  <a:srgbClr val="FFC000"/>
                </a:solidFill>
                <a:prstDash val="solid"/>
                <a:miter lim="800000"/>
              </a:ln>
              <a:solidFill>
                <a:schemeClr val="tx2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erlin Sans FB Demi" panose="020E0802020502020306" pitchFamily="34" charset="0"/>
            </a:endParaRPr>
          </a:p>
        </p:txBody>
      </p:sp>
      <p:pic>
        <p:nvPicPr>
          <p:cNvPr id="6" name="Immagine 2" descr="cid:image001.jpg@01CFA667.A1998970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9126" y="1"/>
            <a:ext cx="2084873" cy="6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>
          <a:xfrm>
            <a:off x="2123728" y="6381328"/>
            <a:ext cx="4832176" cy="365125"/>
          </a:xfrm>
        </p:spPr>
        <p:txBody>
          <a:bodyPr/>
          <a:lstStyle/>
          <a:p>
            <a:r>
              <a:rPr lang="it-IT" dirty="0" smtClean="0"/>
              <a:t>Presentazione Help Desk Amministrativo Contabile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3166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chemeClr val="accent1">
                    <a:lumMod val="50000"/>
                  </a:schemeClr>
                </a:solidFill>
              </a:rPr>
              <a:t>Agenda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5112568"/>
          </a:xfrm>
          <a:solidFill>
            <a:schemeClr val="accent6">
              <a:lumMod val="20000"/>
              <a:lumOff val="80000"/>
              <a:alpha val="33000"/>
            </a:schemeClr>
          </a:solidFill>
          <a:effectLst>
            <a:softEdge rad="317500"/>
          </a:effectLst>
        </p:spPr>
        <p:txBody>
          <a:bodyPr>
            <a:normAutofit/>
          </a:bodyPr>
          <a:lstStyle/>
          <a:p>
            <a:r>
              <a:rPr lang="it-IT" sz="2000" b="1" dirty="0" smtClean="0"/>
              <a:t>11,00 -11,15</a:t>
            </a:r>
          </a:p>
          <a:p>
            <a:pPr marL="0" indent="0">
              <a:buNone/>
            </a:pPr>
            <a:r>
              <a:rPr lang="it-IT" sz="2000" b="1" dirty="0" smtClean="0"/>
              <a:t>Introduzione a cura del dott. Jacopo Greco </a:t>
            </a:r>
            <a:r>
              <a:rPr lang="it-IT" sz="2000" dirty="0" smtClean="0"/>
              <a:t>- </a:t>
            </a:r>
            <a:r>
              <a:rPr lang="it-IT" sz="2000" i="1" dirty="0" smtClean="0"/>
              <a:t>Direttore Generale per le Risorse Umane e Finanziarie (DGRUF)</a:t>
            </a:r>
          </a:p>
          <a:p>
            <a:endParaRPr lang="it-IT" sz="2000" i="1" dirty="0" smtClean="0"/>
          </a:p>
          <a:p>
            <a:r>
              <a:rPr lang="it-IT" sz="2000" b="1" dirty="0" smtClean="0"/>
              <a:t>11,15-11,45</a:t>
            </a:r>
          </a:p>
          <a:p>
            <a:pPr marL="0" indent="0">
              <a:buNone/>
            </a:pPr>
            <a:r>
              <a:rPr lang="it-IT" sz="2000" b="1" dirty="0" smtClean="0"/>
              <a:t>Presentazione Piattaforma / Video</a:t>
            </a:r>
          </a:p>
          <a:p>
            <a:pPr marL="0" indent="0">
              <a:buNone/>
            </a:pPr>
            <a:r>
              <a:rPr lang="it-IT" sz="2000" i="1" dirty="0" smtClean="0"/>
              <a:t>DGRUF – Ufficio IX – dott.ssa Francesca Busceti</a:t>
            </a:r>
          </a:p>
          <a:p>
            <a:pPr marL="0" indent="0">
              <a:buNone/>
            </a:pPr>
            <a:r>
              <a:rPr lang="it-IT" sz="2000" i="1" dirty="0"/>
              <a:t>	</a:t>
            </a:r>
            <a:r>
              <a:rPr lang="it-IT" sz="2000" i="1" dirty="0" smtClean="0"/>
              <a:t>	</a:t>
            </a:r>
          </a:p>
          <a:p>
            <a:r>
              <a:rPr lang="it-IT" sz="2000" b="1" i="1" dirty="0" smtClean="0"/>
              <a:t>11,45 - 12,30</a:t>
            </a:r>
            <a:endParaRPr lang="it-IT" sz="2000" b="1" i="1" dirty="0"/>
          </a:p>
          <a:p>
            <a:pPr marL="0" indent="0">
              <a:buNone/>
            </a:pPr>
            <a:r>
              <a:rPr lang="it-IT" sz="2000" b="1" i="1" dirty="0" smtClean="0"/>
              <a:t>Scenari d’uso </a:t>
            </a:r>
            <a:r>
              <a:rPr lang="it-IT" sz="2000" i="1" dirty="0" smtClean="0"/>
              <a:t>per Istituzioni scolastiche e Uffici Scolastici Regionali</a:t>
            </a:r>
          </a:p>
          <a:p>
            <a:endParaRPr lang="it-IT" sz="2000" i="1" dirty="0"/>
          </a:p>
          <a:p>
            <a:r>
              <a:rPr lang="it-IT" sz="2000" b="1" i="1" dirty="0" smtClean="0"/>
              <a:t>12,30 - 13,00</a:t>
            </a:r>
          </a:p>
          <a:p>
            <a:pPr marL="0" indent="0">
              <a:buNone/>
            </a:pPr>
            <a:r>
              <a:rPr lang="it-IT" sz="2000" b="1" i="1" dirty="0" smtClean="0"/>
              <a:t>Domande  e Risposte</a:t>
            </a:r>
          </a:p>
          <a:p>
            <a:endParaRPr lang="it-IT" sz="2000" i="1" dirty="0"/>
          </a:p>
          <a:p>
            <a:endParaRPr lang="it-IT" sz="20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Presentazione Help Desk Amministrativo Contabile 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9951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Presentazione Help Desk Amministrativo Contabile </a:t>
            </a:r>
            <a:endParaRPr lang="it-IT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880" y="1124744"/>
            <a:ext cx="4189090" cy="32772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9383" y="2993529"/>
            <a:ext cx="2476500" cy="26289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142224" y="2513227"/>
            <a:ext cx="3705225" cy="30575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517167" y="-27775"/>
            <a:ext cx="5400600" cy="1143000"/>
          </a:xfrm>
          <a:solidFill>
            <a:schemeClr val="accent6">
              <a:lumMod val="20000"/>
              <a:lumOff val="80000"/>
            </a:schemeClr>
          </a:solidFill>
          <a:effectLst>
            <a:softEdge rad="317500"/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b="1" dirty="0" smtClean="0">
                <a:solidFill>
                  <a:schemeClr val="accent1">
                    <a:lumMod val="50000"/>
                  </a:schemeClr>
                </a:solidFill>
              </a:rPr>
              <a:t>HDAC - Genesi </a:t>
            </a:r>
            <a:endParaRPr lang="en-US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9" name="Immagine 2" descr="cid:image001.jpg@01CFA667.A1998970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EFEFF"/>
              </a:clrFrom>
              <a:clrTo>
                <a:srgbClr val="FEFE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9126" y="1"/>
            <a:ext cx="2084873" cy="6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0593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6" dur="2000" fill="hold"/>
                                        <p:tgtEl>
                                          <p:spTgt spid="102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26968"/>
            <a:ext cx="6336704" cy="1143000"/>
          </a:xfrm>
          <a:solidFill>
            <a:schemeClr val="accent6">
              <a:lumMod val="20000"/>
              <a:lumOff val="80000"/>
            </a:schemeClr>
          </a:solidFill>
          <a:effectLst>
            <a:softEdge rad="317500"/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b="1" dirty="0">
                <a:solidFill>
                  <a:schemeClr val="tx2"/>
                </a:solidFill>
              </a:rPr>
              <a:t>L. 107/2015 art. 1 c. 142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124744"/>
            <a:ext cx="6480720" cy="4896544"/>
          </a:xfrm>
          <a:solidFill>
            <a:schemeClr val="bg1"/>
          </a:solidFill>
          <a:effectLst>
            <a:softEdge rad="317500"/>
          </a:effectLst>
        </p:spPr>
        <p:txBody>
          <a:bodyPr>
            <a:normAutofit fontScale="62500" lnSpcReduction="20000"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it-IT" dirty="0"/>
              <a:t>142. Al fine di </a:t>
            </a:r>
            <a:r>
              <a:rPr lang="it-IT" b="1" dirty="0"/>
              <a:t>fornire un supporto tempestivo</a:t>
            </a:r>
            <a:r>
              <a:rPr lang="it-IT" dirty="0"/>
              <a:t> alle </a:t>
            </a:r>
            <a:r>
              <a:rPr lang="it-IT" b="1" dirty="0">
                <a:solidFill>
                  <a:srgbClr val="FF0000"/>
                </a:solidFill>
              </a:rPr>
              <a:t>istituzioni scolastiche </a:t>
            </a:r>
            <a:r>
              <a:rPr lang="it-IT" dirty="0"/>
              <a:t>ed educative </a:t>
            </a:r>
            <a:r>
              <a:rPr lang="it-IT" b="1" dirty="0"/>
              <a:t>nella risoluzione di problemi connessi alla gestione amministrativa e contabile</a:t>
            </a:r>
            <a:r>
              <a:rPr lang="it-IT" dirty="0"/>
              <a:t>, attraverso la creazione di </a:t>
            </a:r>
            <a:r>
              <a:rPr lang="it-IT" b="1" dirty="0"/>
              <a:t>un </a:t>
            </a:r>
            <a:r>
              <a:rPr lang="it-IT" b="1" dirty="0">
                <a:solidFill>
                  <a:srgbClr val="FF0000"/>
                </a:solidFill>
              </a:rPr>
              <a:t>canale permanente </a:t>
            </a:r>
            <a:r>
              <a:rPr lang="it-IT" b="1" dirty="0"/>
              <a:t>di comunicazione </a:t>
            </a:r>
            <a:r>
              <a:rPr lang="it-IT" dirty="0"/>
              <a:t>con </a:t>
            </a:r>
            <a:r>
              <a:rPr lang="it-IT" b="1" dirty="0"/>
              <a:t>gli </a:t>
            </a:r>
            <a:r>
              <a:rPr lang="it-IT" b="1" dirty="0">
                <a:solidFill>
                  <a:srgbClr val="FF0000"/>
                </a:solidFill>
              </a:rPr>
              <a:t>uffici competenti </a:t>
            </a:r>
            <a:r>
              <a:rPr lang="it-IT" dirty="0"/>
              <a:t>del Ministero dell'istruzione, dell'università e della ricerca e </a:t>
            </a:r>
            <a:r>
              <a:rPr lang="it-IT" b="1" dirty="0"/>
              <a:t>valorizzando la condivisione di buone pratiche tra le istituzioni scolastiche medesime</a:t>
            </a:r>
            <a:r>
              <a:rPr lang="it-IT" dirty="0"/>
              <a:t>, a decorrere dall'anno scolastico successivo a quello in corso alla data di entrata in vigore della presente legge è avviato un </a:t>
            </a:r>
            <a:r>
              <a:rPr lang="it-IT" b="1" dirty="0"/>
              <a:t>progetto sperimentale per la realizzazione di un </a:t>
            </a:r>
            <a:r>
              <a:rPr lang="it-IT" b="1" dirty="0">
                <a:solidFill>
                  <a:srgbClr val="FF0000"/>
                </a:solidFill>
              </a:rPr>
              <a:t>servizio di assistenza</a:t>
            </a:r>
            <a:r>
              <a:rPr lang="it-IT" b="1" dirty="0"/>
              <a:t>. </a:t>
            </a:r>
            <a:r>
              <a:rPr lang="it-IT" dirty="0"/>
              <a:t>Il servizio di assistenza è realizzato nell’ambito delle risorse umane, finanziarie e strumentali disponibili a legislazione vigente e, comunque, senza nuovi o maggiori oneri a carico della finanza pubblica. </a:t>
            </a:r>
            <a:endParaRPr lang="en-US" dirty="0"/>
          </a:p>
          <a:p>
            <a:pPr marL="0" indent="0" algn="just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Presentazione Help Desk Amministrativo Contabile </a:t>
            </a:r>
            <a:endParaRPr lang="it-IT"/>
          </a:p>
        </p:txBody>
      </p:sp>
      <p:pic>
        <p:nvPicPr>
          <p:cNvPr id="6" name="Immagine 2" descr="cid:image001.jpg@01CFA667.A1998970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EFF"/>
              </a:clrFrom>
              <a:clrTo>
                <a:srgbClr val="FEFE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9126" y="1"/>
            <a:ext cx="2084873" cy="6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7405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682" y="6648"/>
            <a:ext cx="6951622" cy="1143000"/>
          </a:xfrm>
          <a:solidFill>
            <a:schemeClr val="accent5">
              <a:lumMod val="20000"/>
              <a:lumOff val="80000"/>
            </a:schemeClr>
          </a:solidFill>
          <a:effectLst>
            <a:softEdge rad="317500"/>
          </a:effectLst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sz="3400" b="1" dirty="0" smtClean="0">
                <a:solidFill>
                  <a:schemeClr val="accent1">
                    <a:lumMod val="50000"/>
                  </a:schemeClr>
                </a:solidFill>
              </a:rPr>
              <a:t>HDAC in pillole </a:t>
            </a:r>
            <a:endParaRPr lang="en-US" sz="3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  <a:solidFill>
            <a:srgbClr val="F2F2F2">
              <a:alpha val="65098"/>
            </a:srgbClr>
          </a:solidFill>
          <a:effectLst>
            <a:softEdge rad="317500"/>
          </a:effectLst>
        </p:spPr>
        <p:txBody>
          <a:bodyPr>
            <a:normAutofit fontScale="85000" lnSpcReduction="20000"/>
          </a:bodyPr>
          <a:lstStyle/>
          <a:p>
            <a:pPr>
              <a:buFont typeface="Calibri" panose="020F0502020204030204" pitchFamily="34" charset="0"/>
              <a:buChar char="?"/>
            </a:pPr>
            <a:r>
              <a:rPr lang="it-IT" b="1" u="sng" dirty="0" smtClean="0">
                <a:solidFill>
                  <a:schemeClr val="tx2"/>
                </a:solidFill>
              </a:rPr>
              <a:t>Cos’è</a:t>
            </a:r>
            <a:r>
              <a:rPr lang="it-IT" dirty="0" smtClean="0">
                <a:solidFill>
                  <a:schemeClr val="tx2"/>
                </a:solidFill>
              </a:rPr>
              <a:t> : un progetto </a:t>
            </a:r>
            <a:r>
              <a:rPr lang="it-IT" b="1" dirty="0" smtClean="0">
                <a:solidFill>
                  <a:schemeClr val="tx2"/>
                </a:solidFill>
              </a:rPr>
              <a:t>sperimentale</a:t>
            </a:r>
            <a:r>
              <a:rPr lang="it-IT" dirty="0" smtClean="0">
                <a:solidFill>
                  <a:schemeClr val="tx2"/>
                </a:solidFill>
              </a:rPr>
              <a:t> per la realizzazione di un servizio di assistenza</a:t>
            </a:r>
          </a:p>
          <a:p>
            <a:pPr>
              <a:buFont typeface="Calibri" panose="020F0502020204030204" pitchFamily="34" charset="0"/>
              <a:buChar char="?"/>
            </a:pPr>
            <a:r>
              <a:rPr lang="it-IT" b="1" u="sng" dirty="0" err="1" smtClean="0">
                <a:solidFill>
                  <a:schemeClr val="tx2"/>
                </a:solidFill>
              </a:rPr>
              <a:t>Perchè</a:t>
            </a:r>
            <a:r>
              <a:rPr lang="it-IT" dirty="0" smtClean="0">
                <a:solidFill>
                  <a:schemeClr val="tx2"/>
                </a:solidFill>
              </a:rPr>
              <a:t>: per fornire un supporto </a:t>
            </a:r>
            <a:r>
              <a:rPr lang="it-IT" b="1" dirty="0" smtClean="0">
                <a:solidFill>
                  <a:schemeClr val="tx2"/>
                </a:solidFill>
              </a:rPr>
              <a:t>tempestivo</a:t>
            </a:r>
            <a:r>
              <a:rPr lang="it-IT" dirty="0" smtClean="0">
                <a:solidFill>
                  <a:schemeClr val="tx2"/>
                </a:solidFill>
              </a:rPr>
              <a:t> alle istituzioni scolastiche ed educative nella risoluzione di problemi connessi alla gestione amministrativa e contabile</a:t>
            </a:r>
          </a:p>
          <a:p>
            <a:pPr>
              <a:buFont typeface="Calibri" panose="020F0502020204030204" pitchFamily="34" charset="0"/>
              <a:buChar char="?"/>
            </a:pPr>
            <a:r>
              <a:rPr lang="it-IT" b="1" u="sng" dirty="0" smtClean="0">
                <a:solidFill>
                  <a:schemeClr val="tx2"/>
                </a:solidFill>
              </a:rPr>
              <a:t>Come</a:t>
            </a:r>
            <a:r>
              <a:rPr lang="it-IT" dirty="0">
                <a:solidFill>
                  <a:schemeClr val="tx2"/>
                </a:solidFill>
              </a:rPr>
              <a:t>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schemeClr val="tx2"/>
                </a:solidFill>
              </a:rPr>
              <a:t>attraverso la creazione di un </a:t>
            </a:r>
            <a:r>
              <a:rPr lang="it-IT" b="1" dirty="0" smtClean="0">
                <a:solidFill>
                  <a:schemeClr val="tx2"/>
                </a:solidFill>
              </a:rPr>
              <a:t>canale</a:t>
            </a:r>
            <a:r>
              <a:rPr lang="it-IT" dirty="0" smtClean="0">
                <a:solidFill>
                  <a:schemeClr val="tx2"/>
                </a:solidFill>
              </a:rPr>
              <a:t> </a:t>
            </a:r>
            <a:r>
              <a:rPr lang="it-IT" b="1" dirty="0" smtClean="0">
                <a:solidFill>
                  <a:schemeClr val="tx2"/>
                </a:solidFill>
              </a:rPr>
              <a:t>permanente</a:t>
            </a:r>
            <a:r>
              <a:rPr lang="it-IT" dirty="0" smtClean="0">
                <a:solidFill>
                  <a:schemeClr val="tx2"/>
                </a:solidFill>
              </a:rPr>
              <a:t> di comunicazione con gli uffici competenti del Ministero dell'istruzione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schemeClr val="tx2"/>
                </a:solidFill>
              </a:rPr>
              <a:t>valorizzando la </a:t>
            </a:r>
            <a:r>
              <a:rPr lang="it-IT" b="1" dirty="0">
                <a:solidFill>
                  <a:schemeClr val="tx2"/>
                </a:solidFill>
              </a:rPr>
              <a:t>condivisione</a:t>
            </a:r>
            <a:r>
              <a:rPr lang="it-IT" dirty="0">
                <a:solidFill>
                  <a:schemeClr val="tx2"/>
                </a:solidFill>
              </a:rPr>
              <a:t> di buone pratiche tra le istituzioni scolastiche medesime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Presentazione Help Desk Amministrativo Contabile </a:t>
            </a:r>
            <a:endParaRPr lang="it-IT"/>
          </a:p>
        </p:txBody>
      </p:sp>
      <p:pic>
        <p:nvPicPr>
          <p:cNvPr id="6" name="Immagine 2" descr="cid:image001.jpg@01CFA667.A1998970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EFF"/>
              </a:clrFrom>
              <a:clrTo>
                <a:srgbClr val="FEFE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9126" y="1"/>
            <a:ext cx="2084873" cy="6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9139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712" y="274638"/>
            <a:ext cx="4464496" cy="1143000"/>
          </a:xfrm>
          <a:solidFill>
            <a:schemeClr val="bg1">
              <a:lumMod val="95000"/>
            </a:schemeClr>
          </a:solidFill>
          <a:effectLst>
            <a:softEdge rad="317500"/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b="1" dirty="0">
                <a:solidFill>
                  <a:schemeClr val="tx2"/>
                </a:solidFill>
              </a:rPr>
              <a:t>Risultato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988840"/>
            <a:ext cx="7859216" cy="2232249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>
                <a:solidFill>
                  <a:schemeClr val="tx2"/>
                </a:solidFill>
              </a:rPr>
              <a:t>Risposte </a:t>
            </a:r>
            <a:r>
              <a:rPr lang="it-IT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tempestive</a:t>
            </a:r>
            <a:r>
              <a:rPr lang="it-IT" dirty="0">
                <a:solidFill>
                  <a:schemeClr val="tx2"/>
                </a:solidFill>
              </a:rPr>
              <a:t> ma sopratutto</a:t>
            </a:r>
          </a:p>
          <a:p>
            <a:pPr marL="0" indent="0" algn="ctr">
              <a:buNone/>
            </a:pPr>
            <a:endParaRPr lang="it-IT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it-IT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validate e certificate dal Ministero </a:t>
            </a:r>
            <a:endParaRPr lang="en-US" sz="44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Presentazione Help Desk Amministrativo Contabile </a:t>
            </a:r>
            <a:endParaRPr lang="it-IT"/>
          </a:p>
        </p:txBody>
      </p:sp>
      <p:pic>
        <p:nvPicPr>
          <p:cNvPr id="6" name="Immagine 2" descr="cid:image001.jpg@01CFA667.A1998970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EFF"/>
              </a:clrFrom>
              <a:clrTo>
                <a:srgbClr val="FEFE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9126" y="1"/>
            <a:ext cx="2084873" cy="6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895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07504" y="44624"/>
            <a:ext cx="6552728" cy="1143000"/>
          </a:xfrm>
          <a:solidFill>
            <a:schemeClr val="accent6">
              <a:lumMod val="20000"/>
              <a:lumOff val="80000"/>
            </a:schemeClr>
          </a:solidFill>
          <a:effectLst>
            <a:softEdge rad="317500"/>
          </a:effectLst>
        </p:spPr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chemeClr val="tx2"/>
                </a:solidFill>
              </a:rPr>
              <a:t>Sperimentazione -  obiettivi</a:t>
            </a:r>
            <a:endParaRPr lang="it-IT" b="1" dirty="0">
              <a:solidFill>
                <a:schemeClr val="tx2"/>
              </a:solidFill>
            </a:endParaRP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539552" y="2060848"/>
            <a:ext cx="8229600" cy="1872208"/>
          </a:xfrm>
          <a:solidFill>
            <a:schemeClr val="accent6">
              <a:lumMod val="20000"/>
              <a:lumOff val="80000"/>
              <a:alpha val="50000"/>
            </a:schemeClr>
          </a:solidFill>
          <a:effectLst>
            <a:softEdge rad="317500"/>
          </a:effectLst>
        </p:spPr>
        <p:txBody>
          <a:bodyPr>
            <a:normAutofit lnSpcReduction="10000"/>
          </a:bodyPr>
          <a:lstStyle/>
          <a:p>
            <a:r>
              <a:rPr lang="it-IT" dirty="0" smtClean="0">
                <a:solidFill>
                  <a:schemeClr val="tx2"/>
                </a:solidFill>
              </a:rPr>
              <a:t>Sintonizzare  la piattaforma e i processi</a:t>
            </a:r>
          </a:p>
          <a:p>
            <a:pPr lvl="1"/>
            <a:r>
              <a:rPr lang="it-IT" dirty="0" smtClean="0">
                <a:solidFill>
                  <a:schemeClr val="tx2"/>
                </a:solidFill>
              </a:rPr>
              <a:t>attraverso i riscontri degli utilizzatori reali</a:t>
            </a:r>
          </a:p>
          <a:p>
            <a:pPr lvl="1"/>
            <a:r>
              <a:rPr lang="it-IT" dirty="0" smtClean="0">
                <a:solidFill>
                  <a:schemeClr val="tx2"/>
                </a:solidFill>
              </a:rPr>
              <a:t>attraverso la messa in opera dei processi legati ad essa</a:t>
            </a:r>
          </a:p>
          <a:p>
            <a:pPr marL="457200" lvl="1" indent="0">
              <a:buNone/>
            </a:pPr>
            <a:endParaRPr lang="it-IT" dirty="0"/>
          </a:p>
        </p:txBody>
      </p:sp>
      <p:pic>
        <p:nvPicPr>
          <p:cNvPr id="6" name="Immagine 2" descr="cid:image001.jpg@01CFA667.A1998970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9126" y="1"/>
            <a:ext cx="2084873" cy="6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>
          <a:xfrm>
            <a:off x="2123728" y="6381328"/>
            <a:ext cx="4832176" cy="365125"/>
          </a:xfrm>
        </p:spPr>
        <p:txBody>
          <a:bodyPr/>
          <a:lstStyle/>
          <a:p>
            <a:r>
              <a:rPr lang="it-IT" smtClean="0"/>
              <a:t>Presentazione Help Desk Amministrativo Contabile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67027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09" t="4158" r="4520" b="3778"/>
          <a:stretch/>
        </p:blipFill>
        <p:spPr bwMode="auto">
          <a:xfrm>
            <a:off x="3059832" y="2129346"/>
            <a:ext cx="3172688" cy="3171862"/>
          </a:xfrm>
          <a:prstGeom prst="rect">
            <a:avLst/>
          </a:prstGeom>
          <a:noFill/>
          <a:ln>
            <a:noFill/>
          </a:ln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539552" y="-27384"/>
            <a:ext cx="6519574" cy="1143000"/>
          </a:xfrm>
          <a:solidFill>
            <a:schemeClr val="accent6">
              <a:lumMod val="20000"/>
              <a:lumOff val="80000"/>
            </a:schemeClr>
          </a:solidFill>
          <a:effectLst>
            <a:softEdge rad="317500"/>
          </a:effectLst>
        </p:spPr>
        <p:txBody>
          <a:bodyPr>
            <a:normAutofit/>
          </a:bodyPr>
          <a:lstStyle/>
          <a:p>
            <a:r>
              <a:rPr lang="it-IT" b="1" dirty="0" smtClean="0">
                <a:solidFill>
                  <a:schemeClr val="accent1">
                    <a:lumMod val="50000"/>
                  </a:schemeClr>
                </a:solidFill>
              </a:rPr>
              <a:t>Sperimentazione - attori</a:t>
            </a:r>
            <a:endParaRPr lang="it-IT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6" name="Immagine 2" descr="cid:image001.jpg@01CFA667.A199897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9126" y="1"/>
            <a:ext cx="2084873" cy="6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>
          <a:xfrm>
            <a:off x="2123728" y="6381328"/>
            <a:ext cx="4832176" cy="365125"/>
          </a:xfrm>
        </p:spPr>
        <p:txBody>
          <a:bodyPr/>
          <a:lstStyle/>
          <a:p>
            <a:r>
              <a:rPr lang="it-IT" dirty="0" smtClean="0"/>
              <a:t>Presentazione Help Desk Amministrativo Contabile </a:t>
            </a:r>
            <a:endParaRPr lang="it-IT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724128" y="4078207"/>
            <a:ext cx="2592288" cy="1935575"/>
          </a:xfrm>
          <a:prstGeom prst="rect">
            <a:avLst/>
          </a:prstGeom>
          <a:noFill/>
          <a:ln>
            <a:noFill/>
          </a:ln>
          <a:effectLst>
            <a:softEdge rad="127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04171" flipH="1">
            <a:off x="334388" y="699968"/>
            <a:ext cx="3197008" cy="3197008"/>
          </a:xfrm>
          <a:prstGeom prst="rect">
            <a:avLst/>
          </a:prstGeom>
          <a:noFill/>
          <a:ln>
            <a:noFill/>
          </a:ln>
          <a:effectLst>
            <a:glow rad="127000">
              <a:schemeClr val="accent1">
                <a:alpha val="0"/>
              </a:schemeClr>
            </a:glow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sellaDiTesto 2"/>
          <p:cNvSpPr txBox="1"/>
          <p:nvPr/>
        </p:nvSpPr>
        <p:spPr>
          <a:xfrm>
            <a:off x="251520" y="1403644"/>
            <a:ext cx="3321908" cy="2030251"/>
          </a:xfrm>
          <a:prstGeom prst="rect">
            <a:avLst/>
          </a:prstGeom>
          <a:noFill/>
        </p:spPr>
        <p:txBody>
          <a:bodyPr wrap="square" rtlCol="0">
            <a:prstTxWarp prst="textArchDown">
              <a:avLst/>
            </a:prstTxWarp>
            <a:spAutoFit/>
          </a:bodyPr>
          <a:lstStyle/>
          <a:p>
            <a:r>
              <a:rPr lang="it-IT" sz="4000" b="1" dirty="0" smtClean="0">
                <a:solidFill>
                  <a:schemeClr val="tx2"/>
                </a:solidFill>
                <a:latin typeface="Bodoni MT Black" panose="02070A03080606020203" pitchFamily="18" charset="0"/>
              </a:rPr>
              <a:t>Istituti Scolastici </a:t>
            </a:r>
            <a:endParaRPr lang="it-IT" sz="4000" b="1" dirty="0">
              <a:solidFill>
                <a:schemeClr val="tx2"/>
              </a:solidFill>
              <a:latin typeface="Bodoni MT Black" panose="02070A03080606020203" pitchFamily="18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 rot="3525067">
            <a:off x="5880857" y="4054253"/>
            <a:ext cx="2887264" cy="2066894"/>
          </a:xfrm>
          <a:prstGeom prst="rect">
            <a:avLst/>
          </a:prstGeom>
          <a:noFill/>
        </p:spPr>
        <p:txBody>
          <a:bodyPr wrap="square" rtlCol="0">
            <a:prstTxWarp prst="textArchUp">
              <a:avLst>
                <a:gd name="adj" fmla="val 10270633"/>
              </a:avLst>
            </a:prstTxWarp>
            <a:spAutoFit/>
          </a:bodyPr>
          <a:lstStyle/>
          <a:p>
            <a:r>
              <a:rPr lang="it-IT" sz="6000" b="1" dirty="0" smtClean="0">
                <a:solidFill>
                  <a:schemeClr val="accent6">
                    <a:lumMod val="75000"/>
                  </a:schemeClr>
                </a:solidFill>
                <a:latin typeface="Bodoni MT Black" panose="02070A03080606020203" pitchFamily="18" charset="0"/>
              </a:rPr>
              <a:t>DGRUF + </a:t>
            </a:r>
            <a:r>
              <a:rPr lang="it-IT" sz="6000" b="1" dirty="0" smtClean="0">
                <a:solidFill>
                  <a:schemeClr val="accent1">
                    <a:lumMod val="75000"/>
                  </a:schemeClr>
                </a:solidFill>
                <a:latin typeface="Bodoni MT Black" panose="02070A03080606020203" pitchFamily="18" charset="0"/>
              </a:rPr>
              <a:t>USR</a:t>
            </a:r>
            <a:endParaRPr lang="it-IT" sz="6000" b="1" dirty="0">
              <a:solidFill>
                <a:schemeClr val="accent1">
                  <a:lumMod val="75000"/>
                </a:schemeClr>
              </a:solidFill>
              <a:latin typeface="Bodoni MT Black" panose="02070A03080606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9170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763688" y="59974"/>
            <a:ext cx="5295438" cy="1143000"/>
          </a:xfrm>
          <a:solidFill>
            <a:schemeClr val="accent6">
              <a:lumMod val="20000"/>
              <a:lumOff val="80000"/>
            </a:schemeClr>
          </a:solidFill>
          <a:effectLst>
            <a:softEdge rad="317500"/>
          </a:effectLst>
        </p:spPr>
        <p:txBody>
          <a:bodyPr>
            <a:normAutofit/>
          </a:bodyPr>
          <a:lstStyle/>
          <a:p>
            <a:r>
              <a:rPr lang="it-IT" b="1" dirty="0" err="1" smtClean="0">
                <a:solidFill>
                  <a:schemeClr val="accent1">
                    <a:lumMod val="50000"/>
                  </a:schemeClr>
                </a:solidFill>
              </a:rPr>
              <a:t>Macrofasi</a:t>
            </a:r>
            <a:endParaRPr lang="it-IT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6" name="Immagine 2" descr="cid:image001.jpg@01CFA667.A1998970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9126" y="1"/>
            <a:ext cx="2084873" cy="6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>
          <a:xfrm>
            <a:off x="2123728" y="6381328"/>
            <a:ext cx="4832176" cy="365125"/>
          </a:xfrm>
        </p:spPr>
        <p:txBody>
          <a:bodyPr/>
          <a:lstStyle/>
          <a:p>
            <a:r>
              <a:rPr lang="it-IT" smtClean="0"/>
              <a:t>Presentazione Help Desk Amministrativo Contabile </a:t>
            </a:r>
            <a:endParaRPr lang="it-IT" dirty="0"/>
          </a:p>
        </p:txBody>
      </p:sp>
      <p:sp>
        <p:nvSpPr>
          <p:cNvPr id="9" name="Segnaposto contenuto 4"/>
          <p:cNvSpPr>
            <a:spLocks noGrp="1"/>
          </p:cNvSpPr>
          <p:nvPr>
            <p:ph idx="1"/>
          </p:nvPr>
        </p:nvSpPr>
        <p:spPr>
          <a:xfrm>
            <a:off x="179512" y="1556792"/>
            <a:ext cx="8784976" cy="3960440"/>
          </a:xfrm>
          <a:solidFill>
            <a:schemeClr val="bg1">
              <a:lumMod val="85000"/>
              <a:alpha val="27000"/>
            </a:schemeClr>
          </a:solidFill>
          <a:effectLst>
            <a:softEdge rad="317500"/>
          </a:effectLst>
        </p:spPr>
        <p:txBody>
          <a:bodyPr>
            <a:normAutofit/>
          </a:bodyPr>
          <a:lstStyle/>
          <a:p>
            <a:r>
              <a:rPr lang="it-IT" dirty="0" smtClean="0">
                <a:solidFill>
                  <a:schemeClr val="tx2"/>
                </a:solidFill>
              </a:rPr>
              <a:t>Sperimentazione 17 Ottobre – 10 Novembre 2016</a:t>
            </a:r>
          </a:p>
          <a:p>
            <a:pPr marL="0" indent="0">
              <a:buNone/>
            </a:pPr>
            <a:endParaRPr lang="it-IT" dirty="0" smtClean="0">
              <a:solidFill>
                <a:schemeClr val="tx2"/>
              </a:solidFill>
            </a:endParaRPr>
          </a:p>
          <a:p>
            <a:r>
              <a:rPr lang="it-IT" dirty="0" smtClean="0">
                <a:solidFill>
                  <a:schemeClr val="tx2"/>
                </a:solidFill>
              </a:rPr>
              <a:t>Analisi degli esiti della sperimentazione</a:t>
            </a:r>
          </a:p>
          <a:p>
            <a:endParaRPr lang="it-IT" dirty="0" smtClean="0">
              <a:solidFill>
                <a:schemeClr val="tx2"/>
              </a:solidFill>
            </a:endParaRPr>
          </a:p>
          <a:p>
            <a:r>
              <a:rPr lang="it-IT" dirty="0" smtClean="0">
                <a:solidFill>
                  <a:schemeClr val="tx2"/>
                </a:solidFill>
              </a:rPr>
              <a:t>Estensione del servizio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29170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1" dur="indefinite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20" dur="indefinite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28" dur="indefinite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1048</TotalTime>
  <Words>551</Words>
  <Application>Microsoft Office PowerPoint</Application>
  <PresentationFormat>On-screen Show (4:3)</PresentationFormat>
  <Paragraphs>89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Berlin Sans FB Demi</vt:lpstr>
      <vt:lpstr>Bodoni MT Black</vt:lpstr>
      <vt:lpstr>Calibri</vt:lpstr>
      <vt:lpstr>Tema di Office</vt:lpstr>
      <vt:lpstr> Help Desk Amministrativo Contabile DGRUF</vt:lpstr>
      <vt:lpstr>Agenda</vt:lpstr>
      <vt:lpstr>HDAC - Genesi </vt:lpstr>
      <vt:lpstr>L. 107/2015 art. 1 c. 142</vt:lpstr>
      <vt:lpstr>HDAC in pillole </vt:lpstr>
      <vt:lpstr>Risultato</vt:lpstr>
      <vt:lpstr>Sperimentazione -  obiettivi</vt:lpstr>
      <vt:lpstr>Sperimentazione - attori</vt:lpstr>
      <vt:lpstr>Macrofasi</vt:lpstr>
      <vt:lpstr>Sperimentazione - Organizzazione</vt:lpstr>
      <vt:lpstr>Sperimentazione - Tematiche</vt:lpstr>
      <vt:lpstr>HDAC – Casi d’uso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Administrator</dc:creator>
  <cp:lastModifiedBy>Fedele, Maria Lidia</cp:lastModifiedBy>
  <cp:revision>97</cp:revision>
  <cp:lastPrinted>2016-10-14T16:13:34Z</cp:lastPrinted>
  <dcterms:created xsi:type="dcterms:W3CDTF">2016-10-10T09:33:43Z</dcterms:created>
  <dcterms:modified xsi:type="dcterms:W3CDTF">2016-10-24T16:31:19Z</dcterms:modified>
</cp:coreProperties>
</file>