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305" r:id="rId3"/>
    <p:sldId id="304" r:id="rId4"/>
    <p:sldId id="306" r:id="rId5"/>
    <p:sldId id="307" r:id="rId6"/>
    <p:sldId id="308" r:id="rId7"/>
    <p:sldId id="258" r:id="rId8"/>
    <p:sldId id="261" r:id="rId9"/>
    <p:sldId id="262" r:id="rId10"/>
    <p:sldId id="279" r:id="rId11"/>
    <p:sldId id="281" r:id="rId12"/>
    <p:sldId id="282" r:id="rId13"/>
    <p:sldId id="283" r:id="rId14"/>
    <p:sldId id="284" r:id="rId15"/>
    <p:sldId id="298" r:id="rId16"/>
    <p:sldId id="297" r:id="rId17"/>
    <p:sldId id="285" r:id="rId18"/>
    <p:sldId id="286" r:id="rId19"/>
    <p:sldId id="287" r:id="rId20"/>
    <p:sldId id="288" r:id="rId21"/>
    <p:sldId id="289" r:id="rId22"/>
    <p:sldId id="290" r:id="rId23"/>
    <p:sldId id="300" r:id="rId24"/>
    <p:sldId id="291" r:id="rId25"/>
    <p:sldId id="292" r:id="rId26"/>
    <p:sldId id="293" r:id="rId27"/>
    <p:sldId id="294" r:id="rId28"/>
    <p:sldId id="295" r:id="rId29"/>
    <p:sldId id="296" r:id="rId30"/>
    <p:sldId id="303" r:id="rId31"/>
    <p:sldId id="301" r:id="rId32"/>
    <p:sldId id="309" r:id="rId33"/>
    <p:sldId id="310" r:id="rId34"/>
    <p:sldId id="311" r:id="rId35"/>
    <p:sldId id="312" r:id="rId36"/>
    <p:sldId id="313" r:id="rId37"/>
    <p:sldId id="314" r:id="rId38"/>
    <p:sldId id="275" r:id="rId39"/>
  </p:sldIdLst>
  <p:sldSz cx="9144000" cy="5143500" type="screen16x9"/>
  <p:notesSz cx="6858000" cy="9144000"/>
  <p:embeddedFontLst>
    <p:embeddedFont>
      <p:font typeface="Oswald" panose="020B0604020202020204" charset="0"/>
      <p:regular r:id="rId41"/>
      <p:bold r:id="rId42"/>
    </p:embeddedFon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Source Code Pro" panose="020B0604020202020204" charset="0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1235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861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1341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724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59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6254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9261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3249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3292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2866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3856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719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318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68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9445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4906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5763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9205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5460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8911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8400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7078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196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504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466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6859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8704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350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20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014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8356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176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40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10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462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94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72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240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521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30800" y="689325"/>
            <a:ext cx="8282400" cy="2122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r>
              <a:rPr lang="en" sz="3600" i="1" dirty="0"/>
              <a:t>La situazione delle scuole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i="1" dirty="0" smtClean="0"/>
              <a:t>post-sisma relativamente alla prima emergenza</a:t>
            </a:r>
            <a:endParaRPr sz="1800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63" name="Shape 63" descr="ital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050" y="1791350"/>
            <a:ext cx="2310950" cy="23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106925" y="53475"/>
            <a:ext cx="26307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89175" y="2588100"/>
            <a:ext cx="6720900" cy="25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sz="1800" i="1" dirty="0"/>
              <a:t>( sisma del 24 agosto e del 30 ottobre 2016)</a:t>
            </a:r>
            <a:endParaRPr sz="18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7579900" y="4008600"/>
            <a:ext cx="2765700" cy="56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r>
              <a:rPr lang="en" sz="2400"/>
              <a:t>Task Force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										</a:t>
            </a:r>
          </a:p>
        </p:txBody>
      </p:sp>
      <p:pic>
        <p:nvPicPr>
          <p:cNvPr id="67" name="Shape 67" descr="down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9899" y="4608114"/>
            <a:ext cx="1291299" cy="44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  <a:p>
            <a:pPr lvl="0" algn="l"/>
            <a:r>
              <a:rPr lang="en" sz="1600" dirty="0" smtClean="0"/>
              <a:t>NORCIA,CASCIA,</a:t>
            </a:r>
            <a:br>
              <a:rPr lang="en" sz="1600" dirty="0" smtClean="0"/>
            </a:br>
            <a:r>
              <a:rPr lang="en" sz="1600" dirty="0" smtClean="0"/>
              <a:t>PIEVE TORINA, PIEVE BOVIGLIANA, MUCCIA, VISSO</a:t>
            </a:r>
            <a:br>
              <a:rPr lang="en" sz="1600" dirty="0" smtClean="0"/>
            </a:br>
            <a:r>
              <a:rPr lang="en" sz="1600" dirty="0" smtClean="0"/>
              <a:t>SAN GINESIO, SARNANO, TOLENTINO, </a:t>
            </a:r>
            <a:r>
              <a:rPr lang="it-IT" sz="1600" dirty="0"/>
              <a:t>MACERATA</a:t>
            </a:r>
            <a:br>
              <a:rPr lang="it-IT" sz="1600" dirty="0"/>
            </a:br>
            <a:r>
              <a:rPr lang="it-IT" sz="1600" dirty="0"/>
              <a:t>SAN SEVERINO MARCHE</a:t>
            </a:r>
            <a:r>
              <a:rPr lang="en" dirty="0"/>
              <a:t/>
            </a:r>
            <a:br>
              <a:rPr lang="en" dirty="0"/>
            </a:br>
            <a:endParaRPr lang="en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52444" y="-40382"/>
            <a:ext cx="94161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>
                <a:solidFill>
                  <a:schemeClr val="tx1"/>
                </a:solidFill>
                <a:latin typeface="Oswald" charset="0"/>
              </a:rPr>
              <a:t>S</a:t>
            </a:r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opralluoghi </a:t>
            </a:r>
            <a:r>
              <a:rPr lang="it-IT" sz="2000" dirty="0">
                <a:solidFill>
                  <a:schemeClr val="tx1"/>
                </a:solidFill>
                <a:latin typeface="Oswald" charset="0"/>
              </a:rPr>
              <a:t>e incontri con i Dirigenti </a:t>
            </a:r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Scolastici di: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7543" y="381243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dk1"/>
                </a:solidFill>
                <a:latin typeface="Oswald"/>
                <a:ea typeface="Oswald"/>
                <a:cs typeface="Oswald"/>
              </a:rPr>
              <a:t>Rilevazione delle necessità e sostegno ai Dirigenti Scolastici, per lo più reggenti di Istituti comprensivi con notevole estensione territoriale, per la ripresa delle regolari attività didattiche</a:t>
            </a:r>
            <a:endParaRPr lang="it-IT" sz="1600" dirty="0">
              <a:solidFill>
                <a:schemeClr val="dk1"/>
              </a:solidFill>
              <a:latin typeface="Oswald"/>
              <a:ea typeface="Oswald"/>
              <a:cs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5607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dirty="0" smtClean="0"/>
              <a:t>  PIEVE TORINA</a:t>
            </a:r>
            <a:br>
              <a:rPr lang="it-IT" sz="1400" dirty="0" smtClean="0"/>
            </a:br>
            <a:r>
              <a:rPr lang="it-IT" sz="1400" dirty="0" smtClean="0"/>
              <a:t> ATTIVITA’ DIDATTICHE RIPRESE  il 23 </a:t>
            </a:r>
            <a:r>
              <a:rPr lang="it-IT" sz="1400" dirty="0"/>
              <a:t> </a:t>
            </a:r>
            <a:r>
              <a:rPr lang="it-IT" sz="1400" dirty="0" smtClean="0"/>
              <a:t>NOVEMBRE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all'interno </a:t>
            </a:r>
            <a:r>
              <a:rPr lang="it-IT" sz="1400" dirty="0"/>
              <a:t>di una tensostruttura( struttura sportiva </a:t>
            </a:r>
            <a:r>
              <a:rPr lang="it-IT" sz="1400" dirty="0" smtClean="0"/>
              <a:t>preesistente, </a:t>
            </a:r>
            <a:r>
              <a:rPr lang="it-IT" sz="1400" dirty="0"/>
              <a:t>all’interno della quale sono stati montati i divisori già utilizzati per il palazzetto di Amatrice</a:t>
            </a:r>
            <a:r>
              <a:rPr lang="it-IT" sz="1400" dirty="0" smtClean="0"/>
              <a:t>,) sono stati forniti arredi e materiale didattico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37 alunni infanzia</a:t>
            </a:r>
            <a:br>
              <a:rPr lang="it-IT" sz="1400" dirty="0"/>
            </a:br>
            <a:r>
              <a:rPr lang="it-IT" sz="1400" dirty="0"/>
              <a:t>57 alunni primaria</a:t>
            </a:r>
            <a:br>
              <a:rPr lang="it-IT" sz="1400" dirty="0"/>
            </a:br>
            <a:r>
              <a:rPr lang="it-IT" sz="1400" dirty="0"/>
              <a:t>43 alunni secondaria di I grado</a:t>
            </a:r>
            <a:r>
              <a:rPr lang="it-IT" sz="1800" dirty="0"/>
              <a:t/>
            </a:r>
            <a:br>
              <a:rPr lang="it-IT" sz="1800" dirty="0"/>
            </a:br>
            <a:endParaRPr sz="18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-34606" y="-308570"/>
            <a:ext cx="94161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MACERATA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8518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b="1" dirty="0" smtClean="0"/>
              <a:t>PIEVEBOVIGLIANA-</a:t>
            </a:r>
            <a:br>
              <a:rPr lang="it-IT" sz="1400" b="1" dirty="0" smtClean="0"/>
            </a:br>
            <a:r>
              <a:rPr lang="it-IT" sz="1400" dirty="0" smtClean="0"/>
              <a:t>Attività didattiche  riprese il 21 Novembre  </a:t>
            </a:r>
            <a:r>
              <a:rPr lang="it-IT" sz="1400" dirty="0"/>
              <a:t>all'interno di una </a:t>
            </a:r>
            <a:r>
              <a:rPr lang="it-IT" sz="1400" dirty="0" smtClean="0"/>
              <a:t>tensostruttura, sono stati forniti arredi e materiale didattico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26 alunni infanzia</a:t>
            </a:r>
            <a:br>
              <a:rPr lang="it-IT" sz="1400" dirty="0"/>
            </a:br>
            <a:r>
              <a:rPr lang="it-IT" sz="1400" dirty="0"/>
              <a:t>40 alunni primaria</a:t>
            </a:r>
            <a:br>
              <a:rPr lang="it-IT" sz="1400" dirty="0"/>
            </a:br>
            <a:r>
              <a:rPr lang="it-IT" sz="1400" dirty="0"/>
              <a:t>26 alunni secondaria di I grado</a:t>
            </a:r>
            <a:br>
              <a:rPr lang="it-IT" sz="1400" dirty="0"/>
            </a:br>
            <a:r>
              <a:rPr lang="it-IT" sz="1800" dirty="0"/>
              <a:t/>
            </a:r>
            <a:br>
              <a:rPr lang="it-IT" sz="1800" dirty="0"/>
            </a:br>
            <a:endParaRPr sz="1800" dirty="0"/>
          </a:p>
        </p:txBody>
      </p:sp>
      <p:sp>
        <p:nvSpPr>
          <p:cNvPr id="116" name="Shape 116"/>
          <p:cNvSpPr txBox="1"/>
          <p:nvPr/>
        </p:nvSpPr>
        <p:spPr>
          <a:xfrm>
            <a:off x="62638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52444" y="-40382"/>
            <a:ext cx="94161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MACERATA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27419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b="1" dirty="0" smtClean="0"/>
              <a:t>MUCCIA </a:t>
            </a:r>
            <a:br>
              <a:rPr lang="it-IT" sz="1400" b="1" dirty="0" smtClean="0"/>
            </a:br>
            <a:r>
              <a:rPr lang="it-IT" sz="1400" dirty="0"/>
              <a:t>A</a:t>
            </a:r>
            <a:r>
              <a:rPr lang="it-IT" sz="1400" dirty="0" smtClean="0"/>
              <a:t>ttività didattiche riprese    </a:t>
            </a:r>
            <a:r>
              <a:rPr lang="it-IT" sz="1400" dirty="0"/>
              <a:t>il </a:t>
            </a:r>
            <a:r>
              <a:rPr lang="it-IT" sz="1400" dirty="0" smtClean="0"/>
              <a:t>23 Novembre all'interno </a:t>
            </a:r>
            <a:r>
              <a:rPr lang="it-IT" sz="1400" dirty="0"/>
              <a:t>di </a:t>
            </a:r>
            <a:r>
              <a:rPr lang="it-IT" sz="1400" dirty="0" smtClean="0"/>
              <a:t>container</a:t>
            </a:r>
            <a:r>
              <a:rPr lang="it-IT" sz="1400" dirty="0"/>
              <a:t> </a:t>
            </a:r>
            <a:r>
              <a:rPr lang="it-IT" sz="1400" dirty="0" smtClean="0"/>
              <a:t>messo a disposizione dal Comune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21 alunni infanzia</a:t>
            </a:r>
            <a:br>
              <a:rPr lang="it-IT" sz="1400" dirty="0"/>
            </a:br>
            <a:r>
              <a:rPr lang="it-IT" sz="1400" dirty="0"/>
              <a:t>21 alunni primaria</a:t>
            </a:r>
            <a:br>
              <a:rPr lang="it-IT" sz="1400" dirty="0"/>
            </a:br>
            <a:r>
              <a:rPr lang="it-IT" sz="1400" dirty="0" smtClean="0"/>
              <a:t> </a:t>
            </a:r>
            <a:r>
              <a:rPr lang="it-IT" sz="1800" dirty="0"/>
              <a:t/>
            </a:r>
            <a:br>
              <a:rPr lang="it-IT" sz="1800" dirty="0"/>
            </a:br>
            <a:endParaRPr sz="18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73095"/>
            <a:ext cx="94161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MACERATA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29137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 smtClean="0"/>
              <a:t> </a:t>
            </a:r>
            <a:r>
              <a:rPr lang="it-IT" sz="1400" b="1" dirty="0" smtClean="0"/>
              <a:t>CALDAROLA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Attività didattiche riprese presso la sede di </a:t>
            </a:r>
            <a:r>
              <a:rPr lang="it-IT" sz="1400" dirty="0"/>
              <a:t>B</a:t>
            </a:r>
            <a:r>
              <a:rPr lang="it-IT" sz="1400" dirty="0" smtClean="0"/>
              <a:t>elforte del Chienti, il 5 Dicembre  tutti gli studenti sono stati accolti presso una struttura individuata dal Comune </a:t>
            </a:r>
            <a:br>
              <a:rPr lang="it-IT" sz="1400" dirty="0" smtClean="0"/>
            </a:br>
            <a:r>
              <a:rPr lang="it-IT" sz="1400" dirty="0" smtClean="0"/>
              <a:t>200 alunni circa, divisi tra  infanzia, primaria e secondaria di I grado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2546"/>
            <a:ext cx="94161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MACERATA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7543" y="381243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dk1"/>
                </a:solidFill>
                <a:latin typeface="Oswald"/>
                <a:ea typeface="Oswald"/>
                <a:cs typeface="Oswald"/>
              </a:rPr>
              <a:t>Rilevazione delle necessità e sostegno ai Dirigenti Scolastici, per lo più reggenti di Istituti comprensivi con notevole estensione territoriale</a:t>
            </a:r>
            <a:endParaRPr lang="it-IT" sz="1600" dirty="0">
              <a:solidFill>
                <a:schemeClr val="dk1"/>
              </a:solidFill>
              <a:latin typeface="Oswald"/>
              <a:ea typeface="Oswald"/>
              <a:cs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8686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 </a:t>
            </a:r>
            <a:r>
              <a:rPr lang="it-IT" sz="1400" b="1" dirty="0" smtClean="0"/>
              <a:t>TOLENTINO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Inagibile il Liceo </a:t>
            </a:r>
            <a:r>
              <a:rPr lang="it-IT" sz="1400" dirty="0"/>
              <a:t>Classico e Scientifico "Francesco </a:t>
            </a:r>
            <a:r>
              <a:rPr lang="it-IT" sz="1400" dirty="0" err="1"/>
              <a:t>Filelfo</a:t>
            </a:r>
            <a:r>
              <a:rPr lang="it-IT" sz="1400" dirty="0"/>
              <a:t>" </a:t>
            </a:r>
            <a:r>
              <a:rPr lang="it-IT" sz="1400" dirty="0" smtClean="0"/>
              <a:t>, 545 studenti per 29 classi. Sistemazione  provvisoria presso locali ex sede società Quadrilatero . Attività didattica regolarmente ripresa il 21 Novembre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2546"/>
            <a:ext cx="94161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MACERATA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7543" y="381243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dk1"/>
                </a:solidFill>
                <a:latin typeface="Oswald"/>
                <a:ea typeface="Oswald"/>
                <a:cs typeface="Oswald"/>
              </a:rPr>
              <a:t>Rilevazione delle necessità e sostegno ai Dirigenti Scolastici, per lo più reggenti di Istituti comprensivi con notevole estensione territoriale</a:t>
            </a:r>
            <a:endParaRPr lang="it-IT" sz="1600" dirty="0">
              <a:solidFill>
                <a:schemeClr val="dk1"/>
              </a:solidFill>
              <a:latin typeface="Oswald"/>
              <a:ea typeface="Oswald"/>
              <a:cs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9329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200" dirty="0"/>
              <a:t/>
            </a:r>
            <a:br>
              <a:rPr lang="it-IT" sz="1200" dirty="0"/>
            </a:br>
            <a:r>
              <a:rPr lang="it-IT" sz="1400" b="1" dirty="0" smtClean="0"/>
              <a:t>SARNANO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Inagibile  l’IC Leopardi, 190 studenti per 8 classi. Sistemazione in doppio turno. Attività didattica regolarmente ripresa il  21 Novembre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2546"/>
            <a:ext cx="94161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MACERATA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41679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 smtClean="0"/>
              <a:t> </a:t>
            </a:r>
            <a:r>
              <a:rPr lang="it-IT" sz="1400" b="1" dirty="0"/>
              <a:t>VISSO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/>
              <a:t> </a:t>
            </a:r>
            <a:r>
              <a:rPr lang="it-IT" sz="1400" b="1" dirty="0" smtClean="0"/>
              <a:t/>
            </a:r>
            <a:br>
              <a:rPr lang="it-IT" sz="1400" b="1" dirty="0" smtClean="0"/>
            </a:br>
            <a:r>
              <a:rPr lang="it-IT" sz="1400" dirty="0" smtClean="0"/>
              <a:t>Ripresa delle attività didattiche il 5 dicembre, presso i locali dell’Ex Istituto alberghiero di Loreto (AN)</a:t>
            </a:r>
            <a:br>
              <a:rPr lang="it-IT" sz="1400" dirty="0" smtClean="0"/>
            </a:br>
            <a:r>
              <a:rPr lang="it-IT" sz="1400" dirty="0" smtClean="0"/>
              <a:t>19 </a:t>
            </a:r>
            <a:r>
              <a:rPr lang="it-IT" sz="1400" dirty="0"/>
              <a:t>alunni infanzia</a:t>
            </a:r>
            <a:br>
              <a:rPr lang="it-IT" sz="1400" dirty="0"/>
            </a:br>
            <a:r>
              <a:rPr lang="it-IT" sz="1400" dirty="0"/>
              <a:t>58 alunni primaria</a:t>
            </a:r>
            <a:br>
              <a:rPr lang="it-IT" sz="1400" dirty="0"/>
            </a:br>
            <a:r>
              <a:rPr lang="it-IT" sz="1400" dirty="0"/>
              <a:t>43 alunni secondaria di I grado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2546"/>
            <a:ext cx="94161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MACERATA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29110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b="1" dirty="0" smtClean="0"/>
              <a:t>SAN </a:t>
            </a:r>
            <a:r>
              <a:rPr lang="it-IT" sz="1400" b="1" dirty="0"/>
              <a:t>SEVERINO MARCHE 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 smtClean="0"/>
              <a:t>ITIS </a:t>
            </a:r>
            <a:r>
              <a:rPr lang="it-IT" sz="1400" b="1" dirty="0"/>
              <a:t>in attesa di moduli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/>
              <a:t>IC “TACCHI-VENTURI</a:t>
            </a:r>
            <a:r>
              <a:rPr lang="it-IT" sz="1400" b="1" dirty="0" smtClean="0"/>
              <a:t>”</a:t>
            </a:r>
            <a:r>
              <a:rPr lang="it-IT" sz="1400" dirty="0" smtClean="0"/>
              <a:t> </a:t>
            </a:r>
            <a:r>
              <a:rPr lang="it-IT" sz="1400" dirty="0"/>
              <a:t>A</a:t>
            </a:r>
            <a:r>
              <a:rPr lang="it-IT" sz="1400" dirty="0" smtClean="0"/>
              <a:t>ttività  didattiche regolarmente </a:t>
            </a:r>
            <a:r>
              <a:rPr lang="it-IT" sz="1400" dirty="0"/>
              <a:t>riprese il 14 Novembre, regime di doppio turno (situazione di sofferenza), infatti la sede centrale che prima ospitava solo le 15 classi (per 310 alunni ) della scuola secondaria di secondo grado, dal 14, a seguito di ordinanza sindacale, ospita anche le sezioni di Infanzia e Primaria  del plesso “ Luzio”, per un totale di 22 classi. L’edificio ospita, quindi, ad oggi 37 classi per un totale di oltre 600 studenti. </a:t>
            </a: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2546"/>
            <a:ext cx="94161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MACERATA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9194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b="1" dirty="0" smtClean="0"/>
              <a:t>SARNANO </a:t>
            </a:r>
            <a:r>
              <a:rPr lang="it-IT" sz="1400" b="1" dirty="0"/>
              <a:t/>
            </a:r>
            <a:br>
              <a:rPr lang="it-IT" sz="1400" b="1" dirty="0"/>
            </a:br>
            <a:r>
              <a:rPr lang="it-IT" sz="1400" dirty="0"/>
              <a:t>Attività </a:t>
            </a:r>
            <a:r>
              <a:rPr lang="it-IT" sz="1400" dirty="0" smtClean="0"/>
              <a:t> didattiche regolarmente </a:t>
            </a:r>
            <a:r>
              <a:rPr lang="it-IT" sz="1400" dirty="0"/>
              <a:t>riprese il 14 novembre ( situazione di sofferenza) le classi della scuola primaria e secondaria di primo grado sono ospitate  </a:t>
            </a:r>
            <a:r>
              <a:rPr lang="it-IT" sz="1400" dirty="0" smtClean="0"/>
              <a:t>presso lo stesso edificio (doppio turno)</a:t>
            </a:r>
            <a:r>
              <a:rPr lang="it-IT" sz="1400" b="1" dirty="0"/>
              <a:t/>
            </a:r>
            <a:br>
              <a:rPr lang="it-IT" sz="1400" b="1" dirty="0"/>
            </a:br>
            <a:r>
              <a:rPr lang="it-IT" sz="1400" b="1" dirty="0"/>
              <a:t>SAN GINESIO</a:t>
            </a:r>
            <a:br>
              <a:rPr lang="it-IT" sz="1400" b="1" dirty="0"/>
            </a:br>
            <a:r>
              <a:rPr lang="it-IT" sz="1400" dirty="0"/>
              <a:t>Attività </a:t>
            </a:r>
            <a:r>
              <a:rPr lang="it-IT" sz="1400" dirty="0" smtClean="0"/>
              <a:t> didattiche regolarmente riprese </a:t>
            </a:r>
            <a:r>
              <a:rPr lang="it-IT" sz="1400" dirty="0"/>
              <a:t>il </a:t>
            </a:r>
            <a:r>
              <a:rPr lang="it-IT" sz="1400" dirty="0" smtClean="0"/>
              <a:t>14 Novembre</a:t>
            </a:r>
            <a:r>
              <a:rPr lang="it-IT" sz="1200" b="1" dirty="0"/>
              <a:t/>
            </a:r>
            <a:br>
              <a:rPr lang="it-IT" sz="1200" b="1" dirty="0"/>
            </a:b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3361"/>
            <a:ext cx="91440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MACERATA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32524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30800" y="689325"/>
            <a:ext cx="8282400" cy="2122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/>
            <a:r>
              <a:rPr lang="en" sz="3600" b="1" dirty="0"/>
              <a:t>Task Force MIUR istituita con DM 662 del 2 settembre 2016 e DM 922 del 24 novembre 2016</a:t>
            </a:r>
            <a:endParaRPr sz="2400" dirty="0"/>
          </a:p>
        </p:txBody>
      </p:sp>
      <p:pic>
        <p:nvPicPr>
          <p:cNvPr id="63" name="Shape 63" descr="ital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050" y="1791350"/>
            <a:ext cx="2310950" cy="23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106925" y="53475"/>
            <a:ext cx="26307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7579900" y="4008600"/>
            <a:ext cx="2765700" cy="56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r>
              <a:rPr lang="en" sz="2400"/>
              <a:t>Task Force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										</a:t>
            </a:r>
          </a:p>
        </p:txBody>
      </p:sp>
      <p:pic>
        <p:nvPicPr>
          <p:cNvPr id="67" name="Shape 67" descr="down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9899" y="4608114"/>
            <a:ext cx="1291299" cy="441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5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200" b="1" dirty="0"/>
              <a:t/>
            </a:r>
            <a:br>
              <a:rPr lang="it-IT" sz="1200" b="1" dirty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/>
              <a:t>ACQUASANTA TERME 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 smtClean="0"/>
              <a:t>Attività didattiche  </a:t>
            </a:r>
            <a:r>
              <a:rPr lang="it-IT" sz="1400" b="1" dirty="0"/>
              <a:t>regolarmente ripresa il 14 novembre, </a:t>
            </a:r>
            <a:r>
              <a:rPr lang="it-IT" sz="1400" dirty="0"/>
              <a:t>all’interno della tensostruttura di Campo d’</a:t>
            </a:r>
            <a:r>
              <a:rPr lang="it-IT" sz="1400" dirty="0" err="1"/>
              <a:t>Arli</a:t>
            </a:r>
            <a:r>
              <a:rPr lang="it-IT" sz="1400" dirty="0"/>
              <a:t>.</a:t>
            </a:r>
            <a:br>
              <a:rPr lang="it-IT" sz="1400" dirty="0"/>
            </a:br>
            <a:r>
              <a:rPr lang="it-IT" sz="1400" b="1" dirty="0"/>
              <a:t>Inaugurazione  moduli il, presso località Centrale, il 27/11/2016</a:t>
            </a:r>
            <a:r>
              <a:rPr lang="it-IT" sz="1400" dirty="0"/>
              <a:t> alla presenza del Ministro</a:t>
            </a:r>
            <a:br>
              <a:rPr lang="it-IT" sz="1400" dirty="0"/>
            </a:br>
            <a:r>
              <a:rPr lang="it-IT" sz="1400" dirty="0"/>
              <a:t>dell'Istruzione</a:t>
            </a:r>
            <a:br>
              <a:rPr lang="it-IT" sz="1400" dirty="0"/>
            </a:br>
            <a:endParaRPr sz="14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3361"/>
            <a:ext cx="91440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ASCOLI PICENO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29625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200" b="1" dirty="0"/>
              <a:t/>
            </a:r>
            <a:br>
              <a:rPr lang="it-IT" sz="1200" b="1" dirty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/>
              <a:t>ARQUATA DEL TRONTO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Le attività didattiche degli studenti di Arquata sono </a:t>
            </a:r>
            <a:r>
              <a:rPr lang="it-IT" sz="1400" b="1" dirty="0"/>
              <a:t>riprese regolarmente il 14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novembre u.s. presso un edificio di San benedetto del Tronto dove è alloggiata la</a:t>
            </a:r>
            <a:br>
              <a:rPr lang="it-IT" sz="1400" dirty="0"/>
            </a:br>
            <a:r>
              <a:rPr lang="it-IT" sz="1400" dirty="0"/>
              <a:t>popolazione.</a:t>
            </a:r>
            <a:br>
              <a:rPr lang="it-IT" sz="1400" dirty="0"/>
            </a:br>
            <a:r>
              <a:rPr lang="it-IT" sz="1400" b="1" dirty="0"/>
              <a:t>Inaugurazione moduli </a:t>
            </a:r>
            <a:r>
              <a:rPr lang="it-IT" sz="1400" b="1" dirty="0" smtClean="0"/>
              <a:t>il 29 </a:t>
            </a:r>
            <a:r>
              <a:rPr lang="it-IT" sz="1400" b="1" dirty="0"/>
              <a:t>Novembre 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 </a:t>
            </a:r>
            <a:br>
              <a:rPr lang="it-IT" sz="1400" dirty="0"/>
            </a:b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3361"/>
            <a:ext cx="91440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ASCOLI PICENO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1858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b="1" dirty="0" smtClean="0"/>
              <a:t>AMATRICE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/>
              <a:t>Attività regolarmente ripresa il 14 Novembre</a:t>
            </a:r>
            <a:r>
              <a:rPr lang="it-IT" sz="1400" dirty="0"/>
              <a:t>. </a:t>
            </a:r>
            <a:br>
              <a:rPr lang="it-IT" sz="1400" dirty="0"/>
            </a:br>
            <a:r>
              <a:rPr lang="it-IT" sz="1400" dirty="0"/>
              <a:t> </a:t>
            </a:r>
            <a:br>
              <a:rPr lang="it-IT" sz="1400" dirty="0"/>
            </a:b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3361"/>
            <a:ext cx="91440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RIETI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16387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 smtClean="0"/>
              <a:t>POGGIO BUSTONE</a:t>
            </a:r>
            <a:br>
              <a:rPr lang="it-IT" sz="1400" b="1" dirty="0" smtClean="0"/>
            </a:br>
            <a:r>
              <a:rPr lang="it-IT" sz="1400" dirty="0" smtClean="0"/>
              <a:t>Inagibile l’IC «De Angeli», 96 alunni per 8 classi. Sistemazione presso altri </a:t>
            </a:r>
            <a:r>
              <a:rPr lang="it-IT" sz="1400" dirty="0" err="1" smtClean="0"/>
              <a:t>plesisi</a:t>
            </a:r>
            <a:r>
              <a:rPr lang="it-IT" sz="1400" dirty="0" smtClean="0"/>
              <a:t>.</a:t>
            </a:r>
            <a:br>
              <a:rPr lang="it-IT" sz="1400" dirty="0" smtClean="0"/>
            </a:br>
            <a:r>
              <a:rPr lang="it-IT" sz="1400" dirty="0" smtClean="0"/>
              <a:t>Attività didattiche riprese il 21 Novembre . 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 </a:t>
            </a:r>
            <a:br>
              <a:rPr lang="it-IT" sz="1400" dirty="0"/>
            </a:b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3361"/>
            <a:ext cx="91440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RIETI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11671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 </a:t>
            </a:r>
            <a:r>
              <a:rPr lang="it-IT" sz="1400" b="1" dirty="0"/>
              <a:t>NORCIA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Attività regolarmente riprese (in regime di doppio turno ) il 14 </a:t>
            </a:r>
            <a:r>
              <a:rPr lang="it-IT" sz="1400" dirty="0" smtClean="0"/>
              <a:t>novembre, </a:t>
            </a:r>
            <a:r>
              <a:rPr lang="it-IT" sz="1400" dirty="0"/>
              <a:t>all’interno dei moduli già previsti dopo il sisma del 24 </a:t>
            </a:r>
            <a:r>
              <a:rPr lang="it-IT" sz="1400" dirty="0" smtClean="0"/>
              <a:t>agosto</a:t>
            </a:r>
            <a:br>
              <a:rPr lang="it-IT" sz="1400" dirty="0" smtClean="0"/>
            </a:br>
            <a:r>
              <a:rPr lang="it-IT" sz="1400" dirty="0" smtClean="0"/>
              <a:t>450 studenti dell’Istituto Omnicomprensivo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3361"/>
            <a:ext cx="91440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PERUGIA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14777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/>
              <a:t>PRECI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 smtClean="0"/>
              <a:t>Attività didattiche  </a:t>
            </a:r>
            <a:r>
              <a:rPr lang="it-IT" sz="1400" b="1" dirty="0"/>
              <a:t>riprese il 21, </a:t>
            </a:r>
            <a:r>
              <a:rPr lang="it-IT" sz="1400" dirty="0"/>
              <a:t>in struttura di legno, già in possesso dal terremoto del 1998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3361"/>
            <a:ext cx="91440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PERUGIA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28896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 smtClean="0"/>
              <a:t>CASCIA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Liceo, attività ripresa il </a:t>
            </a:r>
            <a:r>
              <a:rPr lang="it-IT" sz="1400" dirty="0" smtClean="0"/>
              <a:t>14 Novembre ;  </a:t>
            </a:r>
            <a:r>
              <a:rPr lang="it-IT" sz="1400" dirty="0"/>
              <a:t>P</a:t>
            </a:r>
            <a:r>
              <a:rPr lang="it-IT" sz="1400" dirty="0" smtClean="0"/>
              <a:t>rimaria </a:t>
            </a:r>
            <a:r>
              <a:rPr lang="it-IT" sz="1400" dirty="0"/>
              <a:t>e </a:t>
            </a:r>
            <a:r>
              <a:rPr lang="it-IT" sz="1400" dirty="0" smtClean="0"/>
              <a:t>Secondaria </a:t>
            </a:r>
            <a:r>
              <a:rPr lang="it-IT" sz="1400" dirty="0"/>
              <a:t>di primo grado il </a:t>
            </a:r>
            <a:r>
              <a:rPr lang="it-IT" sz="1400" dirty="0" smtClean="0"/>
              <a:t>21 (in regime di doppio turno</a:t>
            </a:r>
            <a:r>
              <a:rPr lang="it-IT" sz="1400" dirty="0"/>
              <a:t>)</a:t>
            </a:r>
            <a:br>
              <a:rPr lang="it-IT" sz="1400" dirty="0"/>
            </a:b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3361"/>
            <a:ext cx="91440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PERUGIA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36352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 smtClean="0"/>
              <a:t>ISOLA DEL GRAN SASSO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L’inagibilità della scuola secondaria di I grado ha comportato il trasferimento di 120 alunni, per 6 classi, presso i plessi della scuola Primaria e dell’Infanzia della frazione di Cerchiara. Attività didattiche regolarmente riprese il 21 Novembre.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In corso la fornitura del materiale richiesto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3361"/>
            <a:ext cx="91440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TERAMO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26422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 smtClean="0"/>
              <a:t>MONTORIO AL VOMANO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Inagibilità della scuola  dell’infanzia , trasferimento alunni in altri plessi . In corso la fornitura del materiale richiesto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3361"/>
            <a:ext cx="91440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TERAMO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2485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 smtClean="0"/>
              <a:t>CASTELLI</a:t>
            </a:r>
            <a:br>
              <a:rPr lang="it-IT" sz="1400" b="1" dirty="0" smtClean="0"/>
            </a:br>
            <a:r>
              <a:rPr lang="it-IT" sz="1400" dirty="0" smtClean="0"/>
              <a:t>Istituto d’Arte agibile, ma il centro è zona rossa.</a:t>
            </a:r>
            <a:r>
              <a:rPr lang="it-IT" sz="1400" dirty="0"/>
              <a:t> Scuola nota a livello internazionale per la lavorazione ceramica. Timori seri per le iscrizioni. S</a:t>
            </a:r>
            <a:r>
              <a:rPr lang="it-IT" sz="1400" dirty="0" smtClean="0"/>
              <a:t>i </a:t>
            </a:r>
            <a:r>
              <a:rPr lang="it-IT" sz="1400" dirty="0"/>
              <a:t>procederà alla fornitura del materiale richiesto e al sostegno ad attività didattica e alla compartecipazione ad un'iniziativa (denominata Frammenti di Luce),di grande valore artistico e utile ad evitare lo spopolamento</a:t>
            </a:r>
            <a:r>
              <a:rPr lang="it-IT" sz="1400" dirty="0" smtClean="0"/>
              <a:t>.</a:t>
            </a:r>
            <a:r>
              <a:rPr lang="it-IT" sz="1400" dirty="0"/>
              <a:t> .(es. lo scorso anno al Senato sono stati esposti i presepi artistici di Castelli)</a:t>
            </a:r>
            <a:r>
              <a:rPr lang="it-IT" sz="1400" dirty="0" smtClean="0"/>
              <a:t> </a:t>
            </a:r>
            <a:r>
              <a:rPr lang="it-IT" sz="1200" dirty="0"/>
              <a:t/>
            </a:r>
            <a:br>
              <a:rPr lang="it-IT" sz="1200" dirty="0"/>
            </a:br>
            <a:endParaRPr sz="1200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/>
          <p:nvPr/>
        </p:nvSpPr>
        <p:spPr>
          <a:xfrm>
            <a:off x="0" y="-93361"/>
            <a:ext cx="91440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PROVINCIA DI TERAMO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10706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it-IT" sz="2000" b="1" dirty="0" smtClean="0"/>
              <a:t>L</a:t>
            </a:r>
            <a:r>
              <a:rPr lang="en" sz="1800" b="1" dirty="0" smtClean="0"/>
              <a:t>a Task force, </a:t>
            </a:r>
            <a:r>
              <a:rPr lang="it-IT" sz="1800" b="1" dirty="0">
                <a:solidFill>
                  <a:srgbClr val="000000"/>
                </a:solidFill>
              </a:rPr>
              <a:t>composta dal personale delle Direzioni Generali centrali (Studente ed Edilizia scolastica) e Direzioni Regionali coinvolte , </a:t>
            </a:r>
            <a:r>
              <a:rPr lang="en" sz="1800" b="1" dirty="0">
                <a:solidFill>
                  <a:srgbClr val="000000"/>
                </a:solidFill>
              </a:rPr>
              <a:t>ha avuto  </a:t>
            </a:r>
            <a:r>
              <a:rPr lang="en" sz="1800" b="1" dirty="0" smtClean="0">
                <a:solidFill>
                  <a:srgbClr val="000000"/>
                </a:solidFill>
              </a:rPr>
              <a:t>quattro  </a:t>
            </a:r>
            <a:r>
              <a:rPr lang="en" sz="1800" b="1" dirty="0">
                <a:solidFill>
                  <a:srgbClr val="000000"/>
                </a:solidFill>
              </a:rPr>
              <a:t>funzioni fondamentali </a:t>
            </a:r>
            <a:r>
              <a:rPr lang="en" sz="1800" b="1" dirty="0" smtClean="0">
                <a:solidFill>
                  <a:srgbClr val="000000"/>
                </a:solidFill>
              </a:rPr>
              <a:t>:</a:t>
            </a:r>
            <a:endParaRPr lang="en" sz="1800" b="1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1520" y="1131590"/>
            <a:ext cx="8580780" cy="38209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700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7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7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7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Rieti presso il </a:t>
            </a:r>
            <a:r>
              <a:rPr lang="en" sz="1700" b="1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DICOMAC</a:t>
            </a:r>
            <a:r>
              <a:rPr lang="en" sz="17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(Direzione Comando e Controllo del Dipartimento della Protezione Civile</a:t>
            </a:r>
            <a:r>
              <a:rPr lang="en" sz="17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) per ricezione </a:t>
            </a:r>
            <a:r>
              <a:rPr lang="en" sz="17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esito verbali delle verifiche condotte dalla Protezione Civile su edifici scolastici segnalati da Enti locali, Uffici Scolastici Regionali, dirigenti scolastici, docenti, Comitati di genitori e studenti; Lavoro di facilitazione dei sopralluoghi della Protezione civile per verificare agibilità e accelerare le autorizzazioni per l’installazione dei moduli (e delle tensostrutture provvisorie)</a:t>
            </a:r>
          </a:p>
          <a:p>
            <a:pPr marL="120650"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" sz="1700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6355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" sz="1700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6355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" sz="17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7129200" y="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8404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30800" y="689325"/>
            <a:ext cx="8282400" cy="2122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r>
              <a:rPr lang="en" sz="3600" i="1" dirty="0" smtClean="0"/>
              <a:t>La rete della solidarietà </a:t>
            </a:r>
            <a:endParaRPr lang="en" sz="3600" i="1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63" name="Shape 63" descr="ital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050" y="1791350"/>
            <a:ext cx="2310950" cy="23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106925" y="53475"/>
            <a:ext cx="26307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89175" y="2588100"/>
            <a:ext cx="6720900" cy="25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it-IT" sz="1800" dirty="0" smtClean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La task force ha avuto un ruolo di facilitatore, favorendo l’incontro  tra le donazioni e le esigenze  dei territori maggiormente colpiti.</a:t>
            </a:r>
            <a:endParaRPr sz="18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7579900" y="4008600"/>
            <a:ext cx="2765700" cy="56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r>
              <a:rPr lang="en" sz="2400" dirty="0"/>
              <a:t>Task Force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													</a:t>
            </a:r>
          </a:p>
        </p:txBody>
      </p:sp>
      <p:pic>
        <p:nvPicPr>
          <p:cNvPr id="67" name="Shape 67" descr="down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9899" y="4608114"/>
            <a:ext cx="1291299" cy="441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numCol="2" anchor="ctr" anchorCtr="0">
            <a:noAutofit/>
          </a:bodyPr>
          <a:lstStyle/>
          <a:p>
            <a:pPr algn="l"/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Acquasanta Terme</a:t>
            </a:r>
            <a:br>
              <a:rPr lang="it-IT" sz="1400" dirty="0" smtClean="0"/>
            </a:br>
            <a:r>
              <a:rPr lang="it-IT" sz="1400" dirty="0" smtClean="0"/>
              <a:t>Arquata del Tronto</a:t>
            </a:r>
            <a:br>
              <a:rPr lang="it-IT" sz="1400" dirty="0" smtClean="0"/>
            </a:br>
            <a:r>
              <a:rPr lang="it-IT" sz="1400" dirty="0" smtClean="0"/>
              <a:t>Gualdo</a:t>
            </a:r>
            <a:br>
              <a:rPr lang="it-IT" sz="1400" dirty="0" smtClean="0"/>
            </a:br>
            <a:r>
              <a:rPr lang="it-IT" sz="1400" dirty="0" smtClean="0"/>
              <a:t>Corridonia</a:t>
            </a:r>
            <a:br>
              <a:rPr lang="it-IT" sz="1400" dirty="0" smtClean="0"/>
            </a:br>
            <a:r>
              <a:rPr lang="it-IT" sz="1400" dirty="0" smtClean="0"/>
              <a:t>Pievebovigliana</a:t>
            </a:r>
            <a:br>
              <a:rPr lang="it-IT" sz="1400" dirty="0" smtClean="0"/>
            </a:br>
            <a:r>
              <a:rPr lang="it-IT" sz="1400" dirty="0" smtClean="0"/>
              <a:t>Acquaviva Picena</a:t>
            </a:r>
            <a:br>
              <a:rPr lang="it-IT" sz="1400" dirty="0" smtClean="0"/>
            </a:br>
            <a:r>
              <a:rPr lang="it-IT" sz="1400" dirty="0" smtClean="0"/>
              <a:t>Montegallo</a:t>
            </a:r>
            <a:br>
              <a:rPr lang="it-IT" sz="1400" dirty="0" smtClean="0"/>
            </a:br>
            <a:r>
              <a:rPr lang="it-IT" sz="1400" dirty="0" smtClean="0"/>
              <a:t>Loro Piceno</a:t>
            </a:r>
            <a:br>
              <a:rPr lang="it-IT" sz="1400" dirty="0" smtClean="0"/>
            </a:br>
            <a:r>
              <a:rPr lang="it-IT" sz="1400" dirty="0" smtClean="0"/>
              <a:t>San </a:t>
            </a:r>
            <a:r>
              <a:rPr lang="it-IT" sz="1400" dirty="0"/>
              <a:t>S</a:t>
            </a:r>
            <a:r>
              <a:rPr lang="it-IT" sz="1400" dirty="0" smtClean="0"/>
              <a:t>everino Marche </a:t>
            </a:r>
            <a:br>
              <a:rPr lang="it-IT" sz="1400" dirty="0" smtClean="0"/>
            </a:br>
            <a:r>
              <a:rPr lang="it-IT" sz="1400" dirty="0"/>
              <a:t>C</a:t>
            </a:r>
            <a:r>
              <a:rPr lang="it-IT" sz="1400" dirty="0" smtClean="0"/>
              <a:t>ittareale </a:t>
            </a:r>
            <a:br>
              <a:rPr lang="it-IT" sz="1400" dirty="0" smtClean="0"/>
            </a:br>
            <a:r>
              <a:rPr lang="it-IT" sz="1400" dirty="0" smtClean="0"/>
              <a:t>Norcia</a:t>
            </a:r>
            <a:br>
              <a:rPr lang="it-IT" sz="1400" dirty="0" smtClean="0"/>
            </a:br>
            <a:r>
              <a:rPr lang="it-IT" sz="1400" dirty="0" smtClean="0"/>
              <a:t>Crognaleto+ </a:t>
            </a:r>
            <a:br>
              <a:rPr lang="it-IT" sz="1400" dirty="0" smtClean="0"/>
            </a:br>
            <a:r>
              <a:rPr lang="it-IT" sz="1400" dirty="0" smtClean="0"/>
              <a:t>Isola del Gran Sasso+</a:t>
            </a:r>
            <a:endParaRPr sz="1200" i="1" dirty="0"/>
          </a:p>
        </p:txBody>
      </p:sp>
      <p:sp>
        <p:nvSpPr>
          <p:cNvPr id="118" name="Shape 118"/>
          <p:cNvSpPr txBox="1"/>
          <p:nvPr/>
        </p:nvSpPr>
        <p:spPr>
          <a:xfrm>
            <a:off x="-4478" y="-16287"/>
            <a:ext cx="91440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SCUOLE REALIZZATE </a:t>
            </a:r>
            <a:r>
              <a:rPr lang="it-IT" sz="2000" dirty="0">
                <a:solidFill>
                  <a:schemeClr val="tx1"/>
                </a:solidFill>
                <a:latin typeface="Oswald" charset="0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Oswald" charset="0"/>
              </a:rPr>
              <a:t>GRAZIE ALLE  DONAZIONI DI PRIVATI ( FONDAZIONI, ONLUS…)</a:t>
            </a:r>
            <a:endParaRPr lang="it-IT" sz="2000" dirty="0">
              <a:solidFill>
                <a:schemeClr val="tx1"/>
              </a:solidFill>
              <a:latin typeface="Oswald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33952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30800" y="689325"/>
            <a:ext cx="8282400" cy="2122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r>
              <a:rPr lang="en" sz="3600" i="1" dirty="0" smtClean="0"/>
              <a:t>Fondi MIUR stanziati con DM 821 del 2016</a:t>
            </a:r>
            <a:endParaRPr lang="en" sz="3600" i="1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63" name="Shape 63" descr="ital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050" y="1791350"/>
            <a:ext cx="2310950" cy="23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106925" y="53475"/>
            <a:ext cx="26307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89175" y="2588100"/>
            <a:ext cx="6720900" cy="25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endParaRPr sz="1800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7579900" y="4008600"/>
            <a:ext cx="2765700" cy="56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r>
              <a:rPr lang="en" sz="2400" dirty="0"/>
              <a:t>Task Force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													</a:t>
            </a:r>
          </a:p>
        </p:txBody>
      </p:sp>
      <p:pic>
        <p:nvPicPr>
          <p:cNvPr id="67" name="Shape 67" descr="down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9899" y="4608114"/>
            <a:ext cx="1291299" cy="441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it-IT" sz="1800" b="1" dirty="0" smtClean="0"/>
              <a:t>DM 821 del 2016, art. 1</a:t>
            </a:r>
            <a:endParaRPr lang="en" sz="1800" b="1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1520" y="1131590"/>
            <a:ext cx="8580780" cy="38209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" sz="17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marL="46355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" sz="1700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6355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" sz="17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7129200" y="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70879"/>
              </p:ext>
            </p:extLst>
          </p:nvPr>
        </p:nvGraphicFramePr>
        <p:xfrm>
          <a:off x="1187624" y="2211710"/>
          <a:ext cx="6768752" cy="36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7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1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IPSSEOA "Costaggini" di Rieti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€ 1.671.549,00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6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it-IT" sz="1800" b="1" dirty="0" smtClean="0"/>
              <a:t>DM 821 del 2016, art. 2</a:t>
            </a:r>
            <a:endParaRPr lang="en" sz="1800" b="1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1520" y="1131590"/>
            <a:ext cx="8580780" cy="38209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" sz="17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marL="46355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" sz="1700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6355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" sz="17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7129200" y="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05998"/>
              </p:ext>
            </p:extLst>
          </p:nvPr>
        </p:nvGraphicFramePr>
        <p:xfrm>
          <a:off x="683568" y="1635646"/>
          <a:ext cx="7128792" cy="3263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0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8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0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ISC Rocca </a:t>
                      </a:r>
                      <a:r>
                        <a:rPr lang="it-IT" sz="1200" u="none" strike="noStrike" dirty="0" err="1">
                          <a:effectLst/>
                        </a:rPr>
                        <a:t>Fluvione</a:t>
                      </a:r>
                      <a:r>
                        <a:rPr lang="it-IT" sz="1200" u="none" strike="noStrike" dirty="0">
                          <a:effectLst/>
                        </a:rPr>
                        <a:t> di Montegallo (AP)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€ 7.253,19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IC </a:t>
                      </a:r>
                      <a:r>
                        <a:rPr lang="it-IT" sz="1200" u="none" strike="noStrike" dirty="0" smtClean="0">
                          <a:effectLst/>
                        </a:rPr>
                        <a:t>Acquasanta </a:t>
                      </a:r>
                      <a:r>
                        <a:rPr lang="it-IT" sz="1200" u="none" strike="noStrike" dirty="0">
                          <a:effectLst/>
                        </a:rPr>
                        <a:t>Terme (AP)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€ 35.460,04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IC Arquata del Tronto (AP)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€ 40.295,50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IC De </a:t>
                      </a:r>
                      <a:r>
                        <a:rPr lang="it-IT" sz="1200" u="none" strike="noStrike" dirty="0" err="1">
                          <a:effectLst/>
                        </a:rPr>
                        <a:t>Carolis</a:t>
                      </a:r>
                      <a:r>
                        <a:rPr lang="it-IT" sz="1200" u="none" strike="noStrike" dirty="0">
                          <a:effectLst/>
                        </a:rPr>
                        <a:t> di Acquaviva Picena (AP)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€ 80.591,00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Scuola Primaria "Romolo </a:t>
                      </a:r>
                      <a:r>
                        <a:rPr lang="it-IT" sz="1200" u="none" strike="noStrike" dirty="0" err="1">
                          <a:effectLst/>
                        </a:rPr>
                        <a:t>Murri</a:t>
                      </a:r>
                      <a:r>
                        <a:rPr lang="it-IT" sz="1200" u="none" strike="noStrike" dirty="0">
                          <a:effectLst/>
                        </a:rPr>
                        <a:t>" di Gualdo (MC)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€ 16.118,20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691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IC "Manzoni" di Corridonia (MC) - scuola infanzia di Colbuccaro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€ 32.236,40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Scuola secondaria di I grado di </a:t>
                      </a:r>
                      <a:r>
                        <a:rPr lang="it-IT" sz="1200" u="none" strike="noStrike" dirty="0" err="1">
                          <a:effectLst/>
                        </a:rPr>
                        <a:t>Monteurano</a:t>
                      </a:r>
                      <a:r>
                        <a:rPr lang="it-IT" sz="1200" u="none" strike="noStrike" dirty="0">
                          <a:effectLst/>
                        </a:rPr>
                        <a:t> (FM)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€ 59.637,34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91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IIS "De Gasperi - Battaglia" di Norcia (PG)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€ 136.198,79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0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IO "Romolo Capranica" di Amatrice (RI)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€ 127.736,74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0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IO "Romolo Capranica" di Cittareale (RI)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€ 16.924,10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073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IO "Sandro Pertini" - scuola secondia di I grado di Collevecchio (RI)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€ 47.548,70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45" marR="5345" marT="534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9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it-IT" sz="1800" b="1" dirty="0" smtClean="0"/>
              <a:t>DM 821 del 2016, art. 3</a:t>
            </a:r>
            <a:endParaRPr lang="en" sz="1800" b="1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1520" y="1131590"/>
            <a:ext cx="8580780" cy="38209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" sz="17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marL="46355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" sz="1700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6355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" sz="17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7129200" y="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65515"/>
              </p:ext>
            </p:extLst>
          </p:nvPr>
        </p:nvGraphicFramePr>
        <p:xfrm>
          <a:off x="971600" y="1131591"/>
          <a:ext cx="7272808" cy="3785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4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80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489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IC "Monsignor Paoletti" di Visso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€ 100.000,00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2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IC "Simone De Magistris" di Caldarola (MC)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  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€ 95.035,63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2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Scuola Secondaria di primo grado "Carlo Alberto Dalla Chiesa" di Esanatoglia (MC)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€ 24.081,43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19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IC Ugo Betti - Fiastra (MC)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€ 22.791,35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4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Scuola Secondaria I grado "Dante Alighieri" di Macerata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</a:rPr>
                        <a:t>€ 129.007,66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4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IC "Monsignor Paoletti" - Scuola Infanzia  e Scuola Primaria "DE AMICIS" di Muccia (MC)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</a:rPr>
                        <a:t>€ 33.111,97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94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IC "Monsignor Paoletti" di Pieve Torina (MC)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</a:rPr>
                        <a:t>€ 51.603,07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4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IC "Monsignor Paoletti" di Pieve </a:t>
                      </a:r>
                      <a:r>
                        <a:rPr lang="it-IT" sz="900" u="none" strike="noStrike" dirty="0" err="1">
                          <a:effectLst/>
                        </a:rPr>
                        <a:t>Bovigliana</a:t>
                      </a:r>
                      <a:r>
                        <a:rPr lang="it-IT" sz="900" u="none" strike="noStrike" dirty="0">
                          <a:effectLst/>
                        </a:rPr>
                        <a:t> (MC)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</a:rPr>
                        <a:t>€ 38.702,30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68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Istituto Superiore "Alberico Gentili" di San Ginesio (MC)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</a:rPr>
                        <a:t>€ 40.128,24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68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IC Don Milani - Scuola Primaria "Guglielmo </a:t>
                      </a:r>
                      <a:r>
                        <a:rPr lang="it-IT" sz="900" u="none" strike="noStrike" dirty="0" err="1">
                          <a:effectLst/>
                        </a:rPr>
                        <a:t>Ciarlantini</a:t>
                      </a:r>
                      <a:r>
                        <a:rPr lang="it-IT" sz="900" u="none" strike="noStrike" dirty="0">
                          <a:effectLst/>
                        </a:rPr>
                        <a:t>" di San Ginesio (MC)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</a:rPr>
                        <a:t>€ 81.274,83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68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Scuola Secondaria I grado  "Vincenzo Tortoreto" di Sant'Angelo in Pontano (MC)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</a:rPr>
                        <a:t>€ 38.702,30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68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IC "Giacomo Leopardi " di Sarnano (MC)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</a:rPr>
                        <a:t>€ 139.785,30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68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IIS "Francesco </a:t>
                      </a:r>
                      <a:r>
                        <a:rPr lang="it-IT" sz="900" u="none" strike="noStrike" dirty="0" err="1">
                          <a:effectLst/>
                        </a:rPr>
                        <a:t>Filelfo</a:t>
                      </a:r>
                      <a:r>
                        <a:rPr lang="it-IT" sz="900" u="none" strike="noStrike" dirty="0">
                          <a:effectLst/>
                        </a:rPr>
                        <a:t>" di Tolentino (MC)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</a:rPr>
                        <a:t>€ 129.007,66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68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IC "Monsignor Paoletti" - Scuola  Primaria "Pietro Capuzzi" di Visso (MC)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</a:rPr>
                        <a:t>€ 56.333,35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81" marR="3781" marT="3781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5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30800" y="689325"/>
            <a:ext cx="8282400" cy="2122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r>
              <a:rPr lang="it-IT" sz="3600" i="1" dirty="0" smtClean="0"/>
              <a:t>A</a:t>
            </a:r>
            <a:r>
              <a:rPr lang="en" sz="3600" i="1" dirty="0" smtClean="0"/>
              <a:t> scuola di resilienza : apprendere e insegnare dopo una catastrofe</a:t>
            </a:r>
            <a:endParaRPr lang="en" sz="3600" i="1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63" name="Shape 63" descr="ital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050" y="1791350"/>
            <a:ext cx="2310950" cy="23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106925" y="53475"/>
            <a:ext cx="26307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89175" y="2946825"/>
            <a:ext cx="6720900" cy="2359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just"/>
            <a:r>
              <a:rPr lang="it-IT" dirty="0" smtClean="0">
                <a:solidFill>
                  <a:schemeClr val="bg2"/>
                </a:solidFill>
                <a:latin typeface="Oswald" panose="020B0604020202020204" charset="0"/>
                <a:ea typeface="Oswald"/>
                <a:cs typeface="Oswald"/>
                <a:sym typeface="Oswald"/>
              </a:rPr>
              <a:t>Attività di formazione rivolta al personale scolastico, coordinata dalla Task Force , in collaborazione con l’Università de L’Aquila e </a:t>
            </a:r>
            <a:r>
              <a:rPr lang="it-IT" dirty="0">
                <a:solidFill>
                  <a:schemeClr val="bg2"/>
                </a:solidFill>
                <a:latin typeface="Oswald" panose="020B0604020202020204" charset="0"/>
              </a:rPr>
              <a:t>Action </a:t>
            </a:r>
            <a:r>
              <a:rPr lang="it-IT" dirty="0" err="1">
                <a:solidFill>
                  <a:schemeClr val="bg2"/>
                </a:solidFill>
                <a:latin typeface="Oswald" panose="020B0604020202020204" charset="0"/>
              </a:rPr>
              <a:t>Aid</a:t>
            </a:r>
            <a:r>
              <a:rPr lang="it-IT" dirty="0">
                <a:solidFill>
                  <a:schemeClr val="bg2"/>
                </a:solidFill>
                <a:latin typeface="Oswald" panose="020B0604020202020204" charset="0"/>
              </a:rPr>
              <a:t>, L’Albero della Vita, Arci-Bibliobus, Aspic, Caritas di Rieti, Cesvi, Fondazione Paoletti,</a:t>
            </a:r>
          </a:p>
          <a:p>
            <a:pPr algn="just"/>
            <a:r>
              <a:rPr lang="it-IT" dirty="0">
                <a:solidFill>
                  <a:schemeClr val="bg2"/>
                </a:solidFill>
                <a:latin typeface="Oswald" panose="020B0604020202020204" charset="0"/>
              </a:rPr>
              <a:t>Psicologi per i Popoli, SIPEM Marche, Save the </a:t>
            </a:r>
            <a:r>
              <a:rPr lang="it-IT" dirty="0" err="1">
                <a:solidFill>
                  <a:schemeClr val="bg2"/>
                </a:solidFill>
                <a:latin typeface="Oswald" panose="020B0604020202020204" charset="0"/>
              </a:rPr>
              <a:t>Children</a:t>
            </a:r>
            <a:r>
              <a:rPr lang="it-IT" dirty="0">
                <a:solidFill>
                  <a:schemeClr val="bg2"/>
                </a:solidFill>
                <a:latin typeface="Oswald" panose="020B0604020202020204" charset="0"/>
              </a:rPr>
              <a:t>, Teatro Alchemico, Velino for </a:t>
            </a:r>
            <a:r>
              <a:rPr lang="it-IT" dirty="0" err="1">
                <a:solidFill>
                  <a:schemeClr val="bg2"/>
                </a:solidFill>
                <a:latin typeface="Oswald" panose="020B0604020202020204" charset="0"/>
              </a:rPr>
              <a:t>Children</a:t>
            </a:r>
            <a:endParaRPr lang="it-IT" dirty="0">
              <a:solidFill>
                <a:schemeClr val="bg2"/>
              </a:solidFill>
              <a:latin typeface="Oswald" panose="020B0604020202020204" charset="0"/>
            </a:endParaRPr>
          </a:p>
          <a:p>
            <a:pPr algn="just"/>
            <a:r>
              <a:rPr lang="it-IT" dirty="0">
                <a:solidFill>
                  <a:schemeClr val="bg2"/>
                </a:solidFill>
                <a:latin typeface="Oswald" panose="020B0604020202020204" charset="0"/>
              </a:rPr>
              <a:t>USR Abruzzo, Lazio, Marche – USP Rieti, Macerata, Ascoli Piceno, Teramo</a:t>
            </a:r>
          </a:p>
          <a:p>
            <a:pPr algn="just"/>
            <a:r>
              <a:rPr lang="it-IT" dirty="0">
                <a:solidFill>
                  <a:schemeClr val="bg2"/>
                </a:solidFill>
                <a:latin typeface="Oswald" panose="020B0604020202020204" charset="0"/>
              </a:rPr>
              <a:t>Università di </a:t>
            </a:r>
            <a:r>
              <a:rPr lang="it-IT" dirty="0" err="1">
                <a:solidFill>
                  <a:schemeClr val="bg2"/>
                </a:solidFill>
                <a:latin typeface="Oswald" panose="020B0604020202020204" charset="0"/>
              </a:rPr>
              <a:t>RomaTre</a:t>
            </a:r>
            <a:r>
              <a:rPr lang="it-IT" dirty="0">
                <a:solidFill>
                  <a:schemeClr val="bg2"/>
                </a:solidFill>
                <a:latin typeface="Oswald" panose="020B0604020202020204" charset="0"/>
              </a:rPr>
              <a:t>, Università di Macerata, Università dell’Aquila</a:t>
            </a:r>
            <a:endParaRPr dirty="0">
              <a:solidFill>
                <a:schemeClr val="bg2"/>
              </a:solidFill>
              <a:latin typeface="Oswald" panose="020B0604020202020204" charset="0"/>
              <a:ea typeface="Oswald"/>
              <a:cs typeface="Oswald"/>
              <a:sym typeface="Oswald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7579900" y="4008600"/>
            <a:ext cx="2765700" cy="56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r>
              <a:rPr lang="en" sz="2400" dirty="0"/>
              <a:t>Task Force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													</a:t>
            </a:r>
          </a:p>
        </p:txBody>
      </p:sp>
      <p:pic>
        <p:nvPicPr>
          <p:cNvPr id="67" name="Shape 67" descr="down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9899" y="4608114"/>
            <a:ext cx="1291299" cy="441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5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30800" y="689325"/>
            <a:ext cx="8282400" cy="2122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r>
              <a:rPr lang="it-IT" sz="3600" i="1" dirty="0" smtClean="0"/>
              <a:t>A</a:t>
            </a:r>
            <a:r>
              <a:rPr lang="en" sz="3600" i="1" dirty="0" smtClean="0"/>
              <a:t> scuola di resilienza</a:t>
            </a:r>
            <a:endParaRPr sz="2400" dirty="0"/>
          </a:p>
        </p:txBody>
      </p:sp>
      <p:pic>
        <p:nvPicPr>
          <p:cNvPr id="63" name="Shape 63" descr="ital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050" y="1791350"/>
            <a:ext cx="2310950" cy="23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106925" y="53475"/>
            <a:ext cx="26307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89175" y="2946825"/>
            <a:ext cx="6720900" cy="2359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just"/>
            <a:r>
              <a:rPr lang="it-IT" dirty="0" smtClean="0">
                <a:solidFill>
                  <a:schemeClr val="bg2"/>
                </a:solidFill>
                <a:latin typeface="Oswald" panose="020B0604020202020204" charset="0"/>
                <a:ea typeface="Oswald"/>
                <a:cs typeface="Oswald"/>
                <a:sym typeface="Oswald"/>
              </a:rPr>
              <a:t>Supporto psicologico rivolto a studenti, docenti, personale scolastico  e famiglie, a cura </a:t>
            </a:r>
            <a:r>
              <a:rPr lang="it-IT" dirty="0" err="1" smtClean="0">
                <a:solidFill>
                  <a:schemeClr val="bg2"/>
                </a:solidFill>
                <a:latin typeface="Oswald" panose="020B0604020202020204" charset="0"/>
                <a:ea typeface="Oswald"/>
                <a:cs typeface="Oswald"/>
                <a:sym typeface="Oswald"/>
              </a:rPr>
              <a:t>dell’IdO</a:t>
            </a:r>
            <a:r>
              <a:rPr lang="it-IT" dirty="0" smtClean="0">
                <a:solidFill>
                  <a:schemeClr val="bg2"/>
                </a:solidFill>
                <a:latin typeface="Oswald" panose="020B0604020202020204" charset="0"/>
                <a:ea typeface="Oswald"/>
                <a:cs typeface="Oswald"/>
                <a:sym typeface="Oswald"/>
              </a:rPr>
              <a:t> (Istituto di </a:t>
            </a:r>
            <a:r>
              <a:rPr lang="it-IT" dirty="0" err="1" smtClean="0">
                <a:solidFill>
                  <a:schemeClr val="bg2"/>
                </a:solidFill>
                <a:latin typeface="Oswald" panose="020B0604020202020204" charset="0"/>
                <a:ea typeface="Oswald"/>
                <a:cs typeface="Oswald"/>
                <a:sym typeface="Oswald"/>
              </a:rPr>
              <a:t>ortofonologia</a:t>
            </a:r>
            <a:r>
              <a:rPr lang="it-IT" smtClean="0">
                <a:solidFill>
                  <a:schemeClr val="bg2"/>
                </a:solidFill>
                <a:latin typeface="Oswald" panose="020B0604020202020204" charset="0"/>
                <a:ea typeface="Oswald"/>
                <a:cs typeface="Oswald"/>
                <a:sym typeface="Oswald"/>
              </a:rPr>
              <a:t>) .</a:t>
            </a:r>
            <a:endParaRPr dirty="0">
              <a:solidFill>
                <a:schemeClr val="bg2"/>
              </a:solidFill>
              <a:latin typeface="Oswald" panose="020B0604020202020204" charset="0"/>
              <a:ea typeface="Oswald"/>
              <a:cs typeface="Oswald"/>
              <a:sym typeface="Oswald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7579900" y="4008600"/>
            <a:ext cx="2765700" cy="56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endParaRPr sz="2400" dirty="0"/>
          </a:p>
          <a:p>
            <a:pPr lvl="0" algn="l" rtl="0">
              <a:spcBef>
                <a:spcPts val="0"/>
              </a:spcBef>
              <a:buNone/>
            </a:pPr>
            <a:r>
              <a:rPr lang="en" sz="2400" dirty="0"/>
              <a:t>Task Force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													</a:t>
            </a:r>
          </a:p>
        </p:txBody>
      </p:sp>
      <p:pic>
        <p:nvPicPr>
          <p:cNvPr id="67" name="Shape 67" descr="down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9899" y="4608114"/>
            <a:ext cx="1291299" cy="441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6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1015850" y="3507425"/>
            <a:ext cx="7987800" cy="107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buNone/>
            </a:pP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/>
              <a:t>													</a:t>
            </a:r>
          </a:p>
        </p:txBody>
      </p:sp>
      <p:pic>
        <p:nvPicPr>
          <p:cNvPr id="223" name="Shape 223" descr="downlo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649" y="3933050"/>
            <a:ext cx="1903449" cy="65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 descr="italia.png"/>
          <p:cNvPicPr preferRelativeResize="0"/>
          <p:nvPr/>
        </p:nvPicPr>
        <p:blipFill rotWithShape="1">
          <a:blip r:embed="rId4">
            <a:alphaModFix/>
          </a:blip>
          <a:srcRect r="6120"/>
          <a:stretch/>
        </p:blipFill>
        <p:spPr>
          <a:xfrm>
            <a:off x="4328330" y="-11962"/>
            <a:ext cx="48285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106925" y="53475"/>
            <a:ext cx="5239800" cy="20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 b="1" i="1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endParaRPr sz="3600" b="1" i="1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endParaRPr sz="3600" b="1" i="1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endParaRPr sz="3600" b="1" i="1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 b="1" i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2662650" y="4584125"/>
            <a:ext cx="2007300" cy="2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it-IT" sz="2000" b="1" dirty="0" smtClean="0"/>
              <a:t>L</a:t>
            </a:r>
            <a:r>
              <a:rPr lang="en" sz="1800" b="1" dirty="0" smtClean="0"/>
              <a:t>a Task force, </a:t>
            </a:r>
            <a:r>
              <a:rPr lang="it-IT" sz="1800" b="1" dirty="0">
                <a:solidFill>
                  <a:srgbClr val="000000"/>
                </a:solidFill>
              </a:rPr>
              <a:t>composta dal personale delle Direzioni Generali centrali (Studente ed Edilizia scolastica) e Direzioni Regionali coinvolte , </a:t>
            </a:r>
            <a:r>
              <a:rPr lang="en" sz="1800" b="1" dirty="0">
                <a:solidFill>
                  <a:srgbClr val="000000"/>
                </a:solidFill>
              </a:rPr>
              <a:t>ha avuto tre  funzioni fondamentali </a:t>
            </a:r>
            <a:r>
              <a:rPr lang="en" sz="1800" b="1" dirty="0" smtClean="0">
                <a:solidFill>
                  <a:srgbClr val="000000"/>
                </a:solidFill>
              </a:rPr>
              <a:t>:</a:t>
            </a:r>
            <a:endParaRPr lang="en" sz="1800" b="1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1520" y="1131590"/>
            <a:ext cx="8580780" cy="38209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63550" lvl="0" indent="-34290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it-IT" sz="1700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63550" lvl="0" indent="-34290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it-IT" sz="17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63550" lvl="0" indent="-34290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it-IT" sz="1700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63550" lvl="0" indent="-34290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it-IT" sz="17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63550" lvl="0" indent="-34290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17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</a:t>
            </a:r>
            <a:r>
              <a:rPr lang="en" sz="17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resenza </a:t>
            </a:r>
            <a:r>
              <a:rPr lang="en" sz="17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sui territori maggiormente colpiti  per contatti diretti con Sindaci e dirigenti scolastici allo scopo di  approfondire il reale fabbisogno delle scuole interessate e garantire l’avvio dell’anno </a:t>
            </a:r>
            <a:r>
              <a:rPr lang="en" sz="17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scolastico.</a:t>
            </a:r>
            <a:endParaRPr lang="en" sz="17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6355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" sz="1700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6355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" sz="1700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6355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" sz="17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7129200" y="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10955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it-IT" sz="2000" b="1" dirty="0" smtClean="0"/>
              <a:t>L</a:t>
            </a:r>
            <a:r>
              <a:rPr lang="en" sz="1800" b="1" dirty="0" smtClean="0"/>
              <a:t>a Task force, </a:t>
            </a:r>
            <a:r>
              <a:rPr lang="it-IT" sz="1800" b="1" dirty="0">
                <a:solidFill>
                  <a:srgbClr val="000000"/>
                </a:solidFill>
              </a:rPr>
              <a:t>composta dal personale delle Direzioni Generali centrali (Studente ed Edilizia scolastica) e Direzioni Regionali coinvolte , </a:t>
            </a:r>
            <a:r>
              <a:rPr lang="en" sz="1800" b="1" dirty="0">
                <a:solidFill>
                  <a:srgbClr val="000000"/>
                </a:solidFill>
              </a:rPr>
              <a:t>ha avuto tre  funzioni fondamentali </a:t>
            </a:r>
            <a:r>
              <a:rPr lang="en" sz="1800" b="1" dirty="0" smtClean="0">
                <a:solidFill>
                  <a:srgbClr val="000000"/>
                </a:solidFill>
              </a:rPr>
              <a:t>:</a:t>
            </a:r>
            <a:endParaRPr lang="en" sz="1800" b="1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1520" y="1131590"/>
            <a:ext cx="8580780" cy="38209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700" dirty="0" smtClean="0">
              <a:solidFill>
                <a:srgbClr val="000000"/>
              </a:solidFill>
              <a:latin typeface="Oswald" panose="020B0604020202020204" charset="0"/>
              <a:ea typeface="Oswald"/>
              <a:cs typeface="Oswald"/>
              <a:sym typeface="Oswald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700" dirty="0">
              <a:solidFill>
                <a:srgbClr val="000000"/>
              </a:solidFill>
              <a:latin typeface="Oswald" panose="020B0604020202020204" charset="0"/>
              <a:ea typeface="Oswald"/>
              <a:cs typeface="Oswald"/>
              <a:sym typeface="Oswald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700" dirty="0" smtClean="0">
              <a:solidFill>
                <a:srgbClr val="000000"/>
              </a:solidFill>
              <a:latin typeface="Oswald" panose="020B0604020202020204" charset="0"/>
              <a:ea typeface="Oswald"/>
              <a:cs typeface="Oswald"/>
              <a:sym typeface="Oswald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700" dirty="0" smtClean="0">
                <a:solidFill>
                  <a:srgbClr val="000000"/>
                </a:solidFill>
                <a:latin typeface="Oswald" panose="020B0604020202020204" charset="0"/>
                <a:ea typeface="Oswald"/>
                <a:cs typeface="Oswald"/>
                <a:sym typeface="Oswald"/>
              </a:rPr>
              <a:t>Ricezione e finalizzazione, sulla base delle necessità,  mediante l’apposita casella di posta elettronica </a:t>
            </a:r>
            <a:r>
              <a:rPr lang="it-IT" sz="1600" i="1" dirty="0">
                <a:latin typeface="Oswald" panose="020B0604020202020204" charset="0"/>
              </a:rPr>
              <a:t>ripartiamodallascuola@istruzione.it </a:t>
            </a:r>
            <a:r>
              <a:rPr lang="it-IT" sz="1600" i="1" dirty="0" smtClean="0">
                <a:latin typeface="Oswald" panose="020B0604020202020204" charset="0"/>
              </a:rPr>
              <a:t>,</a:t>
            </a:r>
            <a:r>
              <a:rPr lang="it-IT" sz="1700" dirty="0">
                <a:solidFill>
                  <a:srgbClr val="000000"/>
                </a:solidFill>
                <a:latin typeface="Oswald" panose="020B0604020202020204" charset="0"/>
                <a:sym typeface="Oswald"/>
              </a:rPr>
              <a:t> </a:t>
            </a:r>
            <a:r>
              <a:rPr lang="it-IT" sz="1600" dirty="0" smtClean="0">
                <a:latin typeface="Oswald" panose="020B0604020202020204" charset="0"/>
              </a:rPr>
              <a:t>di </a:t>
            </a:r>
            <a:r>
              <a:rPr lang="it-IT" sz="1600" dirty="0">
                <a:latin typeface="Oswald" panose="020B0604020202020204" charset="0"/>
              </a:rPr>
              <a:t>numerose donazioni (materiali e in denaro</a:t>
            </a:r>
            <a:r>
              <a:rPr lang="it-IT" sz="1600" dirty="0" smtClean="0">
                <a:latin typeface="Oswald" panose="020B0604020202020204" charset="0"/>
              </a:rPr>
              <a:t>).</a:t>
            </a:r>
          </a:p>
          <a:p>
            <a:pPr>
              <a:spcAft>
                <a:spcPts val="0"/>
              </a:spcAft>
            </a:pPr>
            <a:endParaRPr lang="en" sz="1700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6355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" sz="17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7129200" y="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6684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it-IT" sz="2000" b="1" dirty="0" smtClean="0"/>
              <a:t>L</a:t>
            </a:r>
            <a:r>
              <a:rPr lang="en" sz="1800" b="1" dirty="0" smtClean="0"/>
              <a:t>a Task force, </a:t>
            </a:r>
            <a:r>
              <a:rPr lang="it-IT" sz="1800" b="1" dirty="0">
                <a:solidFill>
                  <a:srgbClr val="000000"/>
                </a:solidFill>
              </a:rPr>
              <a:t>composta dal personale delle Direzioni Generali centrali (Studente ed Edilizia scolastica) e Direzioni Regionali coinvolte , </a:t>
            </a:r>
            <a:r>
              <a:rPr lang="en" sz="1800" b="1" dirty="0">
                <a:solidFill>
                  <a:srgbClr val="000000"/>
                </a:solidFill>
              </a:rPr>
              <a:t>ha avuto tre  funzioni fondamentali </a:t>
            </a:r>
            <a:r>
              <a:rPr lang="en" sz="1800" b="1" dirty="0" smtClean="0">
                <a:solidFill>
                  <a:srgbClr val="000000"/>
                </a:solidFill>
              </a:rPr>
              <a:t>:</a:t>
            </a:r>
            <a:endParaRPr lang="en" sz="1800" b="1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1520" y="1131590"/>
            <a:ext cx="8580780" cy="38209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700" dirty="0" smtClean="0">
              <a:solidFill>
                <a:srgbClr val="000000"/>
              </a:solidFill>
              <a:latin typeface="Oswald" panose="020B0604020202020204" charset="0"/>
              <a:ea typeface="Oswald"/>
              <a:cs typeface="Oswald"/>
              <a:sym typeface="Oswald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700" dirty="0">
              <a:solidFill>
                <a:srgbClr val="000000"/>
              </a:solidFill>
              <a:latin typeface="Oswald" panose="020B0604020202020204" charset="0"/>
              <a:ea typeface="Oswald"/>
              <a:cs typeface="Oswald"/>
              <a:sym typeface="Oswald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700" dirty="0" smtClean="0">
                <a:solidFill>
                  <a:srgbClr val="000000"/>
                </a:solidFill>
                <a:latin typeface="Oswald" panose="020B0604020202020204" charset="0"/>
                <a:ea typeface="Oswald"/>
                <a:cs typeface="Oswald"/>
                <a:sym typeface="Oswald"/>
              </a:rPr>
              <a:t>Individuazione di una scuola Polo (IPPSEOA COSTAGGINI di RIETI ) presso cui sono state allocate le risorse per fornitura arredi e materiale didattico necessari alla ripresa delle attività didattiche.</a:t>
            </a:r>
            <a:endParaRPr lang="en" sz="17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7129200" y="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  <p:extLst>
      <p:ext uri="{BB962C8B-B14F-4D97-AF65-F5344CB8AC3E}">
        <p14:creationId xmlns:p14="http://schemas.microsoft.com/office/powerpoint/2010/main" val="4330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6321350" y="1553650"/>
            <a:ext cx="1329000" cy="1500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-IT" sz="2000" b="1" dirty="0" smtClean="0"/>
              <a:t>R</a:t>
            </a:r>
            <a:r>
              <a:rPr lang="en" sz="2000" b="1" dirty="0" smtClean="0"/>
              <a:t>icognizione su 202</a:t>
            </a:r>
            <a:br>
              <a:rPr lang="en" sz="2000" b="1" dirty="0" smtClean="0"/>
            </a:br>
            <a:r>
              <a:rPr lang="en" sz="2000" b="1" dirty="0" smtClean="0"/>
              <a:t>Istituti scolastici (93 Comuni di Lazio,Marche, Umbria, Abruzzo)</a:t>
            </a:r>
            <a:br>
              <a:rPr lang="en" sz="2000" b="1" dirty="0" smtClean="0"/>
            </a:br>
            <a:r>
              <a:rPr lang="en" sz="2000" b="1" dirty="0"/>
              <a:t/>
            </a:r>
            <a:br>
              <a:rPr lang="en" sz="2000" b="1" dirty="0"/>
            </a:br>
            <a:r>
              <a:rPr lang="en" sz="2000" b="1" dirty="0" smtClean="0"/>
              <a:t>Edifici agibili  285</a:t>
            </a:r>
            <a:br>
              <a:rPr lang="en" sz="2000" b="1" dirty="0" smtClean="0"/>
            </a:br>
            <a:r>
              <a:rPr lang="en" sz="2000" b="1" dirty="0" smtClean="0"/>
              <a:t>Edifici agibili con prescrizione 108</a:t>
            </a:r>
            <a:br>
              <a:rPr lang="en" sz="2000" b="1" dirty="0" smtClean="0"/>
            </a:br>
            <a:r>
              <a:rPr lang="en" sz="2000" b="1" dirty="0" smtClean="0"/>
              <a:t>Edifici inagibili 22</a:t>
            </a:r>
            <a:endParaRPr lang="en" sz="2000" b="1" dirty="0"/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  <p:pic>
        <p:nvPicPr>
          <p:cNvPr id="81" name="Shape 81" descr="italia.png"/>
          <p:cNvPicPr preferRelativeResize="0"/>
          <p:nvPr/>
        </p:nvPicPr>
        <p:blipFill rotWithShape="1">
          <a:blip r:embed="rId3">
            <a:alphaModFix/>
          </a:blip>
          <a:srcRect r="6120"/>
          <a:stretch/>
        </p:blipFill>
        <p:spPr>
          <a:xfrm>
            <a:off x="4211960" y="195486"/>
            <a:ext cx="4932039" cy="494801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106925" y="53475"/>
            <a:ext cx="26307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italia.png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2000262" y="0"/>
            <a:ext cx="5143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60200" y="1940400"/>
            <a:ext cx="8683800" cy="151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(A) in altre scuole con </a:t>
            </a:r>
            <a:r>
              <a:rPr lang="en" sz="1800" i="1"/>
              <a:t>“doppi turni”</a:t>
            </a:r>
            <a:r>
              <a:rPr lang="en" sz="1800"/>
              <a:t>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(B) in altri spazi agibili della stessa scuola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(C) in altre strutture pubbliche           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0" y="0"/>
            <a:ext cx="8611500" cy="180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AGIBILI CON PRESCRIZIONI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108 </a:t>
            </a:r>
            <a:r>
              <a:rPr lang="en" sz="2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edifici </a:t>
            </a:r>
            <a:r>
              <a:rPr lang="en" sz="2400" dirty="0" smtClean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 </a:t>
            </a:r>
            <a:r>
              <a:rPr lang="en" sz="2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studenti interessati)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63600" y="3432675"/>
            <a:ext cx="7510800" cy="151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000000"/>
                </a:solidFill>
              </a:rPr>
              <a:t>Soluzioni (A) o (B) o (C) già individuate dai comuni interessati.</a:t>
            </a:r>
            <a:r>
              <a:rPr lang="en" sz="1400" dirty="0">
                <a:solidFill>
                  <a:schemeClr val="dk1"/>
                </a:solidFill>
              </a:rPr>
              <a:t> </a:t>
            </a:r>
            <a:r>
              <a:rPr lang="en" sz="1400" dirty="0">
                <a:solidFill>
                  <a:srgbClr val="000000"/>
                </a:solidFill>
              </a:rPr>
              <a:t>Sono in corso ricognizioni da parte della Task Force per facilitare soluzioni </a:t>
            </a:r>
            <a:r>
              <a:rPr lang="en" sz="1400" dirty="0" smtClean="0">
                <a:solidFill>
                  <a:srgbClr val="000000"/>
                </a:solidFill>
              </a:rPr>
              <a:t>alternative.</a:t>
            </a:r>
            <a:r>
              <a:rPr lang="en" sz="1800" dirty="0" smtClean="0"/>
              <a:t>i</a:t>
            </a:r>
            <a:endParaRPr lang="e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30800" y="1739250"/>
            <a:ext cx="8282400" cy="166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  <a:p>
            <a:pPr lvl="0" algn="l" rtl="0">
              <a:spcBef>
                <a:spcPts val="0"/>
              </a:spcBef>
              <a:buNone/>
            </a:pPr>
            <a:r>
              <a:rPr lang="en" sz="1800" dirty="0"/>
              <a:t>(A) </a:t>
            </a:r>
            <a:r>
              <a:rPr lang="en" sz="1800" dirty="0" smtClean="0"/>
              <a:t>LAZIO: POGGIO BUSTONE, RIETI</a:t>
            </a:r>
            <a:br>
              <a:rPr lang="en" sz="1800" dirty="0" smtClean="0"/>
            </a:br>
            <a:r>
              <a:rPr lang="en" sz="1800" dirty="0" smtClean="0"/>
              <a:t/>
            </a:r>
            <a:br>
              <a:rPr lang="en" sz="1800" dirty="0" smtClean="0"/>
            </a:br>
            <a:r>
              <a:rPr lang="en" sz="1800" dirty="0" smtClean="0"/>
              <a:t>(B) MARCHE: CALDAROLA, CORRIDONIA, ESANATOGLIA, FALERONE, MACERATA, MONTEPRANDONE, MUCCIA, OFFIDA, PIEVE BOVIGLIANA, PIEVE TORINA, TOLENTINO, SAN GINESIO, SANT’ANGELO IN PONTANO, SARNANO, USSITA, VISSO</a:t>
            </a:r>
            <a:endParaRPr lang="en" sz="1800" dirty="0"/>
          </a:p>
          <a:p>
            <a:pPr lvl="0" algn="l">
              <a:spcBef>
                <a:spcPts val="0"/>
              </a:spcBef>
              <a:buNone/>
            </a:pPr>
            <a:endParaRPr sz="1800" dirty="0"/>
          </a:p>
          <a:p>
            <a:pPr lvl="0" algn="l" rtl="0">
              <a:spcBef>
                <a:spcPts val="0"/>
              </a:spcBef>
              <a:buNone/>
            </a:pPr>
            <a:r>
              <a:rPr lang="en" sz="1800" dirty="0" smtClean="0"/>
              <a:t>(C) UMBRIA: CASCIA, GIANO DELL’UMBRIA, SPOLETO</a:t>
            </a:r>
            <a:r>
              <a:rPr lang="en" dirty="0"/>
              <a:t/>
            </a:r>
            <a:br>
              <a:rPr lang="en" dirty="0"/>
            </a:br>
            <a:endParaRPr lang="en" dirty="0"/>
          </a:p>
        </p:txBody>
      </p:sp>
      <p:sp>
        <p:nvSpPr>
          <p:cNvPr id="116" name="Shape 116"/>
          <p:cNvSpPr txBox="1"/>
          <p:nvPr/>
        </p:nvSpPr>
        <p:spPr>
          <a:xfrm>
            <a:off x="29250" y="3406200"/>
            <a:ext cx="9085500" cy="12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117" name="Shape 117" descr="italia.png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2000262" y="0"/>
            <a:ext cx="5143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0" y="-92546"/>
            <a:ext cx="9416100" cy="23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INAGIBILI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 dirty="0" smtClean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en" sz="22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0</a:t>
            </a:r>
            <a:r>
              <a:rPr lang="en" sz="2200" dirty="0" smtClean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2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Istituti Scolastici di 2</a:t>
            </a:r>
            <a:r>
              <a:rPr lang="en" sz="2200" dirty="0" smtClean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 </a:t>
            </a:r>
            <a:r>
              <a:rPr lang="en" sz="22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Comuni </a:t>
            </a:r>
            <a:r>
              <a:rPr lang="en" sz="2200" dirty="0" smtClean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(tra Lazio, Marche e Umbria) gravemente </a:t>
            </a:r>
            <a:r>
              <a:rPr lang="en" sz="22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colpiti </a:t>
            </a:r>
            <a:endParaRPr lang="en" sz="2200" dirty="0" smtClean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200" dirty="0" smtClean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dal </a:t>
            </a:r>
            <a:r>
              <a:rPr lang="en" sz="22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sisma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per un totale </a:t>
            </a:r>
            <a: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 </a:t>
            </a:r>
            <a:r>
              <a:rPr lang="en" sz="2200" smtClean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22 </a:t>
            </a:r>
            <a:r>
              <a:rPr lang="en" sz="22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edifici risultati inagibili e </a:t>
            </a:r>
            <a:r>
              <a:rPr lang="en" sz="2200" dirty="0" smtClean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1950 </a:t>
            </a:r>
            <a:r>
              <a:rPr lang="en" sz="22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studenti interessati</a:t>
            </a: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129200" y="4790100"/>
            <a:ext cx="20148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7886AF"/>
                </a:solidFill>
                <a:latin typeface="Oswald"/>
                <a:ea typeface="Oswald"/>
                <a:cs typeface="Oswald"/>
                <a:sym typeface="Oswald"/>
              </a:rPr>
              <a:t>#RipartiamoDallaScuola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7543" y="3812435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dk1"/>
                </a:solidFill>
                <a:latin typeface="Oswald"/>
                <a:ea typeface="Oswald"/>
                <a:cs typeface="Oswald"/>
              </a:rPr>
              <a:t>Tutti i Comuni con inagibilità </a:t>
            </a:r>
            <a:r>
              <a:rPr lang="it-IT" sz="1600" dirty="0" smtClean="0">
                <a:solidFill>
                  <a:schemeClr val="dk1"/>
                </a:solidFill>
                <a:latin typeface="Oswald"/>
                <a:ea typeface="Oswald"/>
                <a:cs typeface="Oswald"/>
              </a:rPr>
              <a:t>necessitavano di moduli provvisori ad uso scolastico, ma tutti hanno individuato soluzioni temporanee per il regolare riavvio dell’anno scolastico, compresi i Comuni di Muccia, Pieve </a:t>
            </a:r>
            <a:r>
              <a:rPr lang="it-IT" sz="1600" dirty="0" err="1" smtClean="0">
                <a:solidFill>
                  <a:schemeClr val="dk1"/>
                </a:solidFill>
                <a:latin typeface="Oswald"/>
                <a:ea typeface="Oswald"/>
                <a:cs typeface="Oswald"/>
              </a:rPr>
              <a:t>Bovigliana</a:t>
            </a:r>
            <a:r>
              <a:rPr lang="it-IT" sz="1600" dirty="0">
                <a:solidFill>
                  <a:schemeClr val="dk1"/>
                </a:solidFill>
                <a:latin typeface="Oswald"/>
                <a:ea typeface="Oswald"/>
                <a:cs typeface="Oswald"/>
              </a:rPr>
              <a:t> </a:t>
            </a:r>
            <a:r>
              <a:rPr lang="it-IT" sz="1600" dirty="0" smtClean="0">
                <a:solidFill>
                  <a:schemeClr val="dk1"/>
                </a:solidFill>
                <a:latin typeface="Oswald"/>
                <a:ea typeface="Oswald"/>
                <a:cs typeface="Oswald"/>
              </a:rPr>
              <a:t>e Pieve Torina. La Task Force del MIUR, d’accordo con gli enti locali, ha individuato le soluzioni per superare la fase provvisoria e riavviare le lezioni prima dell’installazione dei moduli.</a:t>
            </a:r>
            <a:endParaRPr lang="it-IT" sz="1600" dirty="0">
              <a:solidFill>
                <a:schemeClr val="dk1"/>
              </a:solidFill>
              <a:latin typeface="Oswald"/>
              <a:ea typeface="Oswald"/>
              <a:cs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1273</Words>
  <Application>Microsoft Office PowerPoint</Application>
  <PresentationFormat>On-screen Show (16:9)</PresentationFormat>
  <Paragraphs>329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Oswald</vt:lpstr>
      <vt:lpstr>Cambria</vt:lpstr>
      <vt:lpstr>Arial</vt:lpstr>
      <vt:lpstr>Source Code Pro</vt:lpstr>
      <vt:lpstr>Calibri</vt:lpstr>
      <vt:lpstr>modern-writer</vt:lpstr>
      <vt:lpstr>             La situazione delle scuole  post-sisma relativamente alla prima emergenza </vt:lpstr>
      <vt:lpstr>             Task Force MIUR istituita con DM 662 del 2 settembre 2016 e DM 922 del 24 novembre 2016</vt:lpstr>
      <vt:lpstr>La Task force, composta dal personale delle Direzioni Generali centrali (Studente ed Edilizia scolastica) e Direzioni Regionali coinvolte , ha avuto  quattro  funzioni fondamentali :</vt:lpstr>
      <vt:lpstr>La Task force, composta dal personale delle Direzioni Generali centrali (Studente ed Edilizia scolastica) e Direzioni Regionali coinvolte , ha avuto tre  funzioni fondamentali :</vt:lpstr>
      <vt:lpstr>La Task force, composta dal personale delle Direzioni Generali centrali (Studente ed Edilizia scolastica) e Direzioni Regionali coinvolte , ha avuto tre  funzioni fondamentali :</vt:lpstr>
      <vt:lpstr>La Task force, composta dal personale delle Direzioni Generali centrali (Studente ed Edilizia scolastica) e Direzioni Regionali coinvolte , ha avuto tre  funzioni fondamentali :</vt:lpstr>
      <vt:lpstr>Ricognizione su 202 Istituti scolastici (93 Comuni di Lazio,Marche, Umbria, Abruzzo)  Edifici agibili  285 Edifici agibili con prescrizione 108 Edifici inagibili 22 </vt:lpstr>
      <vt:lpstr> (A) in altre scuole con “doppi turni”  (B) in altri spazi agibili della stessa scuola  (C) in altre strutture pubbliche            </vt:lpstr>
      <vt:lpstr>  (A) LAZIO: POGGIO BUSTONE, RIETI  (B) MARCHE: CALDAROLA, CORRIDONIA, ESANATOGLIA, FALERONE, MACERATA, MONTEPRANDONE, MUCCIA, OFFIDA, PIEVE BOVIGLIANA, PIEVE TORINA, TOLENTINO, SAN GINESIO, SANT’ANGELO IN PONTANO, SARNANO, USSITA, VISSO  (C) UMBRIA: CASCIA, GIANO DELL’UMBRIA, SPOLETO </vt:lpstr>
      <vt:lpstr>  NORCIA,CASCIA, PIEVE TORINA, PIEVE BOVIGLIANA, MUCCIA, VISSO SAN GINESIO, SARNANO, TOLENTINO, MACERATA SAN SEVERINO MARCHE </vt:lpstr>
      <vt:lpstr>  PIEVE TORINA  ATTIVITA’ DIDATTICHE RIPRESE  il 23  NOVEMBRE all'interno di una tensostruttura( struttura sportiva preesistente, all’interno della quale sono stati montati i divisori già utilizzati per il palazzetto di Amatrice,) sono stati forniti arredi e materiale didattico  37 alunni infanzia 57 alunni primaria 43 alunni secondaria di I grado </vt:lpstr>
      <vt:lpstr>PIEVEBOVIGLIANA- Attività didattiche  riprese il 21 Novembre  all'interno di una tensostruttura, sono stati forniti arredi e materiale didattico 26 alunni infanzia 40 alunni primaria 26 alunni secondaria di I grado  </vt:lpstr>
      <vt:lpstr>MUCCIA  Attività didattiche riprese    il 23 Novembre all'interno di container messo a disposizione dal Comune 21 alunni infanzia 21 alunni primaria   </vt:lpstr>
      <vt:lpstr>  CALDAROLA Attività didattiche riprese presso la sede di Belforte del Chienti, il 5 Dicembre  tutti gli studenti sono stati accolti presso una struttura individuata dal Comune  200 alunni circa, divisi tra  infanzia, primaria e secondaria di I grado  </vt:lpstr>
      <vt:lpstr>  TOLENTINO Inagibile il Liceo Classico e Scientifico "Francesco Filelfo" , 545 studenti per 29 classi. Sistemazione  provvisoria presso locali ex sede società Quadrilatero . Attività didattica regolarmente ripresa il 21 Novembre  </vt:lpstr>
      <vt:lpstr> SARNANO Inagibile  l’IC Leopardi, 190 studenti per 8 classi. Sistemazione in doppio turno. Attività didattica regolarmente ripresa il  21 Novembre  </vt:lpstr>
      <vt:lpstr>  VISSO   Ripresa delle attività didattiche il 5 dicembre, presso i locali dell’Ex Istituto alberghiero di Loreto (AN) 19 alunni infanzia 58 alunni primaria 43 alunni secondaria di I grado  </vt:lpstr>
      <vt:lpstr>SAN SEVERINO MARCHE  ITIS in attesa di moduli IC “TACCHI-VENTURI” Attività  didattiche regolarmente riprese il 14 Novembre, regime di doppio turno (situazione di sofferenza), infatti la sede centrale che prima ospitava solo le 15 classi (per 310 alunni ) della scuola secondaria di secondo grado, dal 14, a seguito di ordinanza sindacale, ospita anche le sezioni di Infanzia e Primaria  del plesso “ Luzio”, per un totale di 22 classi. L’edificio ospita, quindi, ad oggi 37 classi per un totale di oltre 600 studenti.  </vt:lpstr>
      <vt:lpstr>SARNANO  Attività  didattiche regolarmente riprese il 14 novembre ( situazione di sofferenza) le classi della scuola primaria e secondaria di primo grado sono ospitate  presso lo stesso edificio (doppio turno) SAN GINESIO Attività  didattiche regolarmente riprese il 14 Novembre  </vt:lpstr>
      <vt:lpstr>  ACQUASANTA TERME  Attività didattiche  regolarmente ripresa il 14 novembre, all’interno della tensostruttura di Campo d’Arli. Inaugurazione  moduli il, presso località Centrale, il 27/11/2016 alla presenza del Ministro dell'Istruzione </vt:lpstr>
      <vt:lpstr>  ARQUATA DEL TRONTO Le attività didattiche degli studenti di Arquata sono riprese regolarmente il 14 novembre u.s. presso un edificio di San benedetto del Tronto dove è alloggiata la popolazione. Inaugurazione moduli il 29 Novembre     </vt:lpstr>
      <vt:lpstr>AMATRICE Attività regolarmente ripresa il 14 Novembre.     </vt:lpstr>
      <vt:lpstr> POGGIO BUSTONE Inagibile l’IC «De Angeli», 96 alunni per 8 classi. Sistemazione presso altri plesisi. Attività didattiche riprese il 21 Novembre .     </vt:lpstr>
      <vt:lpstr>  NORCIA Attività regolarmente riprese (in regime di doppio turno ) il 14 novembre, all’interno dei moduli già previsti dopo il sisma del 24 agosto 450 studenti dell’Istituto Omnicomprensivo   </vt:lpstr>
      <vt:lpstr>   PRECI Attività didattiche  riprese il 21, in struttura di legno, già in possesso dal terremoto del 1998  </vt:lpstr>
      <vt:lpstr>  CASCIA Liceo, attività ripresa il 14 Novembre ;  Primaria e Secondaria di primo grado il 21 (in regime di doppio turno)   </vt:lpstr>
      <vt:lpstr>  ISOLA DEL GRAN SASSO L’inagibilità della scuola secondaria di I grado ha comportato il trasferimento di 120 alunni, per 6 classi, presso i plessi della scuola Primaria e dell’Infanzia della frazione di Cerchiara. Attività didattiche regolarmente riprese il 21 Novembre. In corso la fornitura del materiale richiesto  </vt:lpstr>
      <vt:lpstr>  MONTORIO AL VOMANO Inagibilità della scuola  dell’infanzia , trasferimento alunni in altri plessi . In corso la fornitura del materiale richiesto  </vt:lpstr>
      <vt:lpstr>  CASTELLI Istituto d’Arte agibile, ma il centro è zona rossa. Scuola nota a livello internazionale per la lavorazione ceramica. Timori seri per le iscrizioni. Si procederà alla fornitura del materiale richiesto e al sostegno ad attività didattica e alla compartecipazione ad un'iniziativa (denominata Frammenti di Luce),di grande valore artistico e utile ad evitare lo spopolamento. .(es. lo scorso anno al Senato sono stati esposti i presepi artistici di Castelli)  </vt:lpstr>
      <vt:lpstr>             La rete della solidarietà  </vt:lpstr>
      <vt:lpstr> Acquasanta Terme Arquata del Tronto Gualdo Corridonia Pievebovigliana Acquaviva Picena Montegallo Loro Piceno San Severino Marche  Cittareale  Norcia Crognaleto+  Isola del Gran Sasso+</vt:lpstr>
      <vt:lpstr>             Fondi MIUR stanziati con DM 821 del 2016 </vt:lpstr>
      <vt:lpstr>DM 821 del 2016, art. 1</vt:lpstr>
      <vt:lpstr>DM 821 del 2016, art. 2</vt:lpstr>
      <vt:lpstr>DM 821 del 2016, art. 3</vt:lpstr>
      <vt:lpstr>             A scuola di resilienza : apprendere e insegnare dopo una catastrofe </vt:lpstr>
      <vt:lpstr>             A scuola di resilienza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situazione delle scuole  post-sisma del 24 agosto</dc:title>
  <dc:creator>Montesarchio Simona</dc:creator>
  <cp:lastModifiedBy>D'Elia, Antonia</cp:lastModifiedBy>
  <cp:revision>46</cp:revision>
  <dcterms:modified xsi:type="dcterms:W3CDTF">2018-11-12T13:52:02Z</dcterms:modified>
</cp:coreProperties>
</file>