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18" r:id="rId2"/>
    <p:sldId id="322" r:id="rId3"/>
    <p:sldId id="309" r:id="rId4"/>
    <p:sldId id="321" r:id="rId5"/>
    <p:sldId id="319" r:id="rId6"/>
    <p:sldId id="312" r:id="rId7"/>
    <p:sldId id="315" r:id="rId8"/>
    <p:sldId id="320" r:id="rId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0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A6469DC-3347-46A6-9D7E-7025EFE80D6F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CBD91A4-788E-4E8E-8581-6C255E351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9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4EA2-3867-496C-989A-758074156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7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3F4-D61F-4184-9EC1-5A0981077C88}" type="datetime1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82" y="6068554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48FD-460D-4674-A4FD-37221F072D72}" type="datetime1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8110-31D8-4773-A195-3991F9342F6C}" type="datetime1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3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B35-4D5D-48CC-BAFE-FDED46F7F614}" type="datetime1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3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77EC-8A3A-4FC9-A6D6-98F659DEC380}" type="datetime1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11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1A62-2E32-4BDF-9440-BB6DE4FCE918}" type="datetime1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73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694-808B-46F5-9FE6-7E810C817BE0}" type="datetime1">
              <a:rPr lang="it-IT" smtClean="0"/>
              <a:t>17/02/2016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23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8340-0B5B-4D6E-991F-DCD7D23C910B}" type="datetime1">
              <a:rPr lang="it-IT" smtClean="0"/>
              <a:t>17/02/2016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4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FB89-BE7A-477B-8D2B-74BE6F60ECBF}" type="datetime1">
              <a:rPr lang="it-IT" smtClean="0"/>
              <a:t>17/02/2016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9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D36C-6630-43B9-AA74-448C5D8444D8}" type="datetime1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7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1C0-0C3A-4FFB-93DA-8037F7A667E0}" type="datetime1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7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FF65-0038-4669-8489-5B805AB8237D}" type="datetime1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00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oriclassedellascuola.i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1</a:t>
            </a:fld>
            <a:endParaRPr lang="it-IT"/>
          </a:p>
        </p:txBody>
      </p:sp>
      <p:pic>
        <p:nvPicPr>
          <p:cNvPr id="5" name="Picture 4" descr="C:\Users\g.dellaposta\AppData\Local\Microsoft\Windows\Temporary Internet Files\Content.IE5\BKCR2XZ1\MP9004278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20888"/>
            <a:ext cx="163899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26" y="772518"/>
            <a:ext cx="2736924" cy="98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23528" y="4736736"/>
            <a:ext cx="74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200" b="0" dirty="0" smtClean="0"/>
              <a:t>In collaborazione con:</a:t>
            </a:r>
          </a:p>
          <a:p>
            <a:r>
              <a:rPr lang="it-IT" altLang="en-US" sz="1200" dirty="0" smtClean="0"/>
              <a:t>Direzione </a:t>
            </a:r>
            <a:r>
              <a:rPr lang="it-IT" sz="1200" dirty="0" smtClean="0"/>
              <a:t>generale </a:t>
            </a:r>
            <a:r>
              <a:rPr lang="it-IT" sz="1200" dirty="0"/>
              <a:t>per gli ordinamenti scolastici e la valutazione del sistema nazionale di istruzione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3" y="5292960"/>
            <a:ext cx="5695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DR_logo_picco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33" y="675685"/>
            <a:ext cx="2056314" cy="133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32506"/>
            <a:ext cx="4813573" cy="143483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99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87624" y="5362153"/>
            <a:ext cx="7131163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2296" algn="ctr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fr-FR" altLang="it-IT" sz="1800" b="1" dirty="0" smtClean="0">
                <a:latin typeface="+mn-lt"/>
              </a:rPr>
              <a:t>L’ISTRUZIONE È LA CHIAVE DELLA CRESCITA SOCIALE ED ECONOMICA DI UN PAESE</a:t>
            </a:r>
            <a:endParaRPr lang="fr-FR" altLang="it-IT" sz="1800" b="1" dirty="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7096" y="488579"/>
            <a:ext cx="7209280" cy="7108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1800" b="1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La situazione in Italia</a:t>
            </a:r>
            <a:endParaRPr lang="en-US" sz="1800" b="1" dirty="0">
              <a:solidFill>
                <a:schemeClr val="tx2"/>
              </a:solidFill>
              <a:latin typeface="Brandon Grotesque Black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232747"/>
          </a:xfrm>
        </p:spPr>
        <p:txBody>
          <a:bodyPr>
            <a:normAutofit/>
          </a:bodyPr>
          <a:lstStyle/>
          <a:p>
            <a:pPr algn="just"/>
            <a:r>
              <a:rPr lang="fr-FR" altLang="it-IT" sz="1600" dirty="0">
                <a:solidFill>
                  <a:schemeClr val="tx2"/>
                </a:solidFill>
              </a:rPr>
              <a:t>« </a:t>
            </a:r>
            <a:r>
              <a:rPr lang="it-IT" altLang="it-IT" sz="1600" dirty="0">
                <a:solidFill>
                  <a:schemeClr val="tx2"/>
                </a:solidFill>
              </a:rPr>
              <a:t>Solo </a:t>
            </a:r>
            <a:r>
              <a:rPr lang="it-IT" altLang="it-IT" sz="1600" dirty="0" smtClean="0">
                <a:solidFill>
                  <a:schemeClr val="tx2"/>
                </a:solidFill>
              </a:rPr>
              <a:t>l’1,1% </a:t>
            </a:r>
            <a:r>
              <a:rPr lang="it-IT" altLang="it-IT" sz="1600" dirty="0">
                <a:solidFill>
                  <a:schemeClr val="tx2"/>
                </a:solidFill>
              </a:rPr>
              <a:t>della popolazione studentesca in Italia raggiunge livelli di eccellenza, contro il </a:t>
            </a:r>
            <a:r>
              <a:rPr lang="it-IT" altLang="it-IT" sz="1600" dirty="0" smtClean="0">
                <a:solidFill>
                  <a:schemeClr val="tx2"/>
                </a:solidFill>
              </a:rPr>
              <a:t>2,7% </a:t>
            </a:r>
            <a:r>
              <a:rPr lang="it-IT" altLang="it-IT" sz="1600" dirty="0">
                <a:solidFill>
                  <a:schemeClr val="tx2"/>
                </a:solidFill>
              </a:rPr>
              <a:t>della media OCSE ed il </a:t>
            </a:r>
            <a:r>
              <a:rPr lang="it-IT" altLang="it-IT" sz="1600" dirty="0" smtClean="0">
                <a:solidFill>
                  <a:schemeClr val="tx2"/>
                </a:solidFill>
              </a:rPr>
              <a:t>3,3% </a:t>
            </a:r>
            <a:r>
              <a:rPr lang="it-IT" altLang="it-IT" sz="1600" dirty="0">
                <a:solidFill>
                  <a:schemeClr val="tx2"/>
                </a:solidFill>
              </a:rPr>
              <a:t>della Finlandia</a:t>
            </a:r>
            <a:r>
              <a:rPr lang="fr-FR" altLang="it-IT" sz="1600" dirty="0" smtClean="0">
                <a:solidFill>
                  <a:schemeClr val="tx2"/>
                </a:solidFill>
              </a:rPr>
              <a:t>»,</a:t>
            </a:r>
            <a:r>
              <a:rPr lang="fr-FR" altLang="it-IT" sz="1600" i="1" dirty="0" smtClean="0">
                <a:solidFill>
                  <a:schemeClr val="tx2"/>
                </a:solidFill>
              </a:rPr>
              <a:t>Roger Abravanel, Luca D’</a:t>
            </a:r>
            <a:r>
              <a:rPr lang="fr-FR" altLang="it-IT" sz="1600" i="1" dirty="0" err="1" smtClean="0">
                <a:solidFill>
                  <a:schemeClr val="tx2"/>
                </a:solidFill>
              </a:rPr>
              <a:t>Agnese</a:t>
            </a:r>
            <a:r>
              <a:rPr lang="fr-FR" altLang="it-IT" sz="1600" i="1" dirty="0" smtClean="0">
                <a:solidFill>
                  <a:schemeClr val="tx2"/>
                </a:solidFill>
              </a:rPr>
              <a:t> </a:t>
            </a:r>
          </a:p>
          <a:p>
            <a:pPr marL="82296" indent="0" algn="just">
              <a:buNone/>
            </a:pPr>
            <a:endParaRPr lang="fr-FR" altLang="it-IT" sz="1600" i="1" dirty="0" smtClean="0">
              <a:solidFill>
                <a:schemeClr val="tx2"/>
              </a:solidFill>
            </a:endParaRPr>
          </a:p>
          <a:p>
            <a:pPr algn="just"/>
            <a:r>
              <a:rPr lang="it-IT" altLang="it-IT" sz="1600" dirty="0" smtClean="0">
                <a:solidFill>
                  <a:schemeClr val="tx2"/>
                </a:solidFill>
              </a:rPr>
              <a:t>« </a:t>
            </a:r>
            <a:r>
              <a:rPr lang="it-IT" altLang="it-IT" sz="1600" dirty="0">
                <a:solidFill>
                  <a:schemeClr val="tx2"/>
                </a:solidFill>
              </a:rPr>
              <a:t>L’Italia sarà caratterizzata nel 2020 da una carenza fortissima di forza lavoro altamente </a:t>
            </a:r>
            <a:r>
              <a:rPr lang="it-IT" altLang="it-IT" sz="1600" dirty="0" smtClean="0">
                <a:solidFill>
                  <a:schemeClr val="tx2"/>
                </a:solidFill>
              </a:rPr>
              <a:t>qualificata: solo </a:t>
            </a:r>
            <a:r>
              <a:rPr lang="it-IT" altLang="it-IT" sz="1600" dirty="0">
                <a:solidFill>
                  <a:schemeClr val="tx2"/>
                </a:solidFill>
              </a:rPr>
              <a:t>il 17,5% contro il 32% della </a:t>
            </a:r>
            <a:r>
              <a:rPr lang="it-IT" altLang="it-IT" sz="1600" dirty="0" smtClean="0">
                <a:solidFill>
                  <a:schemeClr val="tx2"/>
                </a:solidFill>
              </a:rPr>
              <a:t>UE», </a:t>
            </a:r>
            <a:r>
              <a:rPr lang="it-IT" altLang="it-IT" sz="1600" i="1" dirty="0" smtClean="0">
                <a:solidFill>
                  <a:schemeClr val="tx2"/>
                </a:solidFill>
              </a:rPr>
              <a:t>Gianfelice </a:t>
            </a:r>
            <a:r>
              <a:rPr lang="it-IT" altLang="it-IT" sz="1600" i="1" dirty="0">
                <a:solidFill>
                  <a:schemeClr val="tx2"/>
                </a:solidFill>
              </a:rPr>
              <a:t>Rocca, Attilio </a:t>
            </a:r>
            <a:r>
              <a:rPr lang="it-IT" altLang="it-IT" sz="1600" i="1" dirty="0" smtClean="0">
                <a:solidFill>
                  <a:schemeClr val="tx2"/>
                </a:solidFill>
              </a:rPr>
              <a:t>Oliva</a:t>
            </a:r>
          </a:p>
          <a:p>
            <a:pPr marL="82296" indent="0" algn="just">
              <a:buNone/>
            </a:pPr>
            <a:endParaRPr lang="it-IT" altLang="en-US" sz="1600" i="1" dirty="0">
              <a:solidFill>
                <a:schemeClr val="tx2"/>
              </a:solidFill>
            </a:endParaRPr>
          </a:p>
          <a:p>
            <a:pPr algn="just"/>
            <a:r>
              <a:rPr lang="fr-FR" altLang="it-IT" sz="1600" dirty="0">
                <a:solidFill>
                  <a:schemeClr val="tx2"/>
                </a:solidFill>
              </a:rPr>
              <a:t>« Gli investimenti nel settore dell'istruzione sono portatori di forti benefici sia per le singole persone che per la società </a:t>
            </a:r>
            <a:r>
              <a:rPr lang="fr-FR" altLang="it-IT" sz="1600" dirty="0" smtClean="0">
                <a:solidFill>
                  <a:schemeClr val="tx2"/>
                </a:solidFill>
              </a:rPr>
              <a:t>», </a:t>
            </a:r>
            <a:r>
              <a:rPr lang="fr-FR" altLang="it-IT" sz="1600" i="1" dirty="0" smtClean="0">
                <a:solidFill>
                  <a:schemeClr val="tx2"/>
                </a:solidFill>
              </a:rPr>
              <a:t>OCSE </a:t>
            </a:r>
          </a:p>
          <a:p>
            <a:pPr algn="just"/>
            <a:endParaRPr lang="fr-FR" altLang="it-IT" sz="1600" dirty="0">
              <a:solidFill>
                <a:schemeClr val="tx2"/>
              </a:solidFill>
            </a:endParaRPr>
          </a:p>
          <a:p>
            <a:pPr algn="just"/>
            <a:r>
              <a:rPr lang="fr-FR" altLang="it-IT" sz="1600" dirty="0" smtClean="0">
                <a:solidFill>
                  <a:schemeClr val="tx2"/>
                </a:solidFill>
              </a:rPr>
              <a:t>« La spesa per l’</a:t>
            </a:r>
            <a:r>
              <a:rPr lang="fr-FR" altLang="it-IT" sz="1600" dirty="0" err="1" smtClean="0">
                <a:solidFill>
                  <a:schemeClr val="tx2"/>
                </a:solidFill>
              </a:rPr>
              <a:t>istruzione</a:t>
            </a:r>
            <a:r>
              <a:rPr lang="fr-FR" altLang="it-IT" sz="1600" dirty="0" smtClean="0">
                <a:solidFill>
                  <a:schemeClr val="tx2"/>
                </a:solidFill>
              </a:rPr>
              <a:t> è l’</a:t>
            </a:r>
            <a:r>
              <a:rPr lang="fr-FR" altLang="it-IT" sz="1600" dirty="0" err="1" smtClean="0">
                <a:solidFill>
                  <a:schemeClr val="tx2"/>
                </a:solidFill>
              </a:rPr>
              <a:t>unico</a:t>
            </a:r>
            <a:r>
              <a:rPr lang="fr-FR" altLang="it-IT" sz="1600" dirty="0" smtClean="0">
                <a:solidFill>
                  <a:schemeClr val="tx2"/>
                </a:solidFill>
              </a:rPr>
              <a:t> fattore fortemente correlato con l’</a:t>
            </a:r>
            <a:r>
              <a:rPr lang="fr-FR" altLang="it-IT" sz="1600" dirty="0" err="1" smtClean="0">
                <a:solidFill>
                  <a:schemeClr val="tx2"/>
                </a:solidFill>
              </a:rPr>
              <a:t>aumento</a:t>
            </a:r>
            <a:r>
              <a:rPr lang="fr-FR" altLang="it-IT" sz="1600" dirty="0" smtClean="0">
                <a:solidFill>
                  <a:schemeClr val="tx2"/>
                </a:solidFill>
              </a:rPr>
              <a:t> del reddito medio di un Paese nel lungo periodo », </a:t>
            </a:r>
            <a:r>
              <a:rPr lang="fr-FR" altLang="it-IT" sz="1600" i="1" dirty="0" smtClean="0">
                <a:solidFill>
                  <a:schemeClr val="tx2"/>
                </a:solidFill>
              </a:rPr>
              <a:t>Carlo Cottarelli, FMI </a:t>
            </a:r>
            <a:endParaRPr lang="fr-FR" altLang="it-IT" sz="1600" i="1" dirty="0">
              <a:solidFill>
                <a:schemeClr val="tx2"/>
              </a:solidFill>
            </a:endParaRPr>
          </a:p>
          <a:p>
            <a:pPr algn="just"/>
            <a:endParaRPr lang="fr-FR" altLang="it-IT" sz="1600" dirty="0">
              <a:solidFill>
                <a:schemeClr val="tx2"/>
              </a:solidFill>
            </a:endParaRPr>
          </a:p>
          <a:p>
            <a:pPr algn="just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3059832" y="4404755"/>
            <a:ext cx="2808312" cy="64807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55974"/>
            <a:ext cx="7209280" cy="7108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000" b="1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Perché «I Fuoriclasse della Scuola»?</a:t>
            </a:r>
            <a:endParaRPr lang="en-US" sz="2000" b="1" dirty="0">
              <a:solidFill>
                <a:schemeClr val="tx2"/>
              </a:solidFill>
              <a:latin typeface="Brandon Grotesque Black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916631" y="3578156"/>
            <a:ext cx="3164112" cy="10081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4548802" y="3595204"/>
            <a:ext cx="3164112" cy="10081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4620810" y="5090393"/>
            <a:ext cx="3164112" cy="10081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72928" y="3776094"/>
            <a:ext cx="3051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Font typeface="Arial" pitchFamily="34" charset="0"/>
              <a:buNone/>
            </a:pPr>
            <a:r>
              <a:rPr lang="it-IT" dirty="0">
                <a:solidFill>
                  <a:schemeClr val="bg1"/>
                </a:solidFill>
              </a:rPr>
              <a:t>Per valorizzare gli studenti eccellenti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476794" y="3650164"/>
            <a:ext cx="330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Font typeface="Arial" pitchFamily="34" charset="0"/>
              <a:buNone/>
            </a:pPr>
            <a:r>
              <a:rPr lang="it-IT" dirty="0">
                <a:solidFill>
                  <a:schemeClr val="bg1"/>
                </a:solidFill>
              </a:rPr>
              <a:t>Per sostenere un gruppo di giovani talenti nel loro percorso di crescita</a:t>
            </a:r>
          </a:p>
          <a:p>
            <a:pPr marL="82296" indent="0" algn="ctr">
              <a:buFont typeface="Arial" pitchFamily="34" charset="0"/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80159" y="5306348"/>
            <a:ext cx="289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Font typeface="Arial" pitchFamily="34" charset="0"/>
              <a:buNone/>
            </a:pPr>
            <a:r>
              <a:rPr lang="it-IT" dirty="0">
                <a:solidFill>
                  <a:schemeClr val="bg1"/>
                </a:solidFill>
              </a:rPr>
              <a:t>Per </a:t>
            </a:r>
            <a:r>
              <a:rPr lang="it-IT" dirty="0" smtClean="0">
                <a:solidFill>
                  <a:schemeClr val="bg1"/>
                </a:solidFill>
              </a:rPr>
              <a:t>supportare studenti</a:t>
            </a:r>
            <a:r>
              <a:rPr lang="it-IT" dirty="0">
                <a:solidFill>
                  <a:schemeClr val="bg1"/>
                </a:solidFill>
              </a:rPr>
              <a:t>, scuole e famiglie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832594" y="5145189"/>
            <a:ext cx="2543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Font typeface="Arial" pitchFamily="34" charset="0"/>
              <a:buNone/>
            </a:pPr>
            <a:r>
              <a:rPr lang="it-IT" altLang="en-US" dirty="0">
                <a:solidFill>
                  <a:schemeClr val="bg1"/>
                </a:solidFill>
              </a:rPr>
              <a:t>Per promuovere la collaborazione tra pubblico e privato 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336433" y="1386724"/>
            <a:ext cx="8280722" cy="1272307"/>
          </a:xfrm>
        </p:spPr>
        <p:txBody>
          <a:bodyPr>
            <a:noAutofit/>
          </a:bodyPr>
          <a:lstStyle/>
          <a:p>
            <a:pPr marL="400050" lvl="1" indent="0" algn="ctr">
              <a:buNone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E</a:t>
            </a:r>
            <a:r>
              <a:rPr lang="it-IT" sz="1600" dirty="0">
                <a:solidFill>
                  <a:schemeClr val="tx2"/>
                </a:solidFill>
                <a:latin typeface="+mj-lt"/>
              </a:rPr>
              <a:t>’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un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progetto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nato per premiare i migliori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 talenti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delle </a:t>
            </a:r>
            <a:r>
              <a:rPr lang="it-IT" sz="1600" dirty="0">
                <a:solidFill>
                  <a:schemeClr val="tx2"/>
                </a:solidFill>
                <a:latin typeface="+mj-lt"/>
              </a:rPr>
              <a:t>Scuole Secondarie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di II grado </a:t>
            </a:r>
            <a:r>
              <a:rPr lang="it-IT" sz="1600" dirty="0">
                <a:solidFill>
                  <a:schemeClr val="tx2"/>
                </a:solidFill>
                <a:latin typeface="+mj-lt"/>
              </a:rPr>
              <a:t>(studenti del triennio),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vincitori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600" dirty="0">
                <a:solidFill>
                  <a:schemeClr val="tx2"/>
                </a:solidFill>
                <a:latin typeface="+mj-lt"/>
              </a:rPr>
              <a:t>di alcune delle olimpiadi e delle competizioni elencate nel Programma annuale per la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Valorizzazione delle eccellenze del MIUR. </a:t>
            </a:r>
          </a:p>
          <a:p>
            <a:pPr marL="400050" lvl="1" indent="0" algn="ctr">
              <a:buNone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E’ un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esempio virtuoso di collaborazione tra pubblico e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privato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che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ha l’intento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di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promuovere iniziative mirate a far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crescere il bene comune attraverso la valorizzazione dei giovani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meritevoli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400050" lvl="1" indent="0" algn="ctr">
              <a:buNone/>
              <a:defRPr/>
            </a:pPr>
            <a:r>
              <a:rPr lang="it-IT" sz="20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lvl="1" algn="ctr"/>
            <a:endParaRPr lang="it-IT" sz="20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fr-FR" altLang="it-IT" sz="20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fr-FR" altLang="it-IT" sz="20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fr-FR" altLang="it-IT" sz="20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fr-FR" altLang="it-IT" sz="2000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903832" y="5085184"/>
            <a:ext cx="3164112" cy="10081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115616" y="5221190"/>
            <a:ext cx="2543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Font typeface="Arial" pitchFamily="34" charset="0"/>
              <a:buNone/>
            </a:pPr>
            <a:r>
              <a:rPr lang="it-IT" altLang="en-US" dirty="0">
                <a:solidFill>
                  <a:schemeClr val="bg1"/>
                </a:solidFill>
              </a:rPr>
              <a:t>Per </a:t>
            </a:r>
            <a:r>
              <a:rPr lang="it-IT" altLang="en-US" dirty="0" smtClean="0">
                <a:solidFill>
                  <a:schemeClr val="bg1"/>
                </a:solidFill>
              </a:rPr>
              <a:t>supportare studenti, scuole e famiglie</a:t>
            </a:r>
            <a:endParaRPr lang="it-IT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04" y="555974"/>
            <a:ext cx="7209280" cy="7108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18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Da chi è voluto «</a:t>
            </a:r>
            <a:r>
              <a:rPr lang="it-IT" sz="1800" b="1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I Fuoriclasse della Scuola»?</a:t>
            </a:r>
            <a:endParaRPr lang="en-US" sz="1800" b="1" dirty="0">
              <a:solidFill>
                <a:schemeClr val="tx2"/>
              </a:solidFill>
              <a:latin typeface="Brandon Grotesque Black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179512" y="1772816"/>
            <a:ext cx="8280722" cy="1272307"/>
          </a:xfrm>
        </p:spPr>
        <p:txBody>
          <a:bodyPr>
            <a:noAutofit/>
          </a:bodyPr>
          <a:lstStyle/>
          <a:p>
            <a:pPr marL="400050" lvl="1" indent="0" algn="ctr"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  <a:latin typeface="+mj-lt"/>
              </a:rPr>
              <a:t>Il Ministero dell’Istruzione dell’Università e della Ricerca</a:t>
            </a:r>
          </a:p>
          <a:p>
            <a:pPr marL="400050" lvl="1" indent="0" algn="ctr"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  <a:latin typeface="+mj-lt"/>
              </a:rPr>
              <a:t>La Fondazione per l’Educazione Finanziaria e al Risparmio</a:t>
            </a:r>
          </a:p>
          <a:p>
            <a:pPr marL="400050" lvl="1" indent="0" algn="ctr">
              <a:buNone/>
              <a:defRPr/>
            </a:pPr>
            <a:endParaRPr lang="it-IT" sz="1600" dirty="0" smtClean="0">
              <a:solidFill>
                <a:schemeClr val="tx2"/>
              </a:solidFill>
              <a:latin typeface="+mj-lt"/>
            </a:endParaRPr>
          </a:p>
          <a:p>
            <a:pPr marL="400050" lvl="1" indent="0" algn="ctr">
              <a:buNone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Lavorano insieme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per far sì che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i fondi raccolti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dal responsabile del </a:t>
            </a:r>
            <a:r>
              <a:rPr lang="it-IT" sz="1600" b="1" dirty="0" err="1" smtClean="0">
                <a:solidFill>
                  <a:schemeClr val="tx2"/>
                </a:solidFill>
                <a:latin typeface="+mj-lt"/>
              </a:rPr>
              <a:t>fundraising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 del progetto attraverso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donazioni filantropiche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di privati cittadini, aziende e fondazioni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raggiungano gli studenti più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meritevoli attraverso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borse di studio.</a:t>
            </a:r>
          </a:p>
          <a:p>
            <a:pPr marL="400050" lvl="1" indent="0" algn="ctr">
              <a:buNone/>
              <a:defRPr/>
            </a:pPr>
            <a:endParaRPr lang="it-IT" sz="1600" dirty="0">
              <a:solidFill>
                <a:schemeClr val="tx2"/>
              </a:solidFill>
              <a:latin typeface="+mj-lt"/>
            </a:endParaRPr>
          </a:p>
          <a:p>
            <a:pPr marL="400050" lvl="1" indent="0" algn="ctr">
              <a:buNone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Promuovono iniziative per aiutare gli studenti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ad acquisire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competenze di cittadinanza economica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ed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educazione finanziaria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grazie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alla partecipazione al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Campus dei Fuoriclasse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, realizzato appositamente per il progetto dal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Museo del Risparmio di Torino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2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4" y="57906"/>
            <a:ext cx="8188347" cy="5891374"/>
          </a:xfrm>
          <a:prstGeom prst="rect">
            <a:avLst/>
          </a:prstGeom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251520" y="5949280"/>
            <a:ext cx="8280722" cy="1272307"/>
          </a:xfrm>
        </p:spPr>
        <p:txBody>
          <a:bodyPr>
            <a:noAutofit/>
          </a:bodyPr>
          <a:lstStyle/>
          <a:p>
            <a:pPr marL="400050" lvl="1" indent="0" algn="ctr">
              <a:buNone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Tutte le informazioni sul progetto e sui suoi futuri sviluppi sono disponibili sul sito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</a:rPr>
              <a:t>www.ifuoriclassedellascuola.it</a:t>
            </a:r>
          </a:p>
          <a:p>
            <a:pPr marL="400050" lvl="1" indent="0" algn="ctr">
              <a:buNone/>
              <a:defRPr/>
            </a:pPr>
            <a:endParaRPr lang="it-IT" sz="1600" dirty="0" smtClean="0">
              <a:solidFill>
                <a:schemeClr val="tx2"/>
              </a:solidFill>
              <a:latin typeface="+mj-lt"/>
            </a:endParaRPr>
          </a:p>
          <a:p>
            <a:pPr marL="400050" lvl="1" indent="0" algn="ctr">
              <a:lnSpc>
                <a:spcPct val="150000"/>
              </a:lnSpc>
              <a:buNone/>
              <a:defRPr/>
            </a:pPr>
            <a:endParaRPr lang="it-IT" sz="1600" b="1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2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7" y="509736"/>
            <a:ext cx="7209280" cy="710853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I Premi per i talenti</a:t>
            </a:r>
            <a:endParaRPr lang="en-US" sz="1800" b="1" dirty="0">
              <a:solidFill>
                <a:schemeClr val="tx2"/>
              </a:solidFill>
              <a:latin typeface="Brandon Grotesque Black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4093" y="6259678"/>
            <a:ext cx="6333887" cy="4131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</a:rPr>
              <a:t>I </a:t>
            </a:r>
            <a:r>
              <a:rPr lang="it-IT" sz="1800" b="1" dirty="0">
                <a:solidFill>
                  <a:schemeClr val="tx2"/>
                </a:solidFill>
              </a:rPr>
              <a:t>Premi </a:t>
            </a:r>
            <a:r>
              <a:rPr lang="it-IT" sz="1800" b="1" dirty="0" smtClean="0">
                <a:solidFill>
                  <a:schemeClr val="tx2"/>
                </a:solidFill>
              </a:rPr>
              <a:t>saranno </a:t>
            </a:r>
            <a:r>
              <a:rPr lang="it-IT" sz="1800" b="1" dirty="0">
                <a:solidFill>
                  <a:schemeClr val="tx2"/>
                </a:solidFill>
              </a:rPr>
              <a:t>finanziati da </a:t>
            </a:r>
            <a:r>
              <a:rPr lang="it-IT" sz="1800" b="1" dirty="0" smtClean="0">
                <a:solidFill>
                  <a:schemeClr val="tx2"/>
                </a:solidFill>
              </a:rPr>
              <a:t>privati, aziende, fondazioni. </a:t>
            </a:r>
            <a:endParaRPr lang="it-IT" sz="18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786"/>
            <a:ext cx="1618130" cy="16181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1" y="1377310"/>
            <a:ext cx="1492539" cy="14925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" y="4745520"/>
            <a:ext cx="1520312" cy="1520312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383075" y="1751159"/>
            <a:ext cx="6947171" cy="631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lvl="1" indent="0" algn="just">
              <a:lnSpc>
                <a:spcPct val="150000"/>
              </a:lnSpc>
              <a:buNone/>
              <a:defRPr/>
            </a:pPr>
            <a:r>
              <a:rPr lang="it-IT" sz="1800" dirty="0" smtClean="0">
                <a:solidFill>
                  <a:schemeClr val="tx2"/>
                </a:solidFill>
              </a:rPr>
              <a:t>Assegno circolare pari all’importo definito per la Borsa di Studio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it-IT" sz="1800" dirty="0">
              <a:solidFill>
                <a:schemeClr val="tx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83075" y="4795528"/>
            <a:ext cx="6533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1" indent="-188913" algn="just">
              <a:defRPr/>
            </a:pPr>
            <a:r>
              <a:rPr lang="it-IT" dirty="0" smtClean="0">
                <a:solidFill>
                  <a:schemeClr val="tx2"/>
                </a:solidFill>
              </a:rPr>
              <a:t>Possibilità </a:t>
            </a:r>
            <a:r>
              <a:rPr lang="it-IT" dirty="0">
                <a:solidFill>
                  <a:schemeClr val="tx2"/>
                </a:solidFill>
              </a:rPr>
              <a:t>di partecipare a percorsi di </a:t>
            </a:r>
            <a:r>
              <a:rPr lang="it-IT" dirty="0" smtClean="0">
                <a:solidFill>
                  <a:schemeClr val="tx2"/>
                </a:solidFill>
              </a:rPr>
              <a:t>alternanza </a:t>
            </a:r>
            <a:r>
              <a:rPr lang="it-IT" dirty="0" smtClean="0">
                <a:solidFill>
                  <a:schemeClr val="tx2"/>
                </a:solidFill>
              </a:rPr>
              <a:t>scuola</a:t>
            </a:r>
          </a:p>
          <a:p>
            <a:pPr marL="631825" lvl="1" indent="-188913" algn="just">
              <a:defRPr/>
            </a:pPr>
            <a:r>
              <a:rPr lang="it-IT" dirty="0" smtClean="0">
                <a:solidFill>
                  <a:schemeClr val="tx2"/>
                </a:solidFill>
              </a:rPr>
              <a:t>lavoro </a:t>
            </a:r>
            <a:r>
              <a:rPr lang="it-IT" dirty="0">
                <a:solidFill>
                  <a:schemeClr val="tx2"/>
                </a:solidFill>
              </a:rPr>
              <a:t>presso i soggetti </a:t>
            </a:r>
            <a:r>
              <a:rPr lang="it-IT" dirty="0" smtClean="0">
                <a:solidFill>
                  <a:schemeClr val="tx2"/>
                </a:solidFill>
              </a:rPr>
              <a:t>che finanzieranno le Borse </a:t>
            </a:r>
            <a:r>
              <a:rPr lang="it-IT" dirty="0">
                <a:solidFill>
                  <a:schemeClr val="tx2"/>
                </a:solidFill>
              </a:rPr>
              <a:t>di </a:t>
            </a:r>
            <a:r>
              <a:rPr lang="it-IT" dirty="0" smtClean="0">
                <a:solidFill>
                  <a:schemeClr val="tx2"/>
                </a:solidFill>
              </a:rPr>
              <a:t>Studio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35696" y="3096260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88913" algn="just">
              <a:defRPr/>
            </a:pPr>
            <a:r>
              <a:rPr lang="it-IT" dirty="0" smtClean="0">
                <a:solidFill>
                  <a:schemeClr val="tx2"/>
                </a:solidFill>
              </a:rPr>
              <a:t>Campus </a:t>
            </a:r>
            <a:r>
              <a:rPr lang="it-IT" dirty="0">
                <a:solidFill>
                  <a:schemeClr val="tx2"/>
                </a:solidFill>
              </a:rPr>
              <a:t>dei Fuoriclasse: </a:t>
            </a:r>
            <a:r>
              <a:rPr lang="it-IT" dirty="0" smtClean="0">
                <a:solidFill>
                  <a:schemeClr val="tx2"/>
                </a:solidFill>
              </a:rPr>
              <a:t>3 giorni </a:t>
            </a:r>
            <a:r>
              <a:rPr lang="it-IT" dirty="0">
                <a:solidFill>
                  <a:schemeClr val="tx2"/>
                </a:solidFill>
              </a:rPr>
              <a:t>di </a:t>
            </a:r>
            <a:r>
              <a:rPr lang="it-IT" dirty="0" smtClean="0">
                <a:solidFill>
                  <a:schemeClr val="tx2"/>
                </a:solidFill>
              </a:rPr>
              <a:t>approfondimenti</a:t>
            </a:r>
          </a:p>
          <a:p>
            <a:pPr marL="174625" indent="-188913" algn="just">
              <a:defRPr/>
            </a:pPr>
            <a:r>
              <a:rPr lang="it-IT" dirty="0" smtClean="0">
                <a:solidFill>
                  <a:schemeClr val="tx2"/>
                </a:solidFill>
              </a:rPr>
              <a:t>testimonianze </a:t>
            </a:r>
            <a:r>
              <a:rPr lang="it-IT" dirty="0" smtClean="0">
                <a:solidFill>
                  <a:schemeClr val="tx2"/>
                </a:solidFill>
              </a:rPr>
              <a:t>sui temi di economia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smtClean="0">
                <a:solidFill>
                  <a:schemeClr val="tx2"/>
                </a:solidFill>
              </a:rPr>
              <a:t>educazione </a:t>
            </a:r>
            <a:r>
              <a:rPr lang="it-IT" dirty="0" smtClean="0">
                <a:solidFill>
                  <a:schemeClr val="tx2"/>
                </a:solidFill>
              </a:rPr>
              <a:t>finanziaria,</a:t>
            </a:r>
          </a:p>
          <a:p>
            <a:pPr marL="174625" indent="-188913" algn="just">
              <a:defRPr/>
            </a:pPr>
            <a:r>
              <a:rPr lang="it-IT" dirty="0" smtClean="0">
                <a:solidFill>
                  <a:schemeClr val="tx2"/>
                </a:solidFill>
              </a:rPr>
              <a:t>imprenditorialità </a:t>
            </a:r>
            <a:r>
              <a:rPr lang="it-IT" dirty="0">
                <a:solidFill>
                  <a:schemeClr val="tx2"/>
                </a:solidFill>
              </a:rPr>
              <a:t>presso il Museo del </a:t>
            </a:r>
            <a:r>
              <a:rPr lang="it-IT" dirty="0" smtClean="0">
                <a:solidFill>
                  <a:schemeClr val="tx2"/>
                </a:solidFill>
              </a:rPr>
              <a:t>Risparmio di Torino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448929"/>
            <a:ext cx="7209280" cy="710853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Perché sostenere </a:t>
            </a:r>
            <a:r>
              <a:rPr lang="it-IT" sz="18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«I </a:t>
            </a:r>
            <a:r>
              <a:rPr lang="it-IT" sz="1800" b="1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Fuoriclasse della </a:t>
            </a:r>
            <a:r>
              <a:rPr lang="it-IT" sz="18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Scuola»?</a:t>
            </a:r>
            <a:endParaRPr lang="en-US" sz="1800" b="1" dirty="0">
              <a:solidFill>
                <a:schemeClr val="tx2"/>
              </a:solidFill>
              <a:latin typeface="Brandon Grotesque Black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arrotondato 10"/>
          <p:cNvSpPr/>
          <p:nvPr/>
        </p:nvSpPr>
        <p:spPr>
          <a:xfrm>
            <a:off x="1039368" y="1700808"/>
            <a:ext cx="3164112" cy="141292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4671539" y="1717856"/>
            <a:ext cx="3164112" cy="141292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1098577" y="3758558"/>
            <a:ext cx="3164112" cy="141292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4792264" y="3788544"/>
            <a:ext cx="3164112" cy="141292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066751" y="1857430"/>
            <a:ext cx="3051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it-IT" altLang="en-US" dirty="0">
                <a:solidFill>
                  <a:schemeClr val="bg1"/>
                </a:solidFill>
              </a:rPr>
              <a:t>Per contribuire alla promozione del merito e dell’eccellenza tra i giovani studenti in Italia</a:t>
            </a:r>
          </a:p>
          <a:p>
            <a:pPr marL="82296" indent="0" algn="ctr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599531" y="2177626"/>
            <a:ext cx="330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it-IT" altLang="en-US" dirty="0">
                <a:solidFill>
                  <a:schemeClr val="bg1"/>
                </a:solidFill>
              </a:rPr>
              <a:t>Per individuare talenti nel loro percorso di crescita </a:t>
            </a:r>
          </a:p>
          <a:p>
            <a:pPr marL="82296" indent="0" algn="ctr">
              <a:buFont typeface="Arial" pitchFamily="34" charset="0"/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129795" y="3751872"/>
            <a:ext cx="3073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Per realizzare un obiettivo di «</a:t>
            </a:r>
            <a:r>
              <a:rPr lang="it-IT" dirty="0" err="1">
                <a:solidFill>
                  <a:schemeClr val="bg1"/>
                </a:solidFill>
              </a:rPr>
              <a:t>give</a:t>
            </a:r>
            <a:r>
              <a:rPr lang="it-IT" dirty="0">
                <a:solidFill>
                  <a:schemeClr val="bg1"/>
                </a:solidFill>
              </a:rPr>
              <a:t> back</a:t>
            </a:r>
            <a:r>
              <a:rPr lang="it-IT" dirty="0" smtClean="0">
                <a:solidFill>
                  <a:schemeClr val="bg1"/>
                </a:solidFill>
              </a:rPr>
              <a:t>»: </a:t>
            </a:r>
            <a:endParaRPr lang="it-IT" dirty="0">
              <a:solidFill>
                <a:schemeClr val="bg1"/>
              </a:solidFill>
            </a:endParaRPr>
          </a:p>
          <a:p>
            <a:pPr marL="82296" indent="0" algn="ctr">
              <a:buNone/>
            </a:pPr>
            <a:r>
              <a:rPr lang="it-IT" i="1" dirty="0" smtClean="0">
                <a:solidFill>
                  <a:schemeClr val="bg1"/>
                </a:solidFill>
              </a:rPr>
              <a:t>Restituire a </a:t>
            </a:r>
            <a:r>
              <a:rPr lang="it-IT" i="1" dirty="0">
                <a:solidFill>
                  <a:schemeClr val="bg1"/>
                </a:solidFill>
              </a:rPr>
              <a:t>chi </a:t>
            </a:r>
            <a:r>
              <a:rPr lang="it-IT" i="1" dirty="0" smtClean="0">
                <a:solidFill>
                  <a:schemeClr val="bg1"/>
                </a:solidFill>
              </a:rPr>
              <a:t>merita </a:t>
            </a:r>
            <a:r>
              <a:rPr lang="it-IT" i="1" dirty="0">
                <a:solidFill>
                  <a:schemeClr val="bg1"/>
                </a:solidFill>
              </a:rPr>
              <a:t>un po’ della fortuna che si è avuta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044245" y="3997959"/>
            <a:ext cx="2543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it-IT" altLang="en-US" dirty="0">
                <a:solidFill>
                  <a:schemeClr val="bg1"/>
                </a:solidFill>
              </a:rPr>
              <a:t>Per promuovere una crescita intelligente, sostenibile e inclusiva</a:t>
            </a:r>
          </a:p>
        </p:txBody>
      </p:sp>
    </p:spTree>
    <p:extLst>
      <p:ext uri="{BB962C8B-B14F-4D97-AF65-F5344CB8AC3E}">
        <p14:creationId xmlns:p14="http://schemas.microsoft.com/office/powerpoint/2010/main" val="8337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19889" cy="4872024"/>
          </a:xfrm>
          <a:prstGeom prst="rect">
            <a:avLst/>
          </a:prstGeom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787550" y="5086184"/>
            <a:ext cx="5832450" cy="165618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it-IT" altLang="en-US" sz="2400" b="1" dirty="0" smtClean="0">
                <a:hlinkClick r:id="rId3"/>
              </a:rPr>
              <a:t>www.fuoriclassedellascuola.it</a:t>
            </a:r>
            <a:endParaRPr lang="it-IT" altLang="en-US" sz="2400" b="1" dirty="0" smtClean="0"/>
          </a:p>
          <a:p>
            <a:pPr marL="82296" indent="0" algn="ctr">
              <a:buNone/>
            </a:pPr>
            <a:endParaRPr lang="it-IT" altLang="it-IT" sz="2400" b="1" u="sng" dirty="0"/>
          </a:p>
          <a:p>
            <a:pPr marL="82296" indent="0" algn="ctr">
              <a:buNone/>
            </a:pPr>
            <a:r>
              <a:rPr lang="it-IT" altLang="it-IT" sz="2400" b="1" u="sng" dirty="0" smtClean="0"/>
              <a:t>scuola@feduf.it</a:t>
            </a:r>
            <a:endParaRPr lang="fr-FR" altLang="it-IT" sz="2400" u="sng" dirty="0" smtClean="0"/>
          </a:p>
          <a:p>
            <a:pPr algn="ctr"/>
            <a:endParaRPr lang="fr-FR" altLang="it-IT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8422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400</Words>
  <Application>Microsoft Office PowerPoint</Application>
  <PresentationFormat>Presentazione su schermo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Brandon Grotesque Black</vt:lpstr>
      <vt:lpstr>Calibri</vt:lpstr>
      <vt:lpstr>Tema di Office</vt:lpstr>
      <vt:lpstr>Presentazione standard di PowerPoint</vt:lpstr>
      <vt:lpstr>La situazione in Italia</vt:lpstr>
      <vt:lpstr>Perché «I Fuoriclasse della Scuola»?</vt:lpstr>
      <vt:lpstr>Da chi è voluto «I Fuoriclasse della Scuola»?</vt:lpstr>
      <vt:lpstr>Presentazione standard di PowerPoint</vt:lpstr>
      <vt:lpstr>I Premi per i talenti</vt:lpstr>
      <vt:lpstr>Perché sostenere «I Fuoriclasse della Scuola»?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finanziaria: una sperimentazione didattica all’avanguardia in Lombardia</dc:title>
  <dc:creator>Rivelli Monica</dc:creator>
  <cp:lastModifiedBy>Rivelli Monica</cp:lastModifiedBy>
  <cp:revision>89</cp:revision>
  <cp:lastPrinted>2015-05-25T15:26:00Z</cp:lastPrinted>
  <dcterms:created xsi:type="dcterms:W3CDTF">2014-10-15T13:07:30Z</dcterms:created>
  <dcterms:modified xsi:type="dcterms:W3CDTF">2016-02-17T09:46:03Z</dcterms:modified>
</cp:coreProperties>
</file>