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6" r:id="rId4"/>
    <p:sldMasterId id="2147483818" r:id="rId5"/>
    <p:sldMasterId id="2147483825" r:id="rId6"/>
    <p:sldMasterId id="2147483830" r:id="rId7"/>
  </p:sldMasterIdLst>
  <p:notesMasterIdLst>
    <p:notesMasterId r:id="rId51"/>
  </p:notesMasterIdLst>
  <p:handoutMasterIdLst>
    <p:handoutMasterId r:id="rId52"/>
  </p:handoutMasterIdLst>
  <p:sldIdLst>
    <p:sldId id="2080108157" r:id="rId8"/>
    <p:sldId id="1881838666" r:id="rId9"/>
    <p:sldId id="2080108163" r:id="rId10"/>
    <p:sldId id="11584" r:id="rId11"/>
    <p:sldId id="2080108158" r:id="rId12"/>
    <p:sldId id="2080108159" r:id="rId13"/>
    <p:sldId id="2080108164" r:id="rId14"/>
    <p:sldId id="2080108174" r:id="rId15"/>
    <p:sldId id="2080108160" r:id="rId16"/>
    <p:sldId id="2080108175" r:id="rId17"/>
    <p:sldId id="2080108176" r:id="rId18"/>
    <p:sldId id="2080108177" r:id="rId19"/>
    <p:sldId id="2080108165" r:id="rId20"/>
    <p:sldId id="2080108178" r:id="rId21"/>
    <p:sldId id="2080108179" r:id="rId22"/>
    <p:sldId id="2080108180" r:id="rId23"/>
    <p:sldId id="2080108166" r:id="rId24"/>
    <p:sldId id="2080108182" r:id="rId25"/>
    <p:sldId id="2080108184" r:id="rId26"/>
    <p:sldId id="2080108181" r:id="rId27"/>
    <p:sldId id="2080108189" r:id="rId28"/>
    <p:sldId id="2080108168" r:id="rId29"/>
    <p:sldId id="2080108169" r:id="rId30"/>
    <p:sldId id="2080108170" r:id="rId31"/>
    <p:sldId id="2080108188" r:id="rId32"/>
    <p:sldId id="2080108172" r:id="rId33"/>
    <p:sldId id="2080108173" r:id="rId34"/>
    <p:sldId id="2080108190" r:id="rId35"/>
    <p:sldId id="2080108191" r:id="rId36"/>
    <p:sldId id="2080108192" r:id="rId37"/>
    <p:sldId id="2080108193" r:id="rId38"/>
    <p:sldId id="2080108194" r:id="rId39"/>
    <p:sldId id="2080108171" r:id="rId40"/>
    <p:sldId id="2080108195" r:id="rId41"/>
    <p:sldId id="2080108196" r:id="rId42"/>
    <p:sldId id="2080108197" r:id="rId43"/>
    <p:sldId id="2080108198" r:id="rId44"/>
    <p:sldId id="2080108199" r:id="rId45"/>
    <p:sldId id="2080108200" r:id="rId46"/>
    <p:sldId id="2080108038" r:id="rId47"/>
    <p:sldId id="2080108162" r:id="rId48"/>
    <p:sldId id="2080108209" r:id="rId49"/>
    <p:sldId id="2080108213" r:id="rId50"/>
  </p:sldIdLst>
  <p:sldSz cx="12198350" cy="6858000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a" id="{27B4A2CA-CF33-4973-8D2C-E41554CE35B8}">
          <p14:sldIdLst>
            <p14:sldId id="2080108157"/>
            <p14:sldId id="1881838666"/>
          </p14:sldIdLst>
        </p14:section>
        <p14:section name="E.1 - Processo Acquisizione Documento cartaceo" id="{0C65EA7C-5D58-47BF-9B32-697294D6A40D}">
          <p14:sldIdLst>
            <p14:sldId id="2080108163"/>
            <p14:sldId id="11584"/>
            <p14:sldId id="2080108158"/>
          </p14:sldIdLst>
        </p14:section>
        <p14:section name="E.1.1 - Processo Conservazione ibrida" id="{A55B29BC-0585-4EE1-843B-38C02989CA2D}">
          <p14:sldIdLst>
            <p14:sldId id="2080108159"/>
            <p14:sldId id="2080108164"/>
            <p14:sldId id="2080108174"/>
          </p14:sldIdLst>
        </p14:section>
        <p14:section name="E.1.2 - Processo Conservazione sostitutiva" id="{125E7A0D-A706-446D-9A7B-72207DA17EE3}">
          <p14:sldIdLst>
            <p14:sldId id="2080108160"/>
            <p14:sldId id="2080108175"/>
            <p14:sldId id="2080108176"/>
          </p14:sldIdLst>
        </p14:section>
        <p14:section name="E.2 - Processo Acquisizione documento via PEC" id="{CF894073-A80C-4680-B231-3DEC8EECC29F}">
          <p14:sldIdLst>
            <p14:sldId id="2080108177"/>
            <p14:sldId id="2080108165"/>
            <p14:sldId id="2080108178"/>
            <p14:sldId id="2080108179"/>
            <p14:sldId id="2080108180"/>
          </p14:sldIdLst>
        </p14:section>
        <p14:section name="E.3 - Processo Acquisizione documento via PEO" id="{6EF0220C-2DCD-458D-9D91-9DC78AD1FFC7}">
          <p14:sldIdLst>
            <p14:sldId id="2080108166"/>
            <p14:sldId id="2080108182"/>
            <p14:sldId id="2080108184"/>
            <p14:sldId id="2080108181"/>
            <p14:sldId id="2080108189"/>
          </p14:sldIdLst>
        </p14:section>
        <p14:section name="E.4 - Processo Acquisizione documento cartaceo (Dipartimenti)" id="{9AD93144-D990-483F-B482-5BF9F5F69A97}">
          <p14:sldIdLst>
            <p14:sldId id="2080108168"/>
            <p14:sldId id="2080108169"/>
          </p14:sldIdLst>
        </p14:section>
        <p14:section name="E.5 - Processo Acquisizione documento via PEC (Dipartimenti)" id="{575576A4-6C9E-4B23-9320-A7EC75483C49}">
          <p14:sldIdLst>
            <p14:sldId id="2080108170"/>
            <p14:sldId id="2080108188"/>
          </p14:sldIdLst>
        </p14:section>
        <p14:section name="E.6 - Processo Acquisizione documento via PEO (Dipartimenti)" id="{2F95195B-08D8-4D19-9BF6-695A62D1AACF}">
          <p14:sldIdLst>
            <p14:sldId id="2080108172"/>
            <p14:sldId id="2080108173"/>
          </p14:sldIdLst>
        </p14:section>
        <p14:section name="U.1.1 - Processo del Modello parzialmente accentrato" id="{93A53AA6-005D-44F3-B8A6-0B843DE1DCEF}">
          <p14:sldIdLst>
            <p14:sldId id="2080108190"/>
            <p14:sldId id="2080108191"/>
            <p14:sldId id="2080108192"/>
          </p14:sldIdLst>
        </p14:section>
        <p14:section name="U.1.2 - Processo del Modello parzialmente accentrato" id="{9DD27674-EA5E-4862-9B51-D66CE71F31B6}">
          <p14:sldIdLst>
            <p14:sldId id="2080108193"/>
            <p14:sldId id="2080108194"/>
            <p14:sldId id="2080108171"/>
          </p14:sldIdLst>
        </p14:section>
        <p14:section name="U.2.1 - Processo del Modello accentrato" id="{5ABA12A3-48A4-4376-BB7A-66F19433B28C}">
          <p14:sldIdLst>
            <p14:sldId id="2080108195"/>
            <p14:sldId id="2080108196"/>
            <p14:sldId id="2080108197"/>
          </p14:sldIdLst>
        </p14:section>
        <p14:section name="U.2.2 - Processo del Modello accentrato" id="{1B9614F2-9677-4E20-8436-F46F9FE285EA}">
          <p14:sldIdLst>
            <p14:sldId id="2080108198"/>
            <p14:sldId id="2080108199"/>
            <p14:sldId id="2080108200"/>
          </p14:sldIdLst>
        </p14:section>
        <p14:section name="A.1 - Processo di Richiesta di accesso civico generalizzato" id="{07C97498-95F8-476D-B761-2AB6EC80F0B1}">
          <p14:sldIdLst>
            <p14:sldId id="2080108038"/>
            <p14:sldId id="2080108162"/>
          </p14:sldIdLst>
        </p14:section>
        <p14:section name="S.1 - Processo di Scambio di documenti interni" id="{2F22CB38-DD56-4215-8F8A-1DCA024424B1}">
          <p14:sldIdLst>
            <p14:sldId id="2080108209"/>
            <p14:sldId id="20801082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4" orient="horz" pos="898">
          <p15:clr>
            <a:srgbClr val="A4A3A4"/>
          </p15:clr>
        </p15:guide>
        <p15:guide id="5" orient="horz" pos="142" userDrawn="1">
          <p15:clr>
            <a:srgbClr val="A4A3A4"/>
          </p15:clr>
        </p15:guide>
        <p15:guide id="7" orient="horz" pos="388">
          <p15:clr>
            <a:srgbClr val="A4A3A4"/>
          </p15:clr>
        </p15:guide>
        <p15:guide id="9" orient="horz" pos="3861" userDrawn="1">
          <p15:clr>
            <a:srgbClr val="A4A3A4"/>
          </p15:clr>
        </p15:guide>
        <p15:guide id="10" pos="3842">
          <p15:clr>
            <a:srgbClr val="A4A3A4"/>
          </p15:clr>
        </p15:guide>
        <p15:guide id="11" pos="349" userDrawn="1">
          <p15:clr>
            <a:srgbClr val="A4A3A4"/>
          </p15:clr>
        </p15:guide>
        <p15:guide id="12" pos="7335" userDrawn="1">
          <p15:clr>
            <a:srgbClr val="A4A3A4"/>
          </p15:clr>
        </p15:guide>
        <p15:guide id="13" pos="3905">
          <p15:clr>
            <a:srgbClr val="A4A3A4"/>
          </p15:clr>
        </p15:guide>
        <p15:guide id="14" pos="3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7" name="Autore" initials="A" lastIdx="0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E600"/>
    <a:srgbClr val="25638C"/>
    <a:srgbClr val="000000"/>
    <a:srgbClr val="C1E6BC"/>
    <a:srgbClr val="A3F995"/>
    <a:srgbClr val="A1B8E1"/>
    <a:srgbClr val="D9F1FE"/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F0AC0-040B-433A-BCA8-DD9536062067}" v="15" dt="2023-04-28T09:48:43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0" autoAdjust="0"/>
    <p:restoredTop sz="91688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384" y="114"/>
      </p:cViewPr>
      <p:guideLst>
        <p:guide orient="horz" pos="3362"/>
        <p:guide orient="horz" pos="4065"/>
        <p:guide orient="horz" pos="898"/>
        <p:guide orient="horz" pos="142"/>
        <p:guide orient="horz" pos="388"/>
        <p:guide orient="horz" pos="3861"/>
        <p:guide pos="3842"/>
        <p:guide pos="349"/>
        <p:guide pos="7335"/>
        <p:guide pos="3905"/>
        <p:guide pos="3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3096" y="82"/>
      </p:cViewPr>
      <p:guideLst>
        <p:guide orient="horz" pos="2909"/>
        <p:guide pos="21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477" tIns="46238" rIns="92477" bIns="46238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7" y="0"/>
            <a:ext cx="3022018" cy="461804"/>
          </a:xfrm>
          <a:prstGeom prst="rect">
            <a:avLst/>
          </a:prstGeom>
        </p:spPr>
        <p:txBody>
          <a:bodyPr vert="horz" lIns="92477" tIns="46238" rIns="92477" bIns="46238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11/07/2023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477" tIns="46238" rIns="92477" bIns="46238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7" y="8772668"/>
            <a:ext cx="3022018" cy="461804"/>
          </a:xfrm>
          <a:prstGeom prst="rect">
            <a:avLst/>
          </a:prstGeom>
        </p:spPr>
        <p:txBody>
          <a:bodyPr vert="horz" lIns="92477" tIns="46238" rIns="92477" bIns="46238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‹N›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477" tIns="46238" rIns="92477" bIns="46238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7" y="0"/>
            <a:ext cx="3022018" cy="461804"/>
          </a:xfrm>
          <a:prstGeom prst="rect">
            <a:avLst/>
          </a:prstGeom>
        </p:spPr>
        <p:txBody>
          <a:bodyPr vert="horz" lIns="92477" tIns="46238" rIns="92477" bIns="46238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11/07/2023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2150"/>
            <a:ext cx="616108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7" tIns="46238" rIns="92477" bIns="46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90" y="4387136"/>
            <a:ext cx="5579110" cy="4156234"/>
          </a:xfrm>
          <a:prstGeom prst="rect">
            <a:avLst/>
          </a:prstGeom>
        </p:spPr>
        <p:txBody>
          <a:bodyPr vert="horz" lIns="92477" tIns="46238" rIns="92477" bIns="46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477" tIns="46238" rIns="92477" bIns="46238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7" y="8772668"/>
            <a:ext cx="3022018" cy="461804"/>
          </a:xfrm>
          <a:prstGeom prst="rect">
            <a:avLst/>
          </a:prstGeom>
        </p:spPr>
        <p:txBody>
          <a:bodyPr vert="horz" lIns="92477" tIns="46238" rIns="92477" bIns="46238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5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71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12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26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5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7BF0089A-5BF1-4E17-B880-9EA9633E80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/>
        </p:blipFill>
        <p:spPr bwMode="auto">
          <a:xfrm>
            <a:off x="0" y="0"/>
            <a:ext cx="12198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741ABB-B698-467E-BDF1-A8500B8E7641}"/>
              </a:ext>
            </a:extLst>
          </p:cNvPr>
          <p:cNvSpPr/>
          <p:nvPr userDrawn="1"/>
        </p:nvSpPr>
        <p:spPr>
          <a:xfrm rot="13500000">
            <a:off x="3263190" y="1415227"/>
            <a:ext cx="4216642" cy="4216636"/>
          </a:xfrm>
          <a:prstGeom prst="rect">
            <a:avLst/>
          </a:prstGeom>
          <a:solidFill>
            <a:schemeClr val="tx1">
              <a:alpha val="24000"/>
            </a:schemeClr>
          </a:solidFill>
          <a:ln w="127000">
            <a:solidFill>
              <a:schemeClr val="tx2">
                <a:alpha val="8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198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CA6412-D2D4-47A7-94A0-D3C29D2C23FE}"/>
              </a:ext>
            </a:extLst>
          </p:cNvPr>
          <p:cNvSpPr/>
          <p:nvPr userDrawn="1"/>
        </p:nvSpPr>
        <p:spPr>
          <a:xfrm rot="13500000">
            <a:off x="4714666" y="1640421"/>
            <a:ext cx="3604287" cy="3604281"/>
          </a:xfrm>
          <a:prstGeom prst="rect">
            <a:avLst/>
          </a:prstGeom>
          <a:solidFill>
            <a:schemeClr val="tx2">
              <a:alpha val="5000"/>
            </a:schemeClr>
          </a:solidFill>
          <a:ln w="127000">
            <a:solidFill>
              <a:schemeClr val="tx1">
                <a:alpha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198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A8EF19-0FBF-4FC0-8F2B-C2C61788D365}"/>
              </a:ext>
            </a:extLst>
          </p:cNvPr>
          <p:cNvSpPr/>
          <p:nvPr userDrawn="1"/>
        </p:nvSpPr>
        <p:spPr>
          <a:xfrm rot="18900000">
            <a:off x="4773622" y="2162320"/>
            <a:ext cx="2563301" cy="2563297"/>
          </a:xfrm>
          <a:prstGeom prst="rect">
            <a:avLst/>
          </a:prstGeom>
          <a:solidFill>
            <a:srgbClr val="000000">
              <a:alpha val="45000"/>
            </a:srgbClr>
          </a:solidFill>
          <a:ln w="76200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198" dirty="0">
              <a:solidFill>
                <a:schemeClr val="tx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F415F7-7A29-479C-B2EF-24A45A079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5772" y="2827841"/>
            <a:ext cx="2738998" cy="12023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kumimoji="0" lang="en-IN" sz="27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29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BABB9C-833A-4CCE-B196-743F1D02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27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0ED22-856B-4D16-B952-1DE9FC2D7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30" y="5339020"/>
            <a:ext cx="987552" cy="11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3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5" y="612648"/>
            <a:ext cx="7731674" cy="35753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EA3D8C-C42E-498B-BED5-39D4D7E1D7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30" y="5339020"/>
            <a:ext cx="987552" cy="11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628775"/>
            <a:ext cx="12198350" cy="4469625"/>
            <a:chOff x="0" y="1628775"/>
            <a:chExt cx="12198350" cy="4469625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528" y="777600"/>
            <a:ext cx="8509385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81528" y="1731938"/>
            <a:ext cx="6222953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8" y="5751576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4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41104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425600"/>
            <a:ext cx="10978515" cy="4700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500546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/>
          <a:p>
            <a:fld id="{DAD81A9D-0612-4E03-990D-10EE64F507EA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97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500546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/>
          <a:p>
            <a:fld id="{DAD81A9D-0612-4E03-990D-10EE64F507EA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Cassa Geometri - Assessment</a:t>
            </a:r>
            <a:endParaRPr lang="en-GB" dirty="0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BDD246FF-BBF9-4D63-B1FA-A328CE23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7" y="201600"/>
            <a:ext cx="11016000" cy="411047"/>
          </a:xfrm>
        </p:spPr>
        <p:txBody>
          <a:bodyPr/>
          <a:lstStyle>
            <a:lvl1pPr>
              <a:defRPr sz="2000"/>
            </a:lvl1pPr>
          </a:lstStyle>
          <a:p>
            <a:r>
              <a:rPr lang="it-IT" dirty="0">
                <a:latin typeface="EYInterstate Light" panose="02000506000000020004" pitchFamily="2" charset="0"/>
              </a:rPr>
              <a:t>1. Strumenti di Marketing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7F9A0B3-AFD9-46F0-AEED-A4433CA36E89}"/>
              </a:ext>
            </a:extLst>
          </p:cNvPr>
          <p:cNvSpPr/>
          <p:nvPr userDrawn="1"/>
        </p:nvSpPr>
        <p:spPr>
          <a:xfrm>
            <a:off x="609918" y="597379"/>
            <a:ext cx="1097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808080"/>
              </a:buClr>
              <a:buSzPct val="70000"/>
            </a:pPr>
            <a:r>
              <a:rPr lang="it-IT" sz="1600" dirty="0">
                <a:solidFill>
                  <a:schemeClr val="bg2"/>
                </a:solidFill>
                <a:latin typeface="EYInterstate Light" panose="02000506000000020004" pitchFamily="2" charset="0"/>
              </a:rPr>
              <a:t>Breve Descrizione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E6D3BE7-69BB-44F9-8783-40B8660163C8}"/>
              </a:ext>
            </a:extLst>
          </p:cNvPr>
          <p:cNvGrpSpPr/>
          <p:nvPr userDrawn="1"/>
        </p:nvGrpSpPr>
        <p:grpSpPr>
          <a:xfrm>
            <a:off x="4298212" y="3043849"/>
            <a:ext cx="7099582" cy="3024508"/>
            <a:chOff x="6210650" y="3043849"/>
            <a:chExt cx="5187144" cy="3024508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4E9E1F5-0995-462F-A217-F772DD043278}"/>
                </a:ext>
              </a:extLst>
            </p:cNvPr>
            <p:cNvGrpSpPr/>
            <p:nvPr/>
          </p:nvGrpSpPr>
          <p:grpSpPr>
            <a:xfrm>
              <a:off x="6210650" y="3043849"/>
              <a:ext cx="3245084" cy="2016339"/>
              <a:chOff x="6241858" y="3070194"/>
              <a:chExt cx="3238018" cy="2016339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CD8A82E-4B4A-47A2-8E63-50E15EAF4A51}"/>
                  </a:ext>
                </a:extLst>
              </p:cNvPr>
              <p:cNvSpPr/>
              <p:nvPr/>
            </p:nvSpPr>
            <p:spPr>
              <a:xfrm>
                <a:off x="6241858" y="3070194"/>
                <a:ext cx="3230578" cy="2676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55B2AA5-5294-47BC-918D-266C5F0B9AFC}"/>
                  </a:ext>
                </a:extLst>
              </p:cNvPr>
              <p:cNvSpPr/>
              <p:nvPr/>
            </p:nvSpPr>
            <p:spPr>
              <a:xfrm>
                <a:off x="6259642" y="3375280"/>
                <a:ext cx="3220234" cy="17112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26BB2EE-2A10-49BC-A831-5A30391D59F7}"/>
                  </a:ext>
                </a:extLst>
              </p:cNvPr>
              <p:cNvSpPr/>
              <p:nvPr/>
            </p:nvSpPr>
            <p:spPr>
              <a:xfrm>
                <a:off x="6255484" y="3479241"/>
                <a:ext cx="3156687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60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sz="1000" dirty="0">
                    <a:solidFill>
                      <a:srgbClr val="000000"/>
                    </a:solidFill>
                    <a:latin typeface="EYIntestate Light"/>
                  </a:rPr>
                  <a:t>xxx</a:t>
                </a:r>
              </a:p>
              <a:p>
                <a:pPr marL="514350" indent="-514350">
                  <a:spcAft>
                    <a:spcPts val="60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sz="1000" dirty="0">
                    <a:solidFill>
                      <a:srgbClr val="000000"/>
                    </a:solidFill>
                    <a:latin typeface="EYIntestate Light"/>
                  </a:rPr>
                  <a:t>xxx</a:t>
                </a:r>
              </a:p>
              <a:p>
                <a:pPr marL="514350" indent="-514350">
                  <a:spcAft>
                    <a:spcPts val="60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sz="1000" dirty="0">
                    <a:solidFill>
                      <a:srgbClr val="000000"/>
                    </a:solidFill>
                    <a:latin typeface="EYIntestate Light"/>
                  </a:rPr>
                  <a:t>xxx</a:t>
                </a:r>
              </a:p>
              <a:p>
                <a:pPr marL="514350" indent="-514350">
                  <a:spcAft>
                    <a:spcPts val="60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v"/>
                </a:pPr>
                <a:endParaRPr lang="en-US" sz="1000" dirty="0">
                  <a:solidFill>
                    <a:srgbClr val="000000"/>
                  </a:solidFill>
                  <a:latin typeface="EYIntestate Light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399713A-4DFB-4498-B7C7-A2F6295C3CA8}"/>
                  </a:ext>
                </a:extLst>
              </p:cNvPr>
              <p:cNvSpPr/>
              <p:nvPr/>
            </p:nvSpPr>
            <p:spPr>
              <a:xfrm>
                <a:off x="6259642" y="3083891"/>
                <a:ext cx="32127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371600">
                  <a:buClr>
                    <a:srgbClr val="12834A"/>
                  </a:buClr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EYInterstate Light" panose="02000506000000020004" pitchFamily="2" charset="0"/>
                  </a:rPr>
                  <a:t>VANTAGGI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E17DC30-9452-4715-8F1B-45CEAB504AE6}"/>
                </a:ext>
              </a:extLst>
            </p:cNvPr>
            <p:cNvGrpSpPr/>
            <p:nvPr/>
          </p:nvGrpSpPr>
          <p:grpSpPr>
            <a:xfrm>
              <a:off x="8152710" y="4052018"/>
              <a:ext cx="3245084" cy="2016339"/>
              <a:chOff x="8586952" y="4041897"/>
              <a:chExt cx="3238018" cy="2016339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6A203E6-716B-45F6-9576-FE67F9A1887C}"/>
                  </a:ext>
                </a:extLst>
              </p:cNvPr>
              <p:cNvSpPr/>
              <p:nvPr/>
            </p:nvSpPr>
            <p:spPr>
              <a:xfrm>
                <a:off x="8586952" y="4041897"/>
                <a:ext cx="3230578" cy="267613"/>
              </a:xfrm>
              <a:prstGeom prst="rect">
                <a:avLst/>
              </a:prstGeom>
              <a:solidFill>
                <a:schemeClr val="tx2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C8D0B12-2617-41D4-911F-B5B3D221BCD9}"/>
                  </a:ext>
                </a:extLst>
              </p:cNvPr>
              <p:cNvSpPr/>
              <p:nvPr/>
            </p:nvSpPr>
            <p:spPr>
              <a:xfrm>
                <a:off x="8604736" y="4346983"/>
                <a:ext cx="3220234" cy="1711253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A143B32-3872-4D60-9F2F-892F8560175C}"/>
                  </a:ext>
                </a:extLst>
              </p:cNvPr>
              <p:cNvSpPr/>
              <p:nvPr/>
            </p:nvSpPr>
            <p:spPr>
              <a:xfrm>
                <a:off x="8600578" y="4450944"/>
                <a:ext cx="3212795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600"/>
                  </a:spcAft>
                  <a:buClr>
                    <a:srgbClr val="C00000"/>
                  </a:buClr>
                  <a:buFont typeface="Arial" panose="020B0604020202020204" pitchFamily="34" charset="0"/>
                  <a:buChar char="X"/>
                </a:pPr>
                <a:r>
                  <a:rPr lang="en-US" sz="1000" dirty="0" err="1">
                    <a:solidFill>
                      <a:srgbClr val="000000"/>
                    </a:solidFill>
                    <a:latin typeface="EYIntestate Light"/>
                  </a:rPr>
                  <a:t>xxxx</a:t>
                </a:r>
                <a:endParaRPr lang="en-US" sz="1000" dirty="0">
                  <a:solidFill>
                    <a:srgbClr val="000000"/>
                  </a:solidFill>
                  <a:latin typeface="EYIntestate Light"/>
                </a:endParaRPr>
              </a:p>
              <a:p>
                <a:pPr marL="514350" indent="-514350">
                  <a:spcAft>
                    <a:spcPts val="600"/>
                  </a:spcAft>
                  <a:buClr>
                    <a:srgbClr val="C00000"/>
                  </a:buClr>
                  <a:buFont typeface="Arial" panose="020B0604020202020204" pitchFamily="34" charset="0"/>
                  <a:buChar char="X"/>
                </a:pPr>
                <a:r>
                  <a:rPr lang="en-US" sz="1000" dirty="0">
                    <a:solidFill>
                      <a:srgbClr val="000000"/>
                    </a:solidFill>
                    <a:latin typeface="EYIntestate Light"/>
                  </a:rPr>
                  <a:t>xxx</a:t>
                </a:r>
              </a:p>
              <a:p>
                <a:pPr marL="514350" indent="-514350">
                  <a:spcAft>
                    <a:spcPts val="600"/>
                  </a:spcAft>
                  <a:buClr>
                    <a:srgbClr val="C00000"/>
                  </a:buClr>
                  <a:buFont typeface="Arial" panose="020B0604020202020204" pitchFamily="34" charset="0"/>
                  <a:buChar char="X"/>
                </a:pPr>
                <a:r>
                  <a:rPr lang="en-US" sz="1000" dirty="0">
                    <a:solidFill>
                      <a:srgbClr val="000000"/>
                    </a:solidFill>
                    <a:latin typeface="EYIntestate Light"/>
                  </a:rPr>
                  <a:t>xxx</a:t>
                </a:r>
              </a:p>
              <a:p>
                <a:pPr marL="514350" indent="-514350">
                  <a:spcAft>
                    <a:spcPts val="60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v"/>
                </a:pPr>
                <a:endParaRPr lang="en-US" sz="1000" dirty="0">
                  <a:solidFill>
                    <a:srgbClr val="000000"/>
                  </a:solidFill>
                  <a:latin typeface="EYIntestate Light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469E05F-35BB-40AE-BAED-D0982B7BCB95}"/>
                  </a:ext>
                </a:extLst>
              </p:cNvPr>
              <p:cNvSpPr/>
              <p:nvPr/>
            </p:nvSpPr>
            <p:spPr>
              <a:xfrm>
                <a:off x="8604736" y="4055594"/>
                <a:ext cx="321279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371600">
                  <a:buClr>
                    <a:srgbClr val="12834A"/>
                  </a:buClr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EYInterstate Light "/>
                  </a:rPr>
                  <a:t>SVANTAGGI</a:t>
                </a:r>
              </a:p>
            </p:txBody>
          </p: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4D3306-B9AC-460F-866C-A441CA2A76A7}"/>
              </a:ext>
            </a:extLst>
          </p:cNvPr>
          <p:cNvSpPr/>
          <p:nvPr userDrawn="1"/>
        </p:nvSpPr>
        <p:spPr bwMode="auto">
          <a:xfrm>
            <a:off x="1659100" y="3428183"/>
            <a:ext cx="1039112" cy="511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fontAlgn="base">
              <a:lnSpc>
                <a:spcPct val="90000"/>
              </a:lnSpc>
              <a:defRPr/>
            </a:pPr>
            <a:r>
              <a:rPr lang="en-US" sz="1050" b="1" kern="0" dirty="0">
                <a:solidFill>
                  <a:schemeClr val="accent1"/>
                </a:solidFill>
                <a:latin typeface="EYInterstate Light" panose="02000506000000020004" pitchFamily="2" charset="0"/>
                <a:cs typeface="Arial" pitchFamily="34" charset="0"/>
              </a:rPr>
              <a:t>xxx</a:t>
            </a:r>
            <a:endParaRPr lang="en-US" sz="1050" kern="0" dirty="0">
              <a:solidFill>
                <a:schemeClr val="accent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2C36BD3-DB48-4418-8ADB-84F15F0E8B8B}"/>
              </a:ext>
            </a:extLst>
          </p:cNvPr>
          <p:cNvSpPr>
            <a:spLocks noChangeAspect="1"/>
          </p:cNvSpPr>
          <p:nvPr userDrawn="1"/>
        </p:nvSpPr>
        <p:spPr>
          <a:xfrm>
            <a:off x="2303852" y="4333431"/>
            <a:ext cx="440859" cy="402936"/>
          </a:xfrm>
          <a:prstGeom prst="ellipse">
            <a:avLst/>
          </a:prstGeom>
          <a:noFill/>
          <a:ln w="444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C81CFBE-4304-460A-B461-0EC1B86F1A0C}"/>
              </a:ext>
            </a:extLst>
          </p:cNvPr>
          <p:cNvSpPr/>
          <p:nvPr userDrawn="1"/>
        </p:nvSpPr>
        <p:spPr bwMode="auto">
          <a:xfrm>
            <a:off x="2744710" y="4720782"/>
            <a:ext cx="1039112" cy="511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fontAlgn="base">
              <a:lnSpc>
                <a:spcPct val="90000"/>
              </a:lnSpc>
              <a:defRPr/>
            </a:pPr>
            <a:r>
              <a:rPr lang="en-US" sz="1050" b="1" kern="0" dirty="0">
                <a:solidFill>
                  <a:schemeClr val="accent1"/>
                </a:solidFill>
                <a:latin typeface="EYInterstate Light" panose="02000506000000020004" pitchFamily="2" charset="0"/>
                <a:cs typeface="Arial" pitchFamily="34" charset="0"/>
              </a:rPr>
              <a:t>xxx</a:t>
            </a:r>
            <a:endParaRPr lang="en-US" sz="1050" kern="0" dirty="0">
              <a:solidFill>
                <a:schemeClr val="accent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4993241-A539-4B76-9232-70EEEC94C53E}"/>
              </a:ext>
            </a:extLst>
          </p:cNvPr>
          <p:cNvSpPr/>
          <p:nvPr userDrawn="1"/>
        </p:nvSpPr>
        <p:spPr bwMode="auto">
          <a:xfrm>
            <a:off x="866563" y="4720782"/>
            <a:ext cx="1039112" cy="511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fontAlgn="base">
              <a:lnSpc>
                <a:spcPct val="90000"/>
              </a:lnSpc>
              <a:defRPr/>
            </a:pPr>
            <a:r>
              <a:rPr lang="en-US" sz="1050" b="1" kern="0" dirty="0">
                <a:solidFill>
                  <a:schemeClr val="accent1"/>
                </a:solidFill>
                <a:latin typeface="EYInterstate Light" panose="02000506000000020004" pitchFamily="2" charset="0"/>
                <a:cs typeface="Arial" pitchFamily="34" charset="0"/>
              </a:rPr>
              <a:t>xxx</a:t>
            </a:r>
            <a:endParaRPr lang="en-US" sz="1050" kern="0" dirty="0">
              <a:solidFill>
                <a:schemeClr val="accent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633CF79-A3A5-4ECF-9FA9-78E84117B266}"/>
              </a:ext>
            </a:extLst>
          </p:cNvPr>
          <p:cNvSpPr>
            <a:spLocks noChangeAspect="1"/>
          </p:cNvSpPr>
          <p:nvPr userDrawn="1"/>
        </p:nvSpPr>
        <p:spPr>
          <a:xfrm>
            <a:off x="1969278" y="4008569"/>
            <a:ext cx="440859" cy="402936"/>
          </a:xfrm>
          <a:prstGeom prst="ellipse">
            <a:avLst/>
          </a:prstGeom>
          <a:noFill/>
          <a:ln w="444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66D6717-97B4-4D4E-85F1-B4759B615357}"/>
              </a:ext>
            </a:extLst>
          </p:cNvPr>
          <p:cNvSpPr>
            <a:spLocks noChangeAspect="1"/>
          </p:cNvSpPr>
          <p:nvPr userDrawn="1"/>
        </p:nvSpPr>
        <p:spPr>
          <a:xfrm>
            <a:off x="1637488" y="4333431"/>
            <a:ext cx="440859" cy="402936"/>
          </a:xfrm>
          <a:prstGeom prst="ellipse">
            <a:avLst/>
          </a:prstGeom>
          <a:noFill/>
          <a:ln w="444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F5320DC-5E5B-42D7-B4FC-B0E61E191E1A}"/>
              </a:ext>
            </a:extLst>
          </p:cNvPr>
          <p:cNvSpPr/>
          <p:nvPr userDrawn="1"/>
        </p:nvSpPr>
        <p:spPr>
          <a:xfrm>
            <a:off x="604514" y="3025187"/>
            <a:ext cx="3441356" cy="3134458"/>
          </a:xfrm>
          <a:prstGeom prst="rect">
            <a:avLst/>
          </a:prstGeom>
          <a:noFill/>
          <a:ln w="19050">
            <a:solidFill>
              <a:schemeClr val="tx2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0813008-0195-499D-888E-E279942283CE}"/>
              </a:ext>
            </a:extLst>
          </p:cNvPr>
          <p:cNvSpPr/>
          <p:nvPr userDrawn="1"/>
        </p:nvSpPr>
        <p:spPr>
          <a:xfrm>
            <a:off x="4208016" y="3014416"/>
            <a:ext cx="7412498" cy="3134458"/>
          </a:xfrm>
          <a:prstGeom prst="rect">
            <a:avLst/>
          </a:prstGeom>
          <a:noFill/>
          <a:ln w="19050">
            <a:solidFill>
              <a:schemeClr val="tx2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2D7739B-2AE3-42CD-9905-3BA6803DEBD1}"/>
              </a:ext>
            </a:extLst>
          </p:cNvPr>
          <p:cNvSpPr/>
          <p:nvPr userDrawn="1"/>
        </p:nvSpPr>
        <p:spPr bwMode="auto">
          <a:xfrm>
            <a:off x="603682" y="3033984"/>
            <a:ext cx="3442188" cy="3395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algn="ctr" fontAlgn="base">
              <a:lnSpc>
                <a:spcPct val="90000"/>
              </a:lnSpc>
              <a:defRPr/>
            </a:pPr>
            <a:r>
              <a:rPr lang="en-US" sz="1400" b="1" kern="0" dirty="0">
                <a:solidFill>
                  <a:schemeClr val="accent1"/>
                </a:solidFill>
                <a:latin typeface="EYInterstate Light" panose="02000506000000020004" pitchFamily="2" charset="0"/>
                <a:cs typeface="Arial" pitchFamily="34" charset="0"/>
              </a:rPr>
              <a:t>IMPATTI</a:t>
            </a:r>
            <a:endParaRPr lang="en-US" sz="1400" kern="0" dirty="0">
              <a:solidFill>
                <a:schemeClr val="accent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E1F9021-BA6B-494F-A9F2-A445AAEDA4E5}"/>
              </a:ext>
            </a:extLst>
          </p:cNvPr>
          <p:cNvSpPr/>
          <p:nvPr userDrawn="1"/>
        </p:nvSpPr>
        <p:spPr>
          <a:xfrm>
            <a:off x="603681" y="1698433"/>
            <a:ext cx="11022235" cy="1263392"/>
          </a:xfrm>
          <a:prstGeom prst="rect">
            <a:avLst/>
          </a:prstGeom>
          <a:solidFill>
            <a:schemeClr val="tx2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6113513-7C48-4809-9134-9A354C77991A}"/>
              </a:ext>
            </a:extLst>
          </p:cNvPr>
          <p:cNvGrpSpPr/>
          <p:nvPr userDrawn="1"/>
        </p:nvGrpSpPr>
        <p:grpSpPr>
          <a:xfrm>
            <a:off x="1417610" y="1918447"/>
            <a:ext cx="711520" cy="925283"/>
            <a:chOff x="6623945" y="1422816"/>
            <a:chExt cx="1720882" cy="3283525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DA09CD0F-6B23-431F-BEEC-789F47309695}"/>
                </a:ext>
              </a:extLst>
            </p:cNvPr>
            <p:cNvSpPr/>
            <p:nvPr/>
          </p:nvSpPr>
          <p:spPr>
            <a:xfrm>
              <a:off x="6623945" y="4415397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FB26CD6-F594-4E01-8741-4B5DB02B6C65}"/>
                </a:ext>
              </a:extLst>
            </p:cNvPr>
            <p:cNvSpPr/>
            <p:nvPr/>
          </p:nvSpPr>
          <p:spPr>
            <a:xfrm>
              <a:off x="6623945" y="4082888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64B7E3D-907A-413B-87E6-95BBECD5F9CF}"/>
                </a:ext>
              </a:extLst>
            </p:cNvPr>
            <p:cNvSpPr/>
            <p:nvPr/>
          </p:nvSpPr>
          <p:spPr>
            <a:xfrm>
              <a:off x="6623945" y="3750379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60BD66E1-4019-4EA2-8984-399CF9BB19F1}"/>
                </a:ext>
              </a:extLst>
            </p:cNvPr>
            <p:cNvSpPr/>
            <p:nvPr/>
          </p:nvSpPr>
          <p:spPr>
            <a:xfrm>
              <a:off x="6623945" y="3417870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2F7F709C-5DF5-419D-98A1-60A8ECF1D13D}"/>
                </a:ext>
              </a:extLst>
            </p:cNvPr>
            <p:cNvSpPr/>
            <p:nvPr/>
          </p:nvSpPr>
          <p:spPr>
            <a:xfrm>
              <a:off x="6623945" y="3085361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6469055A-3A85-4EFA-8228-3BA21B0813D8}"/>
                </a:ext>
              </a:extLst>
            </p:cNvPr>
            <p:cNvSpPr/>
            <p:nvPr/>
          </p:nvSpPr>
          <p:spPr>
            <a:xfrm>
              <a:off x="6623945" y="2752852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F941B6E1-8AD6-4E25-8FA4-AE718898FCE8}"/>
                </a:ext>
              </a:extLst>
            </p:cNvPr>
            <p:cNvSpPr/>
            <p:nvPr/>
          </p:nvSpPr>
          <p:spPr>
            <a:xfrm>
              <a:off x="6623945" y="2420343"/>
              <a:ext cx="832731" cy="29094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A9DF44F1-C4BA-4BBE-8EAF-9A05E410324A}"/>
                </a:ext>
              </a:extLst>
            </p:cNvPr>
            <p:cNvSpPr/>
            <p:nvPr/>
          </p:nvSpPr>
          <p:spPr>
            <a:xfrm>
              <a:off x="6623945" y="2087834"/>
              <a:ext cx="832731" cy="29094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62ABB0B6-7E6D-45A7-AA85-6D3FD85A48D9}"/>
                </a:ext>
              </a:extLst>
            </p:cNvPr>
            <p:cNvSpPr/>
            <p:nvPr/>
          </p:nvSpPr>
          <p:spPr>
            <a:xfrm>
              <a:off x="6623945" y="1755325"/>
              <a:ext cx="832731" cy="29094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AA97E885-4866-4342-94C5-C21BC63C8A54}"/>
                </a:ext>
              </a:extLst>
            </p:cNvPr>
            <p:cNvSpPr/>
            <p:nvPr/>
          </p:nvSpPr>
          <p:spPr>
            <a:xfrm>
              <a:off x="6623945" y="1422816"/>
              <a:ext cx="832731" cy="29094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EEB7B81A-FD85-46D5-A075-6EB383453099}"/>
                </a:ext>
              </a:extLst>
            </p:cNvPr>
            <p:cNvSpPr/>
            <p:nvPr/>
          </p:nvSpPr>
          <p:spPr>
            <a:xfrm>
              <a:off x="7512096" y="4415397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F86FF8C2-3A73-4ABD-8F5A-3EB0D88640E4}"/>
                </a:ext>
              </a:extLst>
            </p:cNvPr>
            <p:cNvSpPr/>
            <p:nvPr/>
          </p:nvSpPr>
          <p:spPr>
            <a:xfrm>
              <a:off x="7512096" y="4082888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370A2CA8-2623-45DD-959A-52D22FB05B2B}"/>
                </a:ext>
              </a:extLst>
            </p:cNvPr>
            <p:cNvSpPr/>
            <p:nvPr/>
          </p:nvSpPr>
          <p:spPr>
            <a:xfrm>
              <a:off x="7512096" y="3750379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26FE7DB-81A8-4237-9A48-2EB419646704}"/>
                </a:ext>
              </a:extLst>
            </p:cNvPr>
            <p:cNvSpPr/>
            <p:nvPr/>
          </p:nvSpPr>
          <p:spPr>
            <a:xfrm>
              <a:off x="7512096" y="3417870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F787354A-306C-4231-97AB-9E771AC7D153}"/>
                </a:ext>
              </a:extLst>
            </p:cNvPr>
            <p:cNvSpPr/>
            <p:nvPr/>
          </p:nvSpPr>
          <p:spPr>
            <a:xfrm>
              <a:off x="7512096" y="3085361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231B3FC7-AA6D-4D6B-AE84-ED138F7EE074}"/>
                </a:ext>
              </a:extLst>
            </p:cNvPr>
            <p:cNvSpPr/>
            <p:nvPr/>
          </p:nvSpPr>
          <p:spPr>
            <a:xfrm>
              <a:off x="7512096" y="2752852"/>
              <a:ext cx="832731" cy="290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0937074C-7BB6-4C71-BC1B-AFBE6BEAD678}"/>
                </a:ext>
              </a:extLst>
            </p:cNvPr>
            <p:cNvSpPr/>
            <p:nvPr/>
          </p:nvSpPr>
          <p:spPr>
            <a:xfrm>
              <a:off x="7512096" y="2420343"/>
              <a:ext cx="832731" cy="29094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85FC56A3-F420-4837-B0F9-82DCAD09AB78}"/>
                </a:ext>
              </a:extLst>
            </p:cNvPr>
            <p:cNvSpPr/>
            <p:nvPr/>
          </p:nvSpPr>
          <p:spPr>
            <a:xfrm>
              <a:off x="7512096" y="2087834"/>
              <a:ext cx="832731" cy="29094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C5695206-7776-4606-B832-9BD96C7B236F}"/>
                </a:ext>
              </a:extLst>
            </p:cNvPr>
            <p:cNvSpPr/>
            <p:nvPr/>
          </p:nvSpPr>
          <p:spPr>
            <a:xfrm>
              <a:off x="7512096" y="1755325"/>
              <a:ext cx="832731" cy="29094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3C752E37-BAC4-4497-AF46-7DCD69853151}"/>
                </a:ext>
              </a:extLst>
            </p:cNvPr>
            <p:cNvSpPr/>
            <p:nvPr/>
          </p:nvSpPr>
          <p:spPr>
            <a:xfrm>
              <a:off x="7512096" y="1422816"/>
              <a:ext cx="832731" cy="29094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effectLst>
                  <a:glow>
                    <a:scrgbClr r="0" g="0" b="0"/>
                  </a:glow>
                </a:effectLst>
                <a:latin typeface="Calibri"/>
              </a:endParaRPr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8F76B41-3775-4C0A-ACDE-FF2128F2BB54}"/>
              </a:ext>
            </a:extLst>
          </p:cNvPr>
          <p:cNvSpPr/>
          <p:nvPr userDrawn="1"/>
        </p:nvSpPr>
        <p:spPr>
          <a:xfrm>
            <a:off x="2331487" y="1828804"/>
            <a:ext cx="3227541" cy="573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808080"/>
              </a:buClr>
              <a:buSzPct val="70000"/>
            </a:pPr>
            <a:r>
              <a:rPr lang="it-IT" sz="1600" b="1" dirty="0">
                <a:solidFill>
                  <a:schemeClr val="bg2"/>
                </a:solidFill>
                <a:latin typeface="EYInterstate Light" panose="02000506000000020004" pitchFamily="2" charset="0"/>
              </a:rPr>
              <a:t>COMPLESSITA’ DELLA SOLUZIONE PROPOSTA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D67BCFE-D1E0-44A9-A11A-5FCB0F594896}"/>
              </a:ext>
            </a:extLst>
          </p:cNvPr>
          <p:cNvSpPr/>
          <p:nvPr userDrawn="1"/>
        </p:nvSpPr>
        <p:spPr>
          <a:xfrm>
            <a:off x="7842807" y="1828804"/>
            <a:ext cx="2785067" cy="573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808080"/>
              </a:buClr>
              <a:buSzPct val="70000"/>
            </a:pPr>
            <a:r>
              <a:rPr lang="it-IT" sz="1600" b="1" dirty="0">
                <a:solidFill>
                  <a:schemeClr val="bg2"/>
                </a:solidFill>
                <a:latin typeface="EYInterstate Light" panose="02000506000000020004" pitchFamily="2" charset="0"/>
              </a:rPr>
              <a:t>TIMING DELLA SOLUZIONE PROPOSTA</a:t>
            </a:r>
          </a:p>
        </p:txBody>
      </p:sp>
      <p:grpSp>
        <p:nvGrpSpPr>
          <p:cNvPr id="145" name="POWER_USER_CONTEXTUAL_SHAPES_GAUGE">
            <a:extLst>
              <a:ext uri="{FF2B5EF4-FFF2-40B4-BE49-F238E27FC236}">
                <a16:creationId xmlns:a16="http://schemas.microsoft.com/office/drawing/2014/main" id="{821B242F-732A-40F4-A80F-F5C77B1228EA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6814280" y="1816528"/>
            <a:ext cx="950493" cy="971726"/>
            <a:chOff x="127000" y="127000"/>
            <a:chExt cx="3015049" cy="3014775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E4872B5-2E6A-4230-A9BF-17083C1A5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3022" y="1522885"/>
              <a:ext cx="223004" cy="223004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POWER_USER_CONTEXTUAL_SHAPES_GAUGE_CIRCLE">
              <a:extLst>
                <a:ext uri="{FF2B5EF4-FFF2-40B4-BE49-F238E27FC236}">
                  <a16:creationId xmlns:a16="http://schemas.microsoft.com/office/drawing/2014/main" id="{CE95FDF7-72FF-4F10-B076-F7957CEAF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" y="127000"/>
              <a:ext cx="3015049" cy="3014775"/>
            </a:xfrm>
            <a:prstGeom prst="donut">
              <a:avLst>
                <a:gd name="adj" fmla="val 370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4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Gauge_0%">
              <a:extLst>
                <a:ext uri="{FF2B5EF4-FFF2-40B4-BE49-F238E27FC236}">
                  <a16:creationId xmlns:a16="http://schemas.microsoft.com/office/drawing/2014/main" id="{925D1E30-EEE6-4006-BDEA-C2DCF08536C1}"/>
                </a:ext>
              </a:extLst>
            </p:cNvPr>
            <p:cNvSpPr txBox="1"/>
            <p:nvPr/>
          </p:nvSpPr>
          <p:spPr>
            <a:xfrm rot="2137220">
              <a:off x="907661" y="2680356"/>
              <a:ext cx="200996" cy="23557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defRPr/>
              </a:pPr>
              <a:r>
                <a:rPr lang="en-US" sz="400" kern="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0</a:t>
              </a:r>
            </a:p>
          </p:txBody>
        </p:sp>
        <p:sp>
          <p:nvSpPr>
            <p:cNvPr id="149" name="Gauge_30%">
              <a:extLst>
                <a:ext uri="{FF2B5EF4-FFF2-40B4-BE49-F238E27FC236}">
                  <a16:creationId xmlns:a16="http://schemas.microsoft.com/office/drawing/2014/main" id="{77D94A6E-C7C5-4019-8B6C-4B558E442532}"/>
                </a:ext>
              </a:extLst>
            </p:cNvPr>
            <p:cNvSpPr txBox="1"/>
            <p:nvPr/>
          </p:nvSpPr>
          <p:spPr>
            <a:xfrm rot="18012306">
              <a:off x="346285" y="895559"/>
              <a:ext cx="273496" cy="23557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defRPr/>
              </a:pPr>
              <a:r>
                <a:rPr lang="en-US" sz="400" kern="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30</a:t>
              </a:r>
            </a:p>
          </p:txBody>
        </p:sp>
        <p:sp>
          <p:nvSpPr>
            <p:cNvPr id="150" name="Gauge_50%">
              <a:extLst>
                <a:ext uri="{FF2B5EF4-FFF2-40B4-BE49-F238E27FC236}">
                  <a16:creationId xmlns:a16="http://schemas.microsoft.com/office/drawing/2014/main" id="{B32C8086-F494-40CB-836D-0B7D27B38473}"/>
                </a:ext>
              </a:extLst>
            </p:cNvPr>
            <p:cNvSpPr txBox="1"/>
            <p:nvPr/>
          </p:nvSpPr>
          <p:spPr>
            <a:xfrm>
              <a:off x="1485437" y="219062"/>
              <a:ext cx="273496" cy="23557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defRPr/>
              </a:pPr>
              <a:r>
                <a:rPr lang="en-US" sz="400" kern="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50</a:t>
              </a:r>
            </a:p>
          </p:txBody>
        </p:sp>
        <p:sp>
          <p:nvSpPr>
            <p:cNvPr id="151" name="Gauge_70%">
              <a:extLst>
                <a:ext uri="{FF2B5EF4-FFF2-40B4-BE49-F238E27FC236}">
                  <a16:creationId xmlns:a16="http://schemas.microsoft.com/office/drawing/2014/main" id="{4A64B3DD-BA73-44D5-9131-25942E101393}"/>
                </a:ext>
              </a:extLst>
            </p:cNvPr>
            <p:cNvSpPr txBox="1"/>
            <p:nvPr/>
          </p:nvSpPr>
          <p:spPr>
            <a:xfrm rot="3423930">
              <a:off x="2623453" y="855063"/>
              <a:ext cx="273496" cy="23557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defRPr/>
              </a:pPr>
              <a:r>
                <a:rPr lang="en-US" sz="400" kern="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70</a:t>
              </a:r>
            </a:p>
          </p:txBody>
        </p:sp>
        <p:sp>
          <p:nvSpPr>
            <p:cNvPr id="152" name="Gauge_100%">
              <a:extLst>
                <a:ext uri="{FF2B5EF4-FFF2-40B4-BE49-F238E27FC236}">
                  <a16:creationId xmlns:a16="http://schemas.microsoft.com/office/drawing/2014/main" id="{51D7D855-75E7-4945-9A6C-A5831D300663}"/>
                </a:ext>
              </a:extLst>
            </p:cNvPr>
            <p:cNvSpPr txBox="1"/>
            <p:nvPr/>
          </p:nvSpPr>
          <p:spPr>
            <a:xfrm rot="8956672">
              <a:off x="2101518" y="2653462"/>
              <a:ext cx="345997" cy="23557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defRPr/>
              </a:pPr>
              <a:r>
                <a:rPr lang="en-US" sz="400" kern="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100</a:t>
              </a:r>
            </a:p>
          </p:txBody>
        </p:sp>
        <p:sp>
          <p:nvSpPr>
            <p:cNvPr id="153" name="POWER_USER_CONTEXTUAL_SHAPES_GAUGE_NEEDLE_CENTER_AXE">
              <a:extLst>
                <a:ext uri="{FF2B5EF4-FFF2-40B4-BE49-F238E27FC236}">
                  <a16:creationId xmlns:a16="http://schemas.microsoft.com/office/drawing/2014/main" id="{2D354B69-19A0-41A7-9B30-725C90E6AC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4525" y="1634388"/>
              <a:ext cx="0" cy="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5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4" name="POWER_USER_CONTEXTUAL_SHAPES_GAUGE_NEEDLE_END">
              <a:extLst>
                <a:ext uri="{FF2B5EF4-FFF2-40B4-BE49-F238E27FC236}">
                  <a16:creationId xmlns:a16="http://schemas.microsoft.com/office/drawing/2014/main" id="{64D9F4C4-B2A9-405C-9B85-4812FC05A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0250" y="543708"/>
              <a:ext cx="0" cy="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5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5" name="POWER_USER_CONTEXTUAL_SHAPES_GAUGE_NEEDLE_SMALL_END">
              <a:extLst>
                <a:ext uri="{FF2B5EF4-FFF2-40B4-BE49-F238E27FC236}">
                  <a16:creationId xmlns:a16="http://schemas.microsoft.com/office/drawing/2014/main" id="{531D4CA3-E818-48D8-9A26-78DDFB930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62922" y="1907229"/>
              <a:ext cx="0" cy="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5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BB287E8-E422-4934-8514-21A0DD908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3823" y="1678251"/>
              <a:ext cx="696581" cy="1015488"/>
            </a:xfrm>
            <a:custGeom>
              <a:avLst/>
              <a:gdLst>
                <a:gd name="connsiteX0" fmla="*/ 794878 w 1001095"/>
                <a:gd name="connsiteY0" fmla="*/ 0 h 1459413"/>
                <a:gd name="connsiteX1" fmla="*/ 1001095 w 1001095"/>
                <a:gd name="connsiteY1" fmla="*/ 0 h 1459413"/>
                <a:gd name="connsiteX2" fmla="*/ 995314 w 1001095"/>
                <a:gd name="connsiteY2" fmla="*/ 114480 h 1459413"/>
                <a:gd name="connsiteX3" fmla="*/ 186181 w 1001095"/>
                <a:gd name="connsiteY3" fmla="*/ 1410841 h 1459413"/>
                <a:gd name="connsiteX4" fmla="*/ 99893 w 1001095"/>
                <a:gd name="connsiteY4" fmla="*/ 1459413 h 1459413"/>
                <a:gd name="connsiteX5" fmla="*/ 0 w 1001095"/>
                <a:gd name="connsiteY5" fmla="*/ 1279202 h 1459413"/>
                <a:gd name="connsiteX6" fmla="*/ 77132 w 1001095"/>
                <a:gd name="connsiteY6" fmla="*/ 1235783 h 1459413"/>
                <a:gd name="connsiteX7" fmla="*/ 790162 w 1001095"/>
                <a:gd name="connsiteY7" fmla="*/ 93396 h 14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1095" h="1459413">
                  <a:moveTo>
                    <a:pt x="794878" y="0"/>
                  </a:moveTo>
                  <a:lnTo>
                    <a:pt x="1001095" y="0"/>
                  </a:lnTo>
                  <a:lnTo>
                    <a:pt x="995314" y="114480"/>
                  </a:lnTo>
                  <a:cubicBezTo>
                    <a:pt x="939745" y="661667"/>
                    <a:pt x="630084" y="1133737"/>
                    <a:pt x="186181" y="1410841"/>
                  </a:cubicBezTo>
                  <a:lnTo>
                    <a:pt x="99893" y="1459413"/>
                  </a:lnTo>
                  <a:lnTo>
                    <a:pt x="0" y="1279202"/>
                  </a:lnTo>
                  <a:lnTo>
                    <a:pt x="77132" y="1235783"/>
                  </a:lnTo>
                  <a:cubicBezTo>
                    <a:pt x="468311" y="991592"/>
                    <a:pt x="741193" y="575591"/>
                    <a:pt x="790162" y="933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5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4A83B4E-79B5-4C78-A4A7-FAB7D603B5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646" y="1678251"/>
              <a:ext cx="723090" cy="1032867"/>
            </a:xfrm>
            <a:custGeom>
              <a:avLst/>
              <a:gdLst>
                <a:gd name="connsiteX0" fmla="*/ 0 w 1039191"/>
                <a:gd name="connsiteY0" fmla="*/ 0 h 1484389"/>
                <a:gd name="connsiteX1" fmla="*/ 206217 w 1039191"/>
                <a:gd name="connsiteY1" fmla="*/ 0 h 1484389"/>
                <a:gd name="connsiteX2" fmla="*/ 210934 w 1039191"/>
                <a:gd name="connsiteY2" fmla="*/ 93397 h 1484389"/>
                <a:gd name="connsiteX3" fmla="*/ 923964 w 1039191"/>
                <a:gd name="connsiteY3" fmla="*/ 1235784 h 1484389"/>
                <a:gd name="connsiteX4" fmla="*/ 1039191 w 1039191"/>
                <a:gd name="connsiteY4" fmla="*/ 1300647 h 1484389"/>
                <a:gd name="connsiteX5" fmla="*/ 945570 w 1039191"/>
                <a:gd name="connsiteY5" fmla="*/ 1484389 h 1484389"/>
                <a:gd name="connsiteX6" fmla="*/ 814916 w 1039191"/>
                <a:gd name="connsiteY6" fmla="*/ 1410842 h 1484389"/>
                <a:gd name="connsiteX7" fmla="*/ 5781 w 1039191"/>
                <a:gd name="connsiteY7" fmla="*/ 114481 h 148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191" h="1484389">
                  <a:moveTo>
                    <a:pt x="0" y="0"/>
                  </a:moveTo>
                  <a:lnTo>
                    <a:pt x="206217" y="0"/>
                  </a:lnTo>
                  <a:lnTo>
                    <a:pt x="210934" y="93397"/>
                  </a:lnTo>
                  <a:cubicBezTo>
                    <a:pt x="259904" y="575592"/>
                    <a:pt x="532785" y="991593"/>
                    <a:pt x="923964" y="1235784"/>
                  </a:cubicBezTo>
                  <a:lnTo>
                    <a:pt x="1039191" y="1300647"/>
                  </a:lnTo>
                  <a:lnTo>
                    <a:pt x="945570" y="1484389"/>
                  </a:lnTo>
                  <a:lnTo>
                    <a:pt x="814916" y="1410842"/>
                  </a:lnTo>
                  <a:cubicBezTo>
                    <a:pt x="371013" y="1133738"/>
                    <a:pt x="61351" y="661668"/>
                    <a:pt x="5781" y="11448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5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cxnSp>
          <p:nvCxnSpPr>
            <p:cNvPr id="158" name="Freeform">
              <a:extLst>
                <a:ext uri="{FF2B5EF4-FFF2-40B4-BE49-F238E27FC236}">
                  <a16:creationId xmlns:a16="http://schemas.microsoft.com/office/drawing/2014/main" id="{B50647AE-66CA-4404-A7FF-327F1159E05F}"/>
                </a:ext>
              </a:extLst>
            </p:cNvPr>
            <p:cNvCxnSpPr/>
            <p:nvPr/>
          </p:nvCxnSpPr>
          <p:spPr>
            <a:xfrm rot="17820000" flipH="1" flipV="1">
              <a:off x="1024847" y="2641100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Freeform">
              <a:extLst>
                <a:ext uri="{FF2B5EF4-FFF2-40B4-BE49-F238E27FC236}">
                  <a16:creationId xmlns:a16="http://schemas.microsoft.com/office/drawing/2014/main" id="{6A1AA09D-1445-4FFC-B54D-32AC497A84C3}"/>
                </a:ext>
              </a:extLst>
            </p:cNvPr>
            <p:cNvCxnSpPr/>
            <p:nvPr/>
          </p:nvCxnSpPr>
          <p:spPr>
            <a:xfrm rot="19560000" flipH="1" flipV="1">
              <a:off x="586826" y="2243567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Freeform">
              <a:extLst>
                <a:ext uri="{FF2B5EF4-FFF2-40B4-BE49-F238E27FC236}">
                  <a16:creationId xmlns:a16="http://schemas.microsoft.com/office/drawing/2014/main" id="{3D5AD01E-15EC-440E-945F-8EA3BA441465}"/>
                </a:ext>
              </a:extLst>
            </p:cNvPr>
            <p:cNvCxnSpPr/>
            <p:nvPr/>
          </p:nvCxnSpPr>
          <p:spPr>
            <a:xfrm flipH="1" flipV="1">
              <a:off x="399969" y="1679976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Freeform">
              <a:extLst>
                <a:ext uri="{FF2B5EF4-FFF2-40B4-BE49-F238E27FC236}">
                  <a16:creationId xmlns:a16="http://schemas.microsoft.com/office/drawing/2014/main" id="{15E922F1-A585-4BFC-8372-7F660A26F36C}"/>
                </a:ext>
              </a:extLst>
            </p:cNvPr>
            <p:cNvCxnSpPr/>
            <p:nvPr/>
          </p:nvCxnSpPr>
          <p:spPr>
            <a:xfrm rot="19740000" flipH="1" flipV="1">
              <a:off x="2524222" y="1061497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Freeform">
              <a:extLst>
                <a:ext uri="{FF2B5EF4-FFF2-40B4-BE49-F238E27FC236}">
                  <a16:creationId xmlns:a16="http://schemas.microsoft.com/office/drawing/2014/main" id="{CD06A981-3F57-4110-8702-D9DBBB66F4D2}"/>
                </a:ext>
              </a:extLst>
            </p:cNvPr>
            <p:cNvCxnSpPr/>
            <p:nvPr/>
          </p:nvCxnSpPr>
          <p:spPr>
            <a:xfrm rot="1620000" flipH="1" flipV="1">
              <a:off x="539979" y="1096156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52B3E40-2325-4328-A89B-64A732D39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2669" y="426293"/>
              <a:ext cx="1224055" cy="301407"/>
            </a:xfrm>
            <a:custGeom>
              <a:avLst/>
              <a:gdLst>
                <a:gd name="connsiteX0" fmla="*/ 908073 w 1759156"/>
                <a:gd name="connsiteY0" fmla="*/ 0 h 433168"/>
                <a:gd name="connsiteX1" fmla="*/ 1735657 w 1759156"/>
                <a:gd name="connsiteY1" fmla="*/ 209552 h 433168"/>
                <a:gd name="connsiteX2" fmla="*/ 1759156 w 1759156"/>
                <a:gd name="connsiteY2" fmla="*/ 223828 h 433168"/>
                <a:gd name="connsiteX3" fmla="*/ 1662283 w 1759156"/>
                <a:gd name="connsiteY3" fmla="*/ 406020 h 433168"/>
                <a:gd name="connsiteX4" fmla="*/ 1637362 w 1759156"/>
                <a:gd name="connsiteY4" fmla="*/ 390880 h 433168"/>
                <a:gd name="connsiteX5" fmla="*/ 908073 w 1759156"/>
                <a:gd name="connsiteY5" fmla="*/ 206217 h 433168"/>
                <a:gd name="connsiteX6" fmla="*/ 178784 w 1759156"/>
                <a:gd name="connsiteY6" fmla="*/ 390880 h 433168"/>
                <a:gd name="connsiteX7" fmla="*/ 109175 w 1759156"/>
                <a:gd name="connsiteY7" fmla="*/ 433168 h 433168"/>
                <a:gd name="connsiteX8" fmla="*/ 0 w 1759156"/>
                <a:gd name="connsiteY8" fmla="*/ 258451 h 433168"/>
                <a:gd name="connsiteX9" fmla="*/ 80489 w 1759156"/>
                <a:gd name="connsiteY9" fmla="*/ 209552 h 433168"/>
                <a:gd name="connsiteX10" fmla="*/ 908073 w 1759156"/>
                <a:gd name="connsiteY10" fmla="*/ 0 h 43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9156" h="433168">
                  <a:moveTo>
                    <a:pt x="908073" y="0"/>
                  </a:moveTo>
                  <a:cubicBezTo>
                    <a:pt x="1207725" y="0"/>
                    <a:pt x="1489647" y="75911"/>
                    <a:pt x="1735657" y="209552"/>
                  </a:cubicBezTo>
                  <a:lnTo>
                    <a:pt x="1759156" y="223828"/>
                  </a:lnTo>
                  <a:lnTo>
                    <a:pt x="1662283" y="406020"/>
                  </a:lnTo>
                  <a:lnTo>
                    <a:pt x="1637362" y="390880"/>
                  </a:lnTo>
                  <a:cubicBezTo>
                    <a:pt x="1420572" y="273112"/>
                    <a:pt x="1172135" y="206217"/>
                    <a:pt x="908073" y="206217"/>
                  </a:cubicBezTo>
                  <a:cubicBezTo>
                    <a:pt x="644012" y="206217"/>
                    <a:pt x="395575" y="273112"/>
                    <a:pt x="178784" y="390880"/>
                  </a:cubicBezTo>
                  <a:lnTo>
                    <a:pt x="109175" y="433168"/>
                  </a:lnTo>
                  <a:lnTo>
                    <a:pt x="0" y="258451"/>
                  </a:lnTo>
                  <a:lnTo>
                    <a:pt x="80489" y="209552"/>
                  </a:lnTo>
                  <a:cubicBezTo>
                    <a:pt x="326499" y="75911"/>
                    <a:pt x="608421" y="0"/>
                    <a:pt x="90807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5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cxnSp>
          <p:nvCxnSpPr>
            <p:cNvPr id="164" name="Freeform">
              <a:extLst>
                <a:ext uri="{FF2B5EF4-FFF2-40B4-BE49-F238E27FC236}">
                  <a16:creationId xmlns:a16="http://schemas.microsoft.com/office/drawing/2014/main" id="{6AE7F8B1-BA60-468D-A6DF-B4DC82170392}"/>
                </a:ext>
              </a:extLst>
            </p:cNvPr>
            <p:cNvCxnSpPr/>
            <p:nvPr/>
          </p:nvCxnSpPr>
          <p:spPr>
            <a:xfrm rot="3480000" flipH="1" flipV="1">
              <a:off x="948014" y="663530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Freeform">
              <a:extLst>
                <a:ext uri="{FF2B5EF4-FFF2-40B4-BE49-F238E27FC236}">
                  <a16:creationId xmlns:a16="http://schemas.microsoft.com/office/drawing/2014/main" id="{4A1C157F-EF67-4385-B307-AAE711A75C14}"/>
                </a:ext>
              </a:extLst>
            </p:cNvPr>
            <p:cNvCxnSpPr/>
            <p:nvPr/>
          </p:nvCxnSpPr>
          <p:spPr>
            <a:xfrm rot="5400000" flipH="1" flipV="1">
              <a:off x="1522493" y="496027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Freeform">
              <a:extLst>
                <a:ext uri="{FF2B5EF4-FFF2-40B4-BE49-F238E27FC236}">
                  <a16:creationId xmlns:a16="http://schemas.microsoft.com/office/drawing/2014/main" id="{8B0BA12D-E2C9-4DA2-ACDE-B272C01E862E}"/>
                </a:ext>
              </a:extLst>
            </p:cNvPr>
            <p:cNvCxnSpPr/>
            <p:nvPr/>
          </p:nvCxnSpPr>
          <p:spPr>
            <a:xfrm rot="7080000" flipH="1" flipV="1">
              <a:off x="2100094" y="644631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Freeform">
              <a:extLst>
                <a:ext uri="{FF2B5EF4-FFF2-40B4-BE49-F238E27FC236}">
                  <a16:creationId xmlns:a16="http://schemas.microsoft.com/office/drawing/2014/main" id="{10CE06A1-BF44-434D-A488-CE2E888A1313}"/>
                </a:ext>
              </a:extLst>
            </p:cNvPr>
            <p:cNvCxnSpPr/>
            <p:nvPr/>
          </p:nvCxnSpPr>
          <p:spPr>
            <a:xfrm rot="1860000" flipH="1" flipV="1">
              <a:off x="2518947" y="2220470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Freeform">
              <a:extLst>
                <a:ext uri="{FF2B5EF4-FFF2-40B4-BE49-F238E27FC236}">
                  <a16:creationId xmlns:a16="http://schemas.microsoft.com/office/drawing/2014/main" id="{1CC92950-9168-4BBA-8DA1-934750483E08}"/>
                </a:ext>
              </a:extLst>
            </p:cNvPr>
            <p:cNvCxnSpPr/>
            <p:nvPr/>
          </p:nvCxnSpPr>
          <p:spPr>
            <a:xfrm rot="3660000" flipH="1" flipV="1">
              <a:off x="2088625" y="2627951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POWER_USER_CONTEXTUAL_SHAPES_GAUGE_NEEDLE_SHORT">
              <a:extLst>
                <a:ext uri="{FF2B5EF4-FFF2-40B4-BE49-F238E27FC236}">
                  <a16:creationId xmlns:a16="http://schemas.microsoft.com/office/drawing/2014/main" id="{635C74C0-ECD8-4FED-BFCD-30EDD93D3BC8}"/>
                </a:ext>
              </a:extLst>
            </p:cNvPr>
            <p:cNvCxnSpPr>
              <a:cxnSpLocks/>
              <a:stCxn id="153" idx="0"/>
              <a:endCxn id="155" idx="0"/>
            </p:cNvCxnSpPr>
            <p:nvPr/>
          </p:nvCxnSpPr>
          <p:spPr>
            <a:xfrm>
              <a:off x="1634526" y="1634388"/>
              <a:ext cx="128397" cy="272841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Freeform">
              <a:extLst>
                <a:ext uri="{FF2B5EF4-FFF2-40B4-BE49-F238E27FC236}">
                  <a16:creationId xmlns:a16="http://schemas.microsoft.com/office/drawing/2014/main" id="{C7B41271-3264-41EF-9F94-29A5CA102213}"/>
                </a:ext>
              </a:extLst>
            </p:cNvPr>
            <p:cNvCxnSpPr/>
            <p:nvPr/>
          </p:nvCxnSpPr>
          <p:spPr>
            <a:xfrm flipH="1" flipV="1">
              <a:off x="2672794" y="1661616"/>
              <a:ext cx="188105" cy="85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POWER_USER_CONTEXTUAL_SHAPES_GAUGE_NEEDLE_LONG">
              <a:extLst>
                <a:ext uri="{FF2B5EF4-FFF2-40B4-BE49-F238E27FC236}">
                  <a16:creationId xmlns:a16="http://schemas.microsoft.com/office/drawing/2014/main" id="{EA2BE66D-E2CC-4D4E-BF91-6D65F9C337D2}"/>
                </a:ext>
              </a:extLst>
            </p:cNvPr>
            <p:cNvCxnSpPr>
              <a:cxnSpLocks/>
              <a:stCxn id="153" idx="0"/>
              <a:endCxn id="154" idx="0"/>
            </p:cNvCxnSpPr>
            <p:nvPr/>
          </p:nvCxnSpPr>
          <p:spPr>
            <a:xfrm flipH="1" flipV="1">
              <a:off x="1120250" y="543708"/>
              <a:ext cx="514276" cy="109068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F3A29B0-AF89-49EF-9DC6-50F480CF70E3}"/>
              </a:ext>
            </a:extLst>
          </p:cNvPr>
          <p:cNvSpPr/>
          <p:nvPr userDrawn="1"/>
        </p:nvSpPr>
        <p:spPr>
          <a:xfrm>
            <a:off x="7788437" y="2242374"/>
            <a:ext cx="3023549" cy="573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808080"/>
              </a:buClr>
              <a:buSzPct val="70000"/>
            </a:pPr>
            <a:r>
              <a:rPr lang="it-IT" sz="3200" b="1" dirty="0">
                <a:solidFill>
                  <a:srgbClr val="FFC000"/>
                </a:solidFill>
                <a:latin typeface="EYInterstate Light" panose="02000506000000020004" pitchFamily="2" charset="0"/>
              </a:rPr>
              <a:t>X</a:t>
            </a:r>
            <a:r>
              <a:rPr lang="it-IT" sz="1600" b="1" dirty="0">
                <a:solidFill>
                  <a:schemeClr val="bg2"/>
                </a:solidFill>
                <a:latin typeface="EYInterstate Light" panose="02000506000000020004" pitchFamily="2" charset="0"/>
              </a:rPr>
              <a:t> mesi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286CDC6-04D5-46FF-BE1F-91E5FE9747A1}"/>
              </a:ext>
            </a:extLst>
          </p:cNvPr>
          <p:cNvGrpSpPr/>
          <p:nvPr userDrawn="1"/>
        </p:nvGrpSpPr>
        <p:grpSpPr>
          <a:xfrm>
            <a:off x="2845296" y="2471518"/>
            <a:ext cx="434149" cy="358295"/>
            <a:chOff x="9888492" y="919278"/>
            <a:chExt cx="531764" cy="468150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7049B16-B7E7-4073-A76C-AD431E02CDE6}"/>
                </a:ext>
              </a:extLst>
            </p:cNvPr>
            <p:cNvSpPr/>
            <p:nvPr/>
          </p:nvSpPr>
          <p:spPr bwMode="auto">
            <a:xfrm>
              <a:off x="9888492" y="919278"/>
              <a:ext cx="531764" cy="77838"/>
            </a:xfrm>
            <a:prstGeom prst="rect">
              <a:avLst/>
            </a:prstGeom>
            <a:solidFill>
              <a:srgbClr val="2C973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latin typeface="EYInterstate Light" panose="02000506000000020004" pitchFamily="2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A0A3745-22DC-4567-9D4B-DD5D5A78F9EE}"/>
                </a:ext>
              </a:extLst>
            </p:cNvPr>
            <p:cNvSpPr txBox="1"/>
            <p:nvPr/>
          </p:nvSpPr>
          <p:spPr>
            <a:xfrm>
              <a:off x="9888492" y="993166"/>
              <a:ext cx="531764" cy="394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YInterstate Light" panose="02000506000000020004" pitchFamily="2" charset="0"/>
                </a:rPr>
                <a:t>Molto</a:t>
              </a:r>
            </a:p>
            <a:p>
              <a:pPr algn="ctr"/>
              <a:r>
                <a:rPr lang="en-US" sz="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EYInterstate Light" panose="02000506000000020004" pitchFamily="2" charset="0"/>
                </a:rPr>
                <a:t>Bassa</a:t>
              </a:r>
              <a:endPara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YInterstate Light" panose="02000506000000020004" pitchFamily="2" charset="0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D1C1394-5AAD-4CE5-873C-DCD8C1D06A09}"/>
              </a:ext>
            </a:extLst>
          </p:cNvPr>
          <p:cNvGrpSpPr/>
          <p:nvPr userDrawn="1"/>
        </p:nvGrpSpPr>
        <p:grpSpPr>
          <a:xfrm>
            <a:off x="3292592" y="2471521"/>
            <a:ext cx="434149" cy="252684"/>
            <a:chOff x="10535017" y="924962"/>
            <a:chExt cx="531764" cy="330157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A51FC0A-EA40-4B18-BA12-3E0BE015BB28}"/>
                </a:ext>
              </a:extLst>
            </p:cNvPr>
            <p:cNvSpPr/>
            <p:nvPr/>
          </p:nvSpPr>
          <p:spPr bwMode="auto">
            <a:xfrm>
              <a:off x="10535017" y="924962"/>
              <a:ext cx="531764" cy="778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latin typeface="EYInterstate Light" panose="02000506000000020004" pitchFamily="2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F112721-F611-4684-85AC-103681140813}"/>
                </a:ext>
              </a:extLst>
            </p:cNvPr>
            <p:cNvSpPr txBox="1"/>
            <p:nvPr/>
          </p:nvSpPr>
          <p:spPr>
            <a:xfrm>
              <a:off x="10535017" y="998850"/>
              <a:ext cx="531764" cy="25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EYInterstate Light" panose="02000506000000020004" pitchFamily="2" charset="0"/>
                </a:rPr>
                <a:t>Bassa</a:t>
              </a:r>
              <a:endPara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YInterstate Light" panose="02000506000000020004" pitchFamily="2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033D15A-03E2-48EF-AEE0-688D36C4438E}"/>
              </a:ext>
            </a:extLst>
          </p:cNvPr>
          <p:cNvGrpSpPr/>
          <p:nvPr userDrawn="1"/>
        </p:nvGrpSpPr>
        <p:grpSpPr>
          <a:xfrm>
            <a:off x="3739889" y="2471521"/>
            <a:ext cx="434149" cy="252684"/>
            <a:chOff x="11142358" y="924962"/>
            <a:chExt cx="531764" cy="330157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DD8DB141-18EC-40B9-AB8B-31B0E87C8D8F}"/>
                </a:ext>
              </a:extLst>
            </p:cNvPr>
            <p:cNvSpPr/>
            <p:nvPr/>
          </p:nvSpPr>
          <p:spPr bwMode="auto">
            <a:xfrm>
              <a:off x="11142358" y="924962"/>
              <a:ext cx="531764" cy="77838"/>
            </a:xfrm>
            <a:prstGeom prst="rect">
              <a:avLst/>
            </a:prstGeom>
            <a:solidFill>
              <a:srgbClr val="FFE6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latin typeface="EYInterstate Light" panose="02000506000000020004" pitchFamily="2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87378B0-D53C-418B-9975-D82E406F4A56}"/>
                </a:ext>
              </a:extLst>
            </p:cNvPr>
            <p:cNvSpPr txBox="1"/>
            <p:nvPr/>
          </p:nvSpPr>
          <p:spPr>
            <a:xfrm>
              <a:off x="11142358" y="998850"/>
              <a:ext cx="531764" cy="25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YInterstate Light" panose="02000506000000020004" pitchFamily="2" charset="0"/>
                </a:rPr>
                <a:t>Media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DE2EE49-509F-439B-A9D2-531919C02681}"/>
              </a:ext>
            </a:extLst>
          </p:cNvPr>
          <p:cNvGrpSpPr/>
          <p:nvPr userDrawn="1"/>
        </p:nvGrpSpPr>
        <p:grpSpPr>
          <a:xfrm>
            <a:off x="4190855" y="2473263"/>
            <a:ext cx="434149" cy="358296"/>
            <a:chOff x="10535017" y="924962"/>
            <a:chExt cx="531764" cy="468149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15D0B0E-0B61-46F9-B302-503B31A40313}"/>
                </a:ext>
              </a:extLst>
            </p:cNvPr>
            <p:cNvSpPr/>
            <p:nvPr/>
          </p:nvSpPr>
          <p:spPr bwMode="auto">
            <a:xfrm>
              <a:off x="10535017" y="924962"/>
              <a:ext cx="531764" cy="77838"/>
            </a:xfrm>
            <a:prstGeom prst="rect">
              <a:avLst/>
            </a:prstGeom>
            <a:solidFill>
              <a:srgbClr val="FECB1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latin typeface="EYInterstate Light" panose="02000506000000020004" pitchFamily="2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C66C21F-05AB-4331-B443-E496D49B2E80}"/>
                </a:ext>
              </a:extLst>
            </p:cNvPr>
            <p:cNvSpPr txBox="1"/>
            <p:nvPr/>
          </p:nvSpPr>
          <p:spPr>
            <a:xfrm>
              <a:off x="10535017" y="998850"/>
              <a:ext cx="531764" cy="39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YInterstate Light" panose="02000506000000020004" pitchFamily="2" charset="0"/>
                </a:rPr>
                <a:t>Medio Alta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EBEA383-5C28-4436-A899-D7AC95402469}"/>
              </a:ext>
            </a:extLst>
          </p:cNvPr>
          <p:cNvGrpSpPr/>
          <p:nvPr userDrawn="1"/>
        </p:nvGrpSpPr>
        <p:grpSpPr>
          <a:xfrm>
            <a:off x="4638152" y="2473262"/>
            <a:ext cx="434149" cy="252684"/>
            <a:chOff x="11142358" y="924962"/>
            <a:chExt cx="531764" cy="330157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B960351-EBAA-4C8D-A5BC-B0E738822464}"/>
                </a:ext>
              </a:extLst>
            </p:cNvPr>
            <p:cNvSpPr/>
            <p:nvPr/>
          </p:nvSpPr>
          <p:spPr bwMode="auto">
            <a:xfrm>
              <a:off x="11142358" y="924962"/>
              <a:ext cx="531764" cy="77838"/>
            </a:xfrm>
            <a:prstGeom prst="rect">
              <a:avLst/>
            </a:prstGeom>
            <a:solidFill>
              <a:srgbClr val="EA4D4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latin typeface="EYInterstate Light" panose="02000506000000020004" pitchFamily="2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F6C8D136-7776-4928-85B4-2D6DC2C83230}"/>
                </a:ext>
              </a:extLst>
            </p:cNvPr>
            <p:cNvSpPr txBox="1"/>
            <p:nvPr/>
          </p:nvSpPr>
          <p:spPr>
            <a:xfrm>
              <a:off x="11142358" y="998850"/>
              <a:ext cx="531764" cy="25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YInterstate Light" panose="02000506000000020004" pitchFamily="2" charset="0"/>
                </a:rPr>
                <a:t>Alta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560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04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/>
          <a:p>
            <a:fld id="{00FA181D-B7D3-4A97-BD67-3D087549503F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85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7C4C4F-BE2D-42B2-B1D4-135500EB079F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3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7BF0089A-5BF1-4E17-B880-9EA9633E80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/>
        </p:blipFill>
        <p:spPr bwMode="auto">
          <a:xfrm>
            <a:off x="0" y="0"/>
            <a:ext cx="12198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741ABB-B698-467E-BDF1-A8500B8E7641}"/>
              </a:ext>
            </a:extLst>
          </p:cNvPr>
          <p:cNvSpPr/>
          <p:nvPr userDrawn="1"/>
        </p:nvSpPr>
        <p:spPr>
          <a:xfrm rot="13500000">
            <a:off x="3263190" y="1415227"/>
            <a:ext cx="4216642" cy="4216636"/>
          </a:xfrm>
          <a:prstGeom prst="rect">
            <a:avLst/>
          </a:prstGeom>
          <a:solidFill>
            <a:schemeClr val="tx1">
              <a:alpha val="24000"/>
            </a:schemeClr>
          </a:solidFill>
          <a:ln w="127000">
            <a:solidFill>
              <a:schemeClr val="tx2">
                <a:alpha val="8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198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CA6412-D2D4-47A7-94A0-D3C29D2C23FE}"/>
              </a:ext>
            </a:extLst>
          </p:cNvPr>
          <p:cNvSpPr/>
          <p:nvPr userDrawn="1"/>
        </p:nvSpPr>
        <p:spPr>
          <a:xfrm rot="13500000">
            <a:off x="4714666" y="1640421"/>
            <a:ext cx="3604287" cy="3604281"/>
          </a:xfrm>
          <a:prstGeom prst="rect">
            <a:avLst/>
          </a:prstGeom>
          <a:solidFill>
            <a:schemeClr val="tx2">
              <a:alpha val="5000"/>
            </a:schemeClr>
          </a:solidFill>
          <a:ln w="127000">
            <a:solidFill>
              <a:schemeClr val="tx1">
                <a:alpha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198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A8EF19-0FBF-4FC0-8F2B-C2C61788D365}"/>
              </a:ext>
            </a:extLst>
          </p:cNvPr>
          <p:cNvSpPr/>
          <p:nvPr userDrawn="1"/>
        </p:nvSpPr>
        <p:spPr>
          <a:xfrm rot="18900000">
            <a:off x="4773622" y="2162320"/>
            <a:ext cx="2563301" cy="2563297"/>
          </a:xfrm>
          <a:prstGeom prst="rect">
            <a:avLst/>
          </a:prstGeom>
          <a:solidFill>
            <a:srgbClr val="000000">
              <a:alpha val="45000"/>
            </a:srgbClr>
          </a:solidFill>
          <a:ln w="76200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198">
              <a:solidFill>
                <a:schemeClr val="tx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F415F7-7A29-479C-B2EF-24A45A079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5772" y="2827841"/>
            <a:ext cx="2738998" cy="12023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kumimoji="0" lang="en-IN" sz="27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201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334E2F-0AE6-465C-A923-4AED55350F7E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791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AAAA59-CC08-4E1C-B7F6-9AFC4449F594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574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1088" indent="-357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/>
          <a:p>
            <a:fld id="{09A96DFD-DB34-45CA-BFD9-60D65200AEA4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738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B7E96-C271-4A77-9291-89DE204709BD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377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/>
          <a:p>
            <a:fld id="{74362E22-DE62-41FB-880E-B27B6645C450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198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/>
          <a:p>
            <a:fld id="{CF4E6951-9BB5-476B-92CB-37A641B23467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98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/>
          <a:p>
            <a:fld id="{74D1DAA2-B700-4D75-811B-41ED64C49C79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5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/>
          <a:p>
            <a:fld id="{E40F3A61-394C-452B-BB02-915F698B00B1}" type="datetime1">
              <a:rPr lang="it-IT" smtClean="0"/>
              <a:t>11/07/2023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Cassa Geometri -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523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33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74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9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C73E-9450-483F-A6B9-E47F0BA6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45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black">
          <a:xfrm>
            <a:off x="439141" y="313421"/>
            <a:ext cx="10836622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rgbClr val="004B6B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idx="1"/>
          </p:nvPr>
        </p:nvSpPr>
        <p:spPr bwMode="black">
          <a:xfrm>
            <a:off x="439141" y="1169582"/>
            <a:ext cx="10832135" cy="47084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>
                <a:solidFill>
                  <a:srgbClr val="004B6B"/>
                </a:solidFill>
              </a:defRPr>
            </a:lvl1pPr>
            <a:lvl3pPr marL="394775" indent="0">
              <a:buNone/>
              <a:defRPr lang="it-IT" sz="1600" smtClean="0">
                <a:solidFill>
                  <a:srgbClr val="004B6B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marL="321750" lvl="2" indent="-285750" algn="just" fontAlgn="auto">
              <a:lnSpc>
                <a:spcPct val="140000"/>
              </a:lnSpc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chemeClr val="tx1"/>
                </a:solidFill>
                <a:cs typeface="+mn-cs"/>
              </a:rPr>
              <a:t>Capitolo</a:t>
            </a:r>
          </a:p>
          <a:p>
            <a:pPr marL="680525" lvl="2" indent="-285750" algn="just">
              <a:lnSpc>
                <a:spcPct val="140000"/>
              </a:lnSpc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chemeClr val="tx1"/>
                </a:solidFill>
                <a:cs typeface="+mn-cs"/>
              </a:rPr>
              <a:t>Paragrafo</a:t>
            </a:r>
          </a:p>
          <a:p>
            <a:pPr marL="680525" lvl="2" indent="-285750" algn="just">
              <a:lnSpc>
                <a:spcPct val="140000"/>
              </a:lnSpc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it-IT" sz="1600" dirty="0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891" y="946297"/>
            <a:ext cx="10850859" cy="0"/>
          </a:xfrm>
          <a:prstGeom prst="line">
            <a:avLst/>
          </a:prstGeom>
          <a:ln w="19050" cmpd="sng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4885429" y="6376070"/>
            <a:ext cx="194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dirty="0">
                <a:solidFill>
                  <a:srgbClr val="004B6B"/>
                </a:solidFill>
              </a:rPr>
              <a:t>Pagina </a:t>
            </a:r>
            <a:fld id="{4EA471A4-B453-4569-BD9A-E7C7E0E92C93}" type="slidenum">
              <a:rPr lang="it-IT" sz="900" smtClean="0">
                <a:solidFill>
                  <a:srgbClr val="004B6B"/>
                </a:solidFill>
              </a:rPr>
              <a:pPr/>
              <a:t>‹N›</a:t>
            </a:fld>
            <a:endParaRPr lang="it-IT" sz="900" dirty="0">
              <a:solidFill>
                <a:srgbClr val="00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351353" y="2811439"/>
            <a:ext cx="7846998" cy="1781827"/>
          </a:xfrm>
          <a:prstGeom prst="rect">
            <a:avLst/>
          </a:prstGeom>
          <a:solidFill>
            <a:srgbClr val="004B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idx="1" hasCustomPrompt="1"/>
          </p:nvPr>
        </p:nvSpPr>
        <p:spPr>
          <a:xfrm>
            <a:off x="4695248" y="2830524"/>
            <a:ext cx="7502812" cy="1508553"/>
          </a:xfrm>
        </p:spPr>
        <p:txBody>
          <a:bodyPr lIns="36000" tIns="36000" rIns="36000" bIns="36000"/>
          <a:lstStyle>
            <a:lvl1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5pPr marL="394775" indent="0">
              <a:buFont typeface="Arial" panose="020B0604020202020204" pitchFamily="34" charset="0"/>
              <a:buChar char="•"/>
              <a:defRPr i="1">
                <a:solidFill>
                  <a:schemeClr val="bg1"/>
                </a:solidFill>
              </a:defRPr>
            </a:lvl5pPr>
          </a:lstStyle>
          <a:p>
            <a:pPr marL="36000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1600" dirty="0">
                <a:solidFill>
                  <a:schemeClr val="bg1"/>
                </a:solidFill>
              </a:rPr>
              <a:t>Capitolo</a:t>
            </a:r>
          </a:p>
          <a:p>
            <a:pPr marL="680525" lvl="4" indent="-285750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  <a:defRPr/>
            </a:pPr>
            <a:r>
              <a:rPr lang="it-IT" dirty="0"/>
              <a:t>Paragrafo 1</a:t>
            </a:r>
          </a:p>
          <a:p>
            <a:pPr marL="680525" lvl="4" indent="-285750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  <a:defRPr/>
            </a:pPr>
            <a:r>
              <a:rPr lang="it-IT" dirty="0"/>
              <a:t>Paragrafo 2</a:t>
            </a:r>
            <a:endParaRPr lang="it-IT" sz="1600" dirty="0"/>
          </a:p>
          <a:p>
            <a:pPr marL="216000" lvl="4" indent="-1800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it-IT" sz="1200" b="1" dirty="0">
              <a:solidFill>
                <a:srgbClr val="0096D6"/>
              </a:solidFill>
            </a:endParaRPr>
          </a:p>
          <a:p>
            <a:pPr marL="939900" lvl="3" indent="-180000" fontAlgn="auto">
              <a:spcBef>
                <a:spcPts val="600"/>
              </a:spcBef>
              <a:spcAft>
                <a:spcPts val="600"/>
              </a:spcAft>
              <a:defRPr/>
            </a:pPr>
            <a:endParaRPr lang="it-IT" sz="1200" dirty="0"/>
          </a:p>
          <a:p>
            <a:pPr marL="939900" lvl="3" indent="-180000" fontAlgn="auto">
              <a:spcBef>
                <a:spcPts val="600"/>
              </a:spcBef>
              <a:spcAft>
                <a:spcPts val="600"/>
              </a:spcAft>
              <a:defRPr/>
            </a:pPr>
            <a:endParaRPr lang="it-IT" sz="1200" dirty="0"/>
          </a:p>
          <a:p>
            <a:pPr marL="216000" lvl="1" indent="-180000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►"/>
              <a:defRPr/>
            </a:pPr>
            <a:endParaRPr lang="it-IT" sz="1200" dirty="0">
              <a:latin typeface="+mj-lt"/>
              <a:ea typeface="+mn-ea"/>
              <a:cs typeface="+mn-cs"/>
            </a:endParaRPr>
          </a:p>
          <a:p>
            <a:pPr marL="216000" lvl="1" indent="-180000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►"/>
              <a:defRPr/>
            </a:pPr>
            <a:endParaRPr lang="it-IT" sz="1200" dirty="0">
              <a:latin typeface="+mj-lt"/>
              <a:ea typeface="+mn-ea"/>
              <a:cs typeface="+mn-cs"/>
            </a:endParaRPr>
          </a:p>
          <a:p>
            <a:pPr marL="216000" lvl="1" indent="-180000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►"/>
              <a:defRPr/>
            </a:pPr>
            <a:endParaRPr lang="it-IT" sz="1200" dirty="0">
              <a:latin typeface="+mj-lt"/>
            </a:endParaRPr>
          </a:p>
          <a:p>
            <a:pPr marL="363538" lvl="1" indent="-188913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it-IT" sz="1200" dirty="0">
              <a:latin typeface="+mj-lt"/>
              <a:ea typeface="+mn-ea"/>
              <a:cs typeface="+mn-cs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it-IT" sz="1200" b="1" dirty="0">
              <a:latin typeface="+mj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>
              <a:latin typeface="+mj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200" b="1" dirty="0">
                <a:latin typeface="+mj-lt"/>
              </a:rPr>
              <a:t> </a:t>
            </a:r>
          </a:p>
        </p:txBody>
      </p:sp>
      <p:sp>
        <p:nvSpPr>
          <p:cNvPr id="16" name="Right Triangle 15"/>
          <p:cNvSpPr/>
          <p:nvPr userDrawn="1"/>
        </p:nvSpPr>
        <p:spPr>
          <a:xfrm>
            <a:off x="4351352" y="2811439"/>
            <a:ext cx="710054" cy="192004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232267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black">
          <a:xfrm>
            <a:off x="439141" y="313421"/>
            <a:ext cx="10836622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idx="1"/>
          </p:nvPr>
        </p:nvSpPr>
        <p:spPr bwMode="black">
          <a:xfrm>
            <a:off x="439141" y="1169582"/>
            <a:ext cx="10832135" cy="47084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891" y="946297"/>
            <a:ext cx="10850859" cy="0"/>
          </a:xfrm>
          <a:prstGeom prst="line">
            <a:avLst/>
          </a:prstGeom>
          <a:ln w="19050" cmpd="sng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4885429" y="6376070"/>
            <a:ext cx="194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dirty="0">
                <a:solidFill>
                  <a:srgbClr val="004B6B"/>
                </a:solidFill>
              </a:rPr>
              <a:t>Pagina </a:t>
            </a:r>
            <a:fld id="{4EA471A4-B453-4569-BD9A-E7C7E0E92C93}" type="slidenum">
              <a:rPr lang="it-IT" sz="900" smtClean="0">
                <a:solidFill>
                  <a:srgbClr val="004B6B"/>
                </a:solidFill>
              </a:rPr>
              <a:pPr/>
              <a:t>‹N›</a:t>
            </a:fld>
            <a:endParaRPr lang="it-IT" sz="900" dirty="0">
              <a:solidFill>
                <a:srgbClr val="00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7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B7281F-D90D-4354-A50C-A081481E02B3}"/>
              </a:ext>
            </a:extLst>
          </p:cNvPr>
          <p:cNvPicPr/>
          <p:nvPr userDrawn="1"/>
        </p:nvPicPr>
        <p:blipFill rotWithShape="1">
          <a:blip r:embed="rId2">
            <a:alphaModFix amt="9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" t="15660" r="13"/>
          <a:stretch/>
        </p:blipFill>
        <p:spPr bwMode="auto">
          <a:xfrm>
            <a:off x="3176" y="3176"/>
            <a:ext cx="12198350" cy="6854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44D015-1D3D-4A11-B42B-8EF6531AC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D2C3310-3043-4E6A-ABBD-313FA9D49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F83BFC-2B19-4719-804C-27C3E35A37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"/>
            <a:ext cx="12201526" cy="6854824"/>
          </a:xfrm>
          <a:prstGeom prst="rect">
            <a:avLst/>
          </a:prstGeom>
          <a:solidFill>
            <a:srgbClr val="000000">
              <a:alpha val="40000"/>
            </a:srgbClr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it-IT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2415E-8716-4374-9D60-56B9889E1ACB}"/>
              </a:ext>
            </a:extLst>
          </p:cNvPr>
          <p:cNvGrpSpPr/>
          <p:nvPr userDrawn="1"/>
        </p:nvGrpSpPr>
        <p:grpSpPr>
          <a:xfrm>
            <a:off x="9393981" y="4772025"/>
            <a:ext cx="2373112" cy="1809866"/>
            <a:chOff x="9267527" y="106963"/>
            <a:chExt cx="2842466" cy="20513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A52AE7-967E-4139-88D1-9D8FFADE8989}"/>
                </a:ext>
              </a:extLst>
            </p:cNvPr>
            <p:cNvSpPr txBox="1"/>
            <p:nvPr userDrawn="1"/>
          </p:nvSpPr>
          <p:spPr>
            <a:xfrm>
              <a:off x="9267527" y="1190543"/>
              <a:ext cx="2842466" cy="967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2800" b="1" i="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unstler Script" panose="030304020206070D0D06" pitchFamily="66" charset="0"/>
                </a:rPr>
                <a:t>Ministero dell’Istruzione </a:t>
              </a:r>
            </a:p>
            <a:p>
              <a:pPr algn="ctr"/>
              <a:r>
                <a:rPr lang="it-IT" sz="2800" b="1" i="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unstler Script" panose="030304020206070D0D06" pitchFamily="66" charset="0"/>
                </a:rPr>
                <a:t>e del Merito</a:t>
              </a: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A295C24-512D-430C-8964-81E064E39E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53872" y="106963"/>
              <a:ext cx="869777" cy="991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084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0">
            <a:extLst>
              <a:ext uri="{FF2B5EF4-FFF2-40B4-BE49-F238E27FC236}">
                <a16:creationId xmlns:a16="http://schemas.microsoft.com/office/drawing/2014/main" id="{8386D87A-86A2-407E-8686-86B82DA22C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6A15A5-0645-4098-A15A-D5F4962F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22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4DE1D-362E-4110-874B-ECBE1C71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54F1-1E7E-42B3-8D50-61E185CDA07F}" type="datetimeFigureOut">
              <a:rPr lang="it-IT" smtClean="0"/>
              <a:t>11/07/2023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7C816-BCF4-4B6F-B937-C5383211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0AC31-FE42-457C-AAC6-64B61B17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C6D9-DBDA-4C36-8B9B-A1806AFA670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BCAFA8-26B5-4A4F-94C9-2FF60DA2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06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gi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" y="429395"/>
          <a:ext cx="4065586" cy="43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17">
                <a:tc>
                  <a:txBody>
                    <a:bodyPr/>
                    <a:lstStyle/>
                    <a:p>
                      <a:pPr marL="266700" lvl="0" indent="-266700" algn="l" defTabSz="995363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None/>
                        <a:tabLst>
                          <a:tab pos="2880000" algn="r"/>
                        </a:tabLst>
                      </a:pPr>
                      <a:endParaRPr lang="en-US" sz="700" b="0" dirty="0">
                        <a:solidFill>
                          <a:schemeClr val="tx2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266700" algn="l" defTabSz="995363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None/>
                        <a:tabLst>
                          <a:tab pos="2880000" algn="r"/>
                        </a:tabLst>
                      </a:pPr>
                      <a:endParaRPr lang="en-US" sz="700" b="0" dirty="0">
                        <a:solidFill>
                          <a:schemeClr val="tx2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95363" rtl="0" eaLnBrk="1" fontAlgn="base" hangingPunct="1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700" b="0" dirty="0">
                        <a:solidFill>
                          <a:schemeClr val="tx1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80">
                <a:tc>
                  <a:txBody>
                    <a:bodyPr/>
                    <a:lstStyle/>
                    <a:p>
                      <a:pPr marL="266700" lvl="0" indent="-266700" algn="l" defTabSz="995363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None/>
                        <a:tabLst>
                          <a:tab pos="2880000" algn="r"/>
                        </a:tabLst>
                      </a:pPr>
                      <a:endParaRPr lang="en-US" sz="700" b="0" dirty="0">
                        <a:solidFill>
                          <a:schemeClr val="tx2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lvl="0" indent="-266700" algn="l" defTabSz="995363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None/>
                        <a:tabLst>
                          <a:tab pos="2880000" algn="r"/>
                        </a:tabLst>
                      </a:pPr>
                      <a:endParaRPr lang="en-US" sz="700" b="0" dirty="0">
                        <a:solidFill>
                          <a:schemeClr val="tx2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95363" rtl="0" eaLnBrk="1" fontAlgn="base" hangingPunct="1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700" b="0" dirty="0">
                        <a:solidFill>
                          <a:schemeClr val="tx1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8663" y="1330195"/>
            <a:ext cx="10821025" cy="467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Body </a:t>
            </a:r>
            <a:r>
              <a:rPr lang="fr-FR" noProof="0" dirty="0" err="1"/>
              <a:t>text</a:t>
            </a:r>
            <a:r>
              <a:rPr lang="fr-FR" noProof="0" dirty="0"/>
              <a:t> style (Arial 10pts)</a:t>
            </a:r>
          </a:p>
          <a:p>
            <a:pPr lvl="1"/>
            <a:r>
              <a:rPr lang="fr-FR" noProof="0" dirty="0" err="1"/>
              <a:t>Heading</a:t>
            </a:r>
            <a:r>
              <a:rPr lang="fr-FR" noProof="0" dirty="0"/>
              <a:t> style 1 (</a:t>
            </a:r>
            <a:r>
              <a:rPr lang="fr-FR" noProof="0" dirty="0" err="1"/>
              <a:t>bold</a:t>
            </a:r>
            <a:r>
              <a:rPr lang="fr-FR" noProof="0" dirty="0"/>
              <a:t> 12pts)</a:t>
            </a:r>
          </a:p>
          <a:p>
            <a:pPr lvl="2"/>
            <a:r>
              <a:rPr lang="fr-FR" noProof="0" dirty="0" err="1"/>
              <a:t>Heading</a:t>
            </a:r>
            <a:r>
              <a:rPr lang="fr-FR" noProof="0" dirty="0"/>
              <a:t> 2 (11pts)</a:t>
            </a:r>
          </a:p>
          <a:p>
            <a:pPr lvl="3"/>
            <a:r>
              <a:rPr lang="fr-FR" noProof="0" dirty="0"/>
              <a:t>Bullet style 1 (10pts)</a:t>
            </a:r>
          </a:p>
          <a:p>
            <a:pPr lvl="4"/>
            <a:r>
              <a:rPr lang="fr-FR" noProof="0" dirty="0"/>
              <a:t>Bullet style 2 (10pts)</a:t>
            </a:r>
          </a:p>
          <a:p>
            <a:pPr lvl="5"/>
            <a:r>
              <a:rPr lang="fr-FR" noProof="0" dirty="0"/>
              <a:t>Bullet style 3 (10pts)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688663" y="355642"/>
            <a:ext cx="10821025" cy="7705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Titre</a:t>
            </a: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11056959" y="6525505"/>
            <a:ext cx="452731" cy="13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600" dirty="0">
                <a:solidFill>
                  <a:srgbClr val="0070C0"/>
                </a:solidFill>
                <a:latin typeface="EYInterstate Light" panose="02000506000000020004" pitchFamily="2" charset="0"/>
                <a:cs typeface="Arial"/>
                <a:sym typeface="Monotype Sorts"/>
              </a:rPr>
              <a:t>▐ </a:t>
            </a:r>
            <a:fld id="{39663942-64EF-4A97-8DFC-EBBD490E1082}" type="slidenum">
              <a:rPr lang="fr-FR" sz="700" smtClean="0">
                <a:solidFill>
                  <a:srgbClr val="000000"/>
                </a:solidFill>
                <a:latin typeface="EYInterstate" pitchFamily="2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‹N›</a:t>
            </a:fld>
            <a:endParaRPr lang="fr-FR" sz="700" dirty="0">
              <a:solidFill>
                <a:srgbClr val="000000"/>
              </a:solidFill>
              <a:latin typeface="EYInterstate" pitchFamily="2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87793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50" r:id="rId2"/>
  </p:sldLayoutIdLst>
  <p:hf sldNum="0" hdr="0" ftr="0"/>
  <p:txStyles>
    <p:titleStyle>
      <a:lvl1pPr algn="l" defTabSz="864467" rtl="0" eaLnBrk="1" fontAlgn="base" hangingPunct="1">
        <a:lnSpc>
          <a:spcPts val="2892"/>
        </a:lnSpc>
        <a:spcBef>
          <a:spcPct val="0"/>
        </a:spcBef>
        <a:spcAft>
          <a:spcPct val="0"/>
        </a:spcAft>
        <a:defRPr kumimoji="0" lang="en-GB" sz="21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itchFamily="2" charset="0"/>
          <a:ea typeface="+mj-ea"/>
          <a:cs typeface="Arial" pitchFamily="34" charset="0"/>
        </a:defRPr>
      </a:lvl1pPr>
      <a:lvl2pPr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2pPr>
      <a:lvl3pPr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3pPr>
      <a:lvl4pPr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4pPr>
      <a:lvl5pPr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5pPr>
      <a:lvl6pPr marL="397048"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6pPr>
      <a:lvl7pPr marL="794140"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7pPr>
      <a:lvl8pPr marL="1191224"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8pPr>
      <a:lvl9pPr marL="1588301"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9pPr>
    </p:titleStyle>
    <p:bodyStyle>
      <a:lvl1pPr algn="l" defTabSz="864467" rtl="0" eaLnBrk="1" fontAlgn="base" hangingPunct="1">
        <a:lnSpc>
          <a:spcPct val="100000"/>
        </a:lnSpc>
        <a:spcBef>
          <a:spcPts val="1052"/>
        </a:spcBef>
        <a:spcAft>
          <a:spcPts val="0"/>
        </a:spcAft>
        <a:defRPr sz="900">
          <a:solidFill>
            <a:srgbClr val="000000"/>
          </a:solidFill>
          <a:latin typeface="EYInterstate Light" pitchFamily="2" charset="0"/>
          <a:ea typeface="+mn-ea"/>
          <a:cs typeface="Arial" pitchFamily="34" charset="0"/>
        </a:defRPr>
      </a:lvl1pPr>
      <a:lvl2pPr marL="1392" algn="l" defTabSz="864467" rtl="0" eaLnBrk="1" fontAlgn="base" hangingPunct="1">
        <a:lnSpc>
          <a:spcPct val="100000"/>
        </a:lnSpc>
        <a:spcBef>
          <a:spcPts val="2104"/>
        </a:spcBef>
        <a:spcAft>
          <a:spcPts val="0"/>
        </a:spcAft>
        <a:buClr>
          <a:srgbClr val="000000"/>
        </a:buClr>
        <a:defRPr sz="1100" b="1">
          <a:solidFill>
            <a:srgbClr val="000000"/>
          </a:solidFill>
          <a:latin typeface="EYInterstate Light" pitchFamily="2" charset="0"/>
          <a:cs typeface="Arial" pitchFamily="34" charset="0"/>
        </a:defRPr>
      </a:lvl2pPr>
      <a:lvl3pPr marL="2783" algn="l" defTabSz="864467" rtl="0" eaLnBrk="1" fontAlgn="base" hangingPunct="1">
        <a:lnSpc>
          <a:spcPct val="100000"/>
        </a:lnSpc>
        <a:spcBef>
          <a:spcPts val="1052"/>
        </a:spcBef>
        <a:spcAft>
          <a:spcPts val="0"/>
        </a:spcAft>
        <a:buClr>
          <a:srgbClr val="000000"/>
        </a:buClr>
        <a:defRPr sz="1000" b="1">
          <a:solidFill>
            <a:srgbClr val="646464"/>
          </a:solidFill>
          <a:latin typeface="EYInterstate Light" pitchFamily="2" charset="0"/>
          <a:cs typeface="Arial" pitchFamily="34" charset="0"/>
        </a:defRPr>
      </a:lvl3pPr>
      <a:lvl4pPr marL="170966" indent="-166836" algn="l" defTabSz="864467" rtl="0" eaLnBrk="1" fontAlgn="base" hangingPunct="1">
        <a:lnSpc>
          <a:spcPct val="100000"/>
        </a:lnSpc>
        <a:spcBef>
          <a:spcPts val="526"/>
        </a:spcBef>
        <a:spcAft>
          <a:spcPts val="0"/>
        </a:spcAft>
        <a:buClr>
          <a:srgbClr val="808080"/>
        </a:buClr>
        <a:buSzPct val="75000"/>
        <a:buFont typeface="Arial" pitchFamily="34" charset="0"/>
        <a:buChar char="►"/>
        <a:defRPr sz="900">
          <a:solidFill>
            <a:srgbClr val="000000"/>
          </a:solidFill>
          <a:latin typeface="EYInterstate Light" pitchFamily="2" charset="0"/>
          <a:cs typeface="Arial" pitchFamily="34" charset="0"/>
        </a:defRPr>
      </a:lvl4pPr>
      <a:lvl5pPr marL="341928" indent="-169587" algn="l" defTabSz="864467" rtl="0" eaLnBrk="1" fontAlgn="base" hangingPunct="1">
        <a:lnSpc>
          <a:spcPct val="100000"/>
        </a:lnSpc>
        <a:spcBef>
          <a:spcPts val="263"/>
        </a:spcBef>
        <a:spcAft>
          <a:spcPts val="0"/>
        </a:spcAft>
        <a:buClr>
          <a:srgbClr val="808080"/>
        </a:buClr>
        <a:buSzPct val="75000"/>
        <a:buFont typeface="Arial" pitchFamily="34" charset="0"/>
        <a:buChar char="►"/>
        <a:defRPr sz="900">
          <a:solidFill>
            <a:srgbClr val="000000"/>
          </a:solidFill>
          <a:latin typeface="EYInterstate Light" pitchFamily="2" charset="0"/>
          <a:cs typeface="Arial" pitchFamily="34" charset="0"/>
        </a:defRPr>
      </a:lvl5pPr>
      <a:lvl6pPr marL="540898" indent="-169587" algn="l" defTabSz="864467" rtl="0" eaLnBrk="1" fontAlgn="base" hangingPunct="1">
        <a:spcBef>
          <a:spcPts val="263"/>
        </a:spcBef>
        <a:spcAft>
          <a:spcPts val="0"/>
        </a:spcAft>
        <a:buClrTx/>
        <a:buFont typeface="Arial Narrow" pitchFamily="34" charset="0"/>
        <a:buChar char="–"/>
        <a:defRPr lang="fr-FR" sz="900" noProof="0" dirty="0" smtClean="0">
          <a:solidFill>
            <a:srgbClr val="000000"/>
          </a:solidFill>
          <a:latin typeface="EYInterstate Light" pitchFamily="2" charset="0"/>
          <a:cs typeface="Arial" pitchFamily="34" charset="0"/>
        </a:defRPr>
      </a:lvl6pPr>
      <a:lvl7pPr marL="1136080" indent="-169587" algn="l" defTabSz="864467" rtl="0" eaLnBrk="1" fontAlgn="base" hangingPunct="1">
        <a:spcBef>
          <a:spcPct val="15000"/>
        </a:spcBef>
        <a:spcAft>
          <a:spcPct val="15000"/>
        </a:spcAft>
        <a:buClr>
          <a:schemeClr val="tx2"/>
        </a:buClr>
        <a:buFont typeface="Arial Narrow" pitchFamily="34" charset="0"/>
        <a:buChar char="–"/>
        <a:defRPr sz="1000">
          <a:solidFill>
            <a:schemeClr val="tx1"/>
          </a:solidFill>
          <a:latin typeface="+mn-lt"/>
        </a:defRPr>
      </a:lvl7pPr>
      <a:lvl8pPr marL="1533153" indent="-169587" algn="l" defTabSz="864467" rtl="0" eaLnBrk="1" fontAlgn="base" hangingPunct="1">
        <a:spcBef>
          <a:spcPct val="15000"/>
        </a:spcBef>
        <a:spcAft>
          <a:spcPct val="15000"/>
        </a:spcAft>
        <a:buClr>
          <a:schemeClr val="tx2"/>
        </a:buClr>
        <a:buFont typeface="Arial Narrow" pitchFamily="34" charset="0"/>
        <a:buChar char="–"/>
        <a:defRPr sz="1000">
          <a:solidFill>
            <a:schemeClr val="tx1"/>
          </a:solidFill>
          <a:latin typeface="+mn-lt"/>
        </a:defRPr>
      </a:lvl8pPr>
      <a:lvl9pPr marL="1930229" indent="-169587" algn="l" defTabSz="864467" rtl="0" eaLnBrk="1" fontAlgn="base" hangingPunct="1">
        <a:spcBef>
          <a:spcPct val="15000"/>
        </a:spcBef>
        <a:spcAft>
          <a:spcPct val="15000"/>
        </a:spcAft>
        <a:buClr>
          <a:schemeClr val="tx2"/>
        </a:buClr>
        <a:buFont typeface="Arial Narrow" pitchFamily="34" charset="0"/>
        <a:buChar char="–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048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4140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224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301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5379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2455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9530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6606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39141" y="313421"/>
            <a:ext cx="10836622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439141" y="1169582"/>
            <a:ext cx="10832135" cy="47084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3891" y="6273215"/>
            <a:ext cx="1085085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valerio.ceccarelli\Desktop\logo-miur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964" y="6353580"/>
            <a:ext cx="1001787" cy="4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4B6B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4B6B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4B6B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4B6B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4B6B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4B6B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" y="429395"/>
          <a:ext cx="4065586" cy="43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17">
                <a:tc>
                  <a:txBody>
                    <a:bodyPr/>
                    <a:lstStyle/>
                    <a:p>
                      <a:pPr marL="266700" lvl="0" indent="-266700" algn="l" defTabSz="995363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None/>
                        <a:tabLst>
                          <a:tab pos="2880000" algn="r"/>
                        </a:tabLst>
                      </a:pPr>
                      <a:endParaRPr lang="en-US" sz="700" b="0" dirty="0">
                        <a:solidFill>
                          <a:schemeClr val="tx2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266700" algn="l" defTabSz="995363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None/>
                        <a:tabLst>
                          <a:tab pos="2880000" algn="r"/>
                        </a:tabLst>
                      </a:pPr>
                      <a:endParaRPr lang="en-US" sz="700" b="0" dirty="0">
                        <a:solidFill>
                          <a:schemeClr val="tx2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95363" rtl="0" eaLnBrk="1" fontAlgn="base" hangingPunct="1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700" b="0" dirty="0">
                        <a:solidFill>
                          <a:schemeClr val="tx1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80">
                <a:tc>
                  <a:txBody>
                    <a:bodyPr/>
                    <a:lstStyle/>
                    <a:p>
                      <a:pPr marL="266700" lvl="0" indent="-266700" algn="l" defTabSz="995363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None/>
                        <a:tabLst>
                          <a:tab pos="2880000" algn="r"/>
                        </a:tabLst>
                      </a:pPr>
                      <a:endParaRPr lang="en-US" sz="700" b="0" dirty="0">
                        <a:solidFill>
                          <a:schemeClr val="tx2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lvl="0" indent="-266700" algn="l" defTabSz="995363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None/>
                        <a:tabLst>
                          <a:tab pos="2880000" algn="r"/>
                        </a:tabLst>
                      </a:pPr>
                      <a:endParaRPr lang="en-US" sz="700" b="0" dirty="0">
                        <a:solidFill>
                          <a:schemeClr val="tx2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95363" rtl="0" eaLnBrk="1" fontAlgn="base" hangingPunct="1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700" b="0" dirty="0">
                        <a:solidFill>
                          <a:schemeClr val="tx1"/>
                        </a:solidFill>
                        <a:latin typeface="EYInterstate Light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8663" y="1330195"/>
            <a:ext cx="10821025" cy="467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Body </a:t>
            </a:r>
            <a:r>
              <a:rPr lang="fr-FR" noProof="0" dirty="0" err="1"/>
              <a:t>text</a:t>
            </a:r>
            <a:r>
              <a:rPr lang="fr-FR" noProof="0" dirty="0"/>
              <a:t> style (Arial 10pts)</a:t>
            </a:r>
          </a:p>
          <a:p>
            <a:pPr lvl="1"/>
            <a:r>
              <a:rPr lang="fr-FR" noProof="0" dirty="0" err="1"/>
              <a:t>Heading</a:t>
            </a:r>
            <a:r>
              <a:rPr lang="fr-FR" noProof="0" dirty="0"/>
              <a:t> style 1 (</a:t>
            </a:r>
            <a:r>
              <a:rPr lang="fr-FR" noProof="0" dirty="0" err="1"/>
              <a:t>bold</a:t>
            </a:r>
            <a:r>
              <a:rPr lang="fr-FR" noProof="0" dirty="0"/>
              <a:t> 12pts)</a:t>
            </a:r>
          </a:p>
          <a:p>
            <a:pPr lvl="2"/>
            <a:r>
              <a:rPr lang="fr-FR" noProof="0" dirty="0" err="1"/>
              <a:t>Heading</a:t>
            </a:r>
            <a:r>
              <a:rPr lang="fr-FR" noProof="0" dirty="0"/>
              <a:t> 2 (11pts)</a:t>
            </a:r>
          </a:p>
          <a:p>
            <a:pPr lvl="3"/>
            <a:r>
              <a:rPr lang="fr-FR" noProof="0" dirty="0"/>
              <a:t>Bullet style 1 (10pts)</a:t>
            </a:r>
          </a:p>
          <a:p>
            <a:pPr lvl="4"/>
            <a:r>
              <a:rPr lang="fr-FR" noProof="0" dirty="0"/>
              <a:t>Bullet style 2 (10pts)</a:t>
            </a:r>
          </a:p>
          <a:p>
            <a:pPr lvl="5"/>
            <a:r>
              <a:rPr lang="fr-FR" noProof="0" dirty="0"/>
              <a:t>Bullet style 3 (10pts)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688663" y="355642"/>
            <a:ext cx="10821025" cy="7705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Titre</a:t>
            </a: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11056959" y="6525505"/>
            <a:ext cx="452731" cy="13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600" dirty="0">
                <a:solidFill>
                  <a:srgbClr val="0070C0"/>
                </a:solidFill>
                <a:latin typeface="EYInterstate Light" panose="02000506000000020004" pitchFamily="2" charset="0"/>
                <a:cs typeface="Arial"/>
                <a:sym typeface="Monotype Sorts"/>
              </a:rPr>
              <a:t>▐ </a:t>
            </a:r>
            <a:fld id="{39663942-64EF-4A97-8DFC-EBBD490E1082}" type="slidenum">
              <a:rPr lang="fr-FR" sz="700" smtClean="0">
                <a:solidFill>
                  <a:schemeClr val="tx1"/>
                </a:solidFill>
                <a:latin typeface="EYInterstate" pitchFamily="2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‹N›</a:t>
            </a:fld>
            <a:endParaRPr lang="fr-FR" sz="700" dirty="0">
              <a:solidFill>
                <a:schemeClr val="tx1"/>
              </a:solidFill>
              <a:latin typeface="EYInterstate" pitchFamily="2" charset="0"/>
            </a:endParaRP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353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27" r:id="rId2"/>
    <p:sldLayoutId id="2147483828" r:id="rId3"/>
    <p:sldLayoutId id="2147483852" r:id="rId4"/>
    <p:sldLayoutId id="2147483853" r:id="rId5"/>
  </p:sldLayoutIdLst>
  <p:hf sldNum="0" hdr="0" ftr="0"/>
  <p:txStyles>
    <p:titleStyle>
      <a:lvl1pPr algn="l" defTabSz="864467" rtl="0" eaLnBrk="1" fontAlgn="base" hangingPunct="1">
        <a:lnSpc>
          <a:spcPts val="2892"/>
        </a:lnSpc>
        <a:spcBef>
          <a:spcPct val="0"/>
        </a:spcBef>
        <a:spcAft>
          <a:spcPct val="0"/>
        </a:spcAft>
        <a:defRPr kumimoji="0" lang="en-GB" sz="21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itchFamily="2" charset="0"/>
          <a:ea typeface="+mj-ea"/>
          <a:cs typeface="Arial" pitchFamily="34" charset="0"/>
        </a:defRPr>
      </a:lvl1pPr>
      <a:lvl2pPr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2pPr>
      <a:lvl3pPr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3pPr>
      <a:lvl4pPr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4pPr>
      <a:lvl5pPr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5pPr>
      <a:lvl6pPr marL="397048"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6pPr>
      <a:lvl7pPr marL="794140"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7pPr>
      <a:lvl8pPr marL="1191224"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8pPr>
      <a:lvl9pPr marL="1588301" algn="l" defTabSz="864467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9pPr>
    </p:titleStyle>
    <p:bodyStyle>
      <a:lvl1pPr algn="l" defTabSz="864467" rtl="0" eaLnBrk="1" fontAlgn="base" hangingPunct="1">
        <a:lnSpc>
          <a:spcPct val="100000"/>
        </a:lnSpc>
        <a:spcBef>
          <a:spcPts val="1052"/>
        </a:spcBef>
        <a:spcAft>
          <a:spcPts val="0"/>
        </a:spcAft>
        <a:defRPr sz="900">
          <a:solidFill>
            <a:srgbClr val="000000"/>
          </a:solidFill>
          <a:latin typeface="EYInterstate Light" pitchFamily="2" charset="0"/>
          <a:ea typeface="+mn-ea"/>
          <a:cs typeface="Arial" pitchFamily="34" charset="0"/>
        </a:defRPr>
      </a:lvl1pPr>
      <a:lvl2pPr marL="1392" algn="l" defTabSz="864467" rtl="0" eaLnBrk="1" fontAlgn="base" hangingPunct="1">
        <a:lnSpc>
          <a:spcPct val="100000"/>
        </a:lnSpc>
        <a:spcBef>
          <a:spcPts val="2104"/>
        </a:spcBef>
        <a:spcAft>
          <a:spcPts val="0"/>
        </a:spcAft>
        <a:buClr>
          <a:srgbClr val="000000"/>
        </a:buClr>
        <a:defRPr sz="1100" b="1">
          <a:solidFill>
            <a:srgbClr val="000000"/>
          </a:solidFill>
          <a:latin typeface="EYInterstate Light" pitchFamily="2" charset="0"/>
          <a:cs typeface="Arial" pitchFamily="34" charset="0"/>
        </a:defRPr>
      </a:lvl2pPr>
      <a:lvl3pPr marL="2783" algn="l" defTabSz="864467" rtl="0" eaLnBrk="1" fontAlgn="base" hangingPunct="1">
        <a:lnSpc>
          <a:spcPct val="100000"/>
        </a:lnSpc>
        <a:spcBef>
          <a:spcPts val="1052"/>
        </a:spcBef>
        <a:spcAft>
          <a:spcPts val="0"/>
        </a:spcAft>
        <a:buClr>
          <a:srgbClr val="000000"/>
        </a:buClr>
        <a:defRPr sz="1000" b="1">
          <a:solidFill>
            <a:srgbClr val="646464"/>
          </a:solidFill>
          <a:latin typeface="EYInterstate Light" pitchFamily="2" charset="0"/>
          <a:cs typeface="Arial" pitchFamily="34" charset="0"/>
        </a:defRPr>
      </a:lvl3pPr>
      <a:lvl4pPr marL="170966" indent="-166836" algn="l" defTabSz="864467" rtl="0" eaLnBrk="1" fontAlgn="base" hangingPunct="1">
        <a:lnSpc>
          <a:spcPct val="100000"/>
        </a:lnSpc>
        <a:spcBef>
          <a:spcPts val="526"/>
        </a:spcBef>
        <a:spcAft>
          <a:spcPts val="0"/>
        </a:spcAft>
        <a:buClr>
          <a:srgbClr val="808080"/>
        </a:buClr>
        <a:buSzPct val="75000"/>
        <a:buFont typeface="Arial" pitchFamily="34" charset="0"/>
        <a:buChar char="►"/>
        <a:defRPr sz="900">
          <a:solidFill>
            <a:srgbClr val="000000"/>
          </a:solidFill>
          <a:latin typeface="EYInterstate Light" pitchFamily="2" charset="0"/>
          <a:cs typeface="Arial" pitchFamily="34" charset="0"/>
        </a:defRPr>
      </a:lvl4pPr>
      <a:lvl5pPr marL="341928" indent="-169587" algn="l" defTabSz="864467" rtl="0" eaLnBrk="1" fontAlgn="base" hangingPunct="1">
        <a:lnSpc>
          <a:spcPct val="100000"/>
        </a:lnSpc>
        <a:spcBef>
          <a:spcPts val="263"/>
        </a:spcBef>
        <a:spcAft>
          <a:spcPts val="0"/>
        </a:spcAft>
        <a:buClr>
          <a:srgbClr val="808080"/>
        </a:buClr>
        <a:buSzPct val="75000"/>
        <a:buFont typeface="Arial" pitchFamily="34" charset="0"/>
        <a:buChar char="►"/>
        <a:defRPr sz="900">
          <a:solidFill>
            <a:srgbClr val="000000"/>
          </a:solidFill>
          <a:latin typeface="EYInterstate Light" pitchFamily="2" charset="0"/>
          <a:cs typeface="Arial" pitchFamily="34" charset="0"/>
        </a:defRPr>
      </a:lvl5pPr>
      <a:lvl6pPr marL="540898" indent="-169587" algn="l" defTabSz="864467" rtl="0" eaLnBrk="1" fontAlgn="base" hangingPunct="1">
        <a:spcBef>
          <a:spcPts val="263"/>
        </a:spcBef>
        <a:spcAft>
          <a:spcPts val="0"/>
        </a:spcAft>
        <a:buClrTx/>
        <a:buFont typeface="Arial Narrow" pitchFamily="34" charset="0"/>
        <a:buChar char="–"/>
        <a:defRPr lang="fr-FR" sz="900" noProof="0" dirty="0" smtClean="0">
          <a:solidFill>
            <a:srgbClr val="000000"/>
          </a:solidFill>
          <a:latin typeface="EYInterstate Light" pitchFamily="2" charset="0"/>
          <a:cs typeface="Arial" pitchFamily="34" charset="0"/>
        </a:defRPr>
      </a:lvl6pPr>
      <a:lvl7pPr marL="1136080" indent="-169587" algn="l" defTabSz="864467" rtl="0" eaLnBrk="1" fontAlgn="base" hangingPunct="1">
        <a:spcBef>
          <a:spcPct val="15000"/>
        </a:spcBef>
        <a:spcAft>
          <a:spcPct val="15000"/>
        </a:spcAft>
        <a:buClr>
          <a:schemeClr val="tx2"/>
        </a:buClr>
        <a:buFont typeface="Arial Narrow" pitchFamily="34" charset="0"/>
        <a:buChar char="–"/>
        <a:defRPr sz="1000">
          <a:solidFill>
            <a:schemeClr val="tx1"/>
          </a:solidFill>
          <a:latin typeface="+mn-lt"/>
        </a:defRPr>
      </a:lvl7pPr>
      <a:lvl8pPr marL="1533153" indent="-169587" algn="l" defTabSz="864467" rtl="0" eaLnBrk="1" fontAlgn="base" hangingPunct="1">
        <a:spcBef>
          <a:spcPct val="15000"/>
        </a:spcBef>
        <a:spcAft>
          <a:spcPct val="15000"/>
        </a:spcAft>
        <a:buClr>
          <a:schemeClr val="tx2"/>
        </a:buClr>
        <a:buFont typeface="Arial Narrow" pitchFamily="34" charset="0"/>
        <a:buChar char="–"/>
        <a:defRPr sz="1000">
          <a:solidFill>
            <a:schemeClr val="tx1"/>
          </a:solidFill>
          <a:latin typeface="+mn-lt"/>
        </a:defRPr>
      </a:lvl8pPr>
      <a:lvl9pPr marL="1930229" indent="-169587" algn="l" defTabSz="864467" rtl="0" eaLnBrk="1" fontAlgn="base" hangingPunct="1">
        <a:spcBef>
          <a:spcPct val="15000"/>
        </a:spcBef>
        <a:spcAft>
          <a:spcPct val="15000"/>
        </a:spcAft>
        <a:buClr>
          <a:schemeClr val="tx2"/>
        </a:buClr>
        <a:buFont typeface="Arial Narrow" pitchFamily="34" charset="0"/>
        <a:buChar char="–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048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4140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224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301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5379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2455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9530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6606" algn="l" defTabSz="7941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5600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‹N›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9D2BF-9496-48D0-B70E-036B7684C74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58" y="6327648"/>
            <a:ext cx="383774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2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50055E-D54B-4AAD-A4B3-0E1E858C5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3400237"/>
            <a:ext cx="6766560" cy="973320"/>
          </a:xfr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2892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u="sng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ALLEGATO n. 3: </a:t>
            </a:r>
          </a:p>
          <a:p>
            <a:pPr>
              <a:lnSpc>
                <a:spcPts val="2892"/>
              </a:lnSpc>
              <a:spcBef>
                <a:spcPct val="0"/>
              </a:spcBef>
              <a:spcAft>
                <a:spcPct val="0"/>
              </a:spcAft>
            </a:pPr>
            <a:endParaRPr lang="it-IT" sz="2800" b="1" u="sng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ts val="2892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Modello dei processi adottati dalle AOO</a:t>
            </a:r>
            <a:endParaRPr lang="it-IT" sz="40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D1CC679-3A91-4B47-B94A-4CB02AC2F90A}"/>
              </a:ext>
            </a:extLst>
          </p:cNvPr>
          <p:cNvSpPr txBox="1">
            <a:spLocks/>
          </p:cNvSpPr>
          <p:nvPr/>
        </p:nvSpPr>
        <p:spPr bwMode="gray">
          <a:xfrm>
            <a:off x="945072" y="5493176"/>
            <a:ext cx="4020628" cy="7200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indent="0" defTabSz="864467" fontAlgn="base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defTabSz="864467" fontAlgn="base">
              <a:lnSpc>
                <a:spcPct val="100000"/>
              </a:lnSpc>
              <a:spcBef>
                <a:spcPts val="2104"/>
              </a:spcBef>
              <a:spcAft>
                <a:spcPts val="0"/>
              </a:spcAft>
              <a:buClr>
                <a:srgbClr val="000000"/>
              </a:buClr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YInterstate Light" pitchFamily="2" charset="0"/>
                <a:cs typeface="Arial" pitchFamily="34" charset="0"/>
              </a:defRPr>
            </a:lvl2pPr>
            <a:lvl3pPr indent="0" algn="ctr" defTabSz="864467" fontAlgn="base">
              <a:lnSpc>
                <a:spcPct val="100000"/>
              </a:lnSpc>
              <a:spcBef>
                <a:spcPts val="1052"/>
              </a:spcBef>
              <a:spcAft>
                <a:spcPts val="0"/>
              </a:spcAft>
              <a:buClr>
                <a:srgbClr val="000000"/>
              </a:buClr>
              <a:buNone/>
              <a:defRPr sz="1000" b="1">
                <a:solidFill>
                  <a:schemeClr val="tx1">
                    <a:tint val="75000"/>
                  </a:schemeClr>
                </a:solidFill>
                <a:latin typeface="EYInterstate Light" pitchFamily="2" charset="0"/>
                <a:cs typeface="Arial" pitchFamily="34" charset="0"/>
              </a:defRPr>
            </a:lvl3pPr>
            <a:lvl4pPr indent="0" algn="ctr" defTabSz="864467" fontAlgn="base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  <a:latin typeface="EYInterstate Light" pitchFamily="2" charset="0"/>
                <a:cs typeface="Arial" pitchFamily="34" charset="0"/>
              </a:defRPr>
            </a:lvl4pPr>
            <a:lvl5pPr indent="0" algn="ctr" defTabSz="864467" fontAlgn="base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  <a:latin typeface="EYInterstate Light" pitchFamily="2" charset="0"/>
                <a:cs typeface="Arial" pitchFamily="34" charset="0"/>
              </a:defRPr>
            </a:lvl5pPr>
            <a:lvl6pPr indent="0" algn="ctr" defTabSz="864467" fontAlgn="base">
              <a:spcBef>
                <a:spcPts val="263"/>
              </a:spcBef>
              <a:spcAft>
                <a:spcPts val="0"/>
              </a:spcAft>
              <a:buClrTx/>
              <a:buFont typeface="Arial Narrow" pitchFamily="34" charset="0"/>
              <a:buNone/>
              <a:defRPr lang="fr-FR" sz="900" noProof="0">
                <a:solidFill>
                  <a:schemeClr val="tx1">
                    <a:tint val="75000"/>
                  </a:schemeClr>
                </a:solidFill>
                <a:latin typeface="EYInterstate Light" pitchFamily="2" charset="0"/>
                <a:cs typeface="Arial" pitchFamily="34" charset="0"/>
              </a:defRPr>
            </a:lvl6pPr>
            <a:lvl7pPr indent="0" algn="ctr" defTabSz="864467"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864467"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864467" fontAlgn="base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z="1800" dirty="0">
                <a:solidFill>
                  <a:schemeClr val="tx1"/>
                </a:solidFill>
              </a:rPr>
              <a:t>Versione 1.0 - 01/06/2023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85285E-918B-47F1-8794-4A37D0B44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072" y="1144024"/>
            <a:ext cx="6644448" cy="127844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MANUALE DI </a:t>
            </a:r>
            <a:r>
              <a:rPr lang="it-IT" sz="44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GESTIONE </a:t>
            </a:r>
            <a:r>
              <a:rPr lang="it-IT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44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OCUMENTALE DI ENTE</a:t>
            </a:r>
            <a:endParaRPr lang="it-IT" sz="4000" dirty="0">
              <a:solidFill>
                <a:schemeClr val="tx1"/>
              </a:solidFill>
            </a:endParaRPr>
          </a:p>
        </p:txBody>
      </p:sp>
      <p:pic>
        <p:nvPicPr>
          <p:cNvPr id="5" name="Immagine 4" descr="Immagine che contiene testo, calligrafia, schizzo, Carattere&#10;&#10;Descrizione generata automaticamente">
            <a:extLst>
              <a:ext uri="{FF2B5EF4-FFF2-40B4-BE49-F238E27FC236}">
                <a16:creationId xmlns:a16="http://schemas.microsoft.com/office/drawing/2014/main" id="{07582274-02E5-DE2D-A575-85F98C967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18" y="5493176"/>
            <a:ext cx="3582186" cy="9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05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6246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2163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E.1.2 di «Conservazione in archivio corrente» (1/2)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310576"/>
            <a:ext cx="767354" cy="467756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Flusso E.1.2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7465535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78" y="3850482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Assegnazione di I livello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78" y="4417991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Consegna a mano documento cartaceo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78" y="1328454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Verifica documento originale unico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78" y="3282975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Registrazione e segnatura di protocollo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262" y="2163179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Dichiarazione di conformità all’originale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78" y="2715468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Proposta di classificazione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389" y="1373594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Verifica di conformità all’originale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640" y="2021230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Consegna a mano doc. cartaceo al Dirigente</a:t>
            </a:r>
          </a:p>
        </p:txBody>
      </p:sp>
      <p:sp>
        <p:nvSpPr>
          <p:cNvPr id="112" name="AutoShape 67">
            <a:extLst>
              <a:ext uri="{FF2B5EF4-FFF2-40B4-BE49-F238E27FC236}">
                <a16:creationId xmlns:a16="http://schemas.microsoft.com/office/drawing/2014/main" id="{A963829F-58A1-4AAD-AE6A-3C7A2AC3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778" y="1895961"/>
            <a:ext cx="1368000" cy="68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cartaceo unico?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579" y="3492418"/>
            <a:ext cx="1368000" cy="68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corretta?</a:t>
            </a:r>
          </a:p>
        </p:txBody>
      </p:sp>
      <p:sp>
        <p:nvSpPr>
          <p:cNvPr id="114" name="AutoShape 67">
            <a:extLst>
              <a:ext uri="{FF2B5EF4-FFF2-40B4-BE49-F238E27FC236}">
                <a16:creationId xmlns:a16="http://schemas.microsoft.com/office/drawing/2014/main" id="{D40D5640-6203-4834-93B3-D2EC296A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389" y="2037179"/>
            <a:ext cx="1368000" cy="68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conforme?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FF44B252-639B-4C1D-897F-A9D0B1947A1B}"/>
              </a:ext>
            </a:extLst>
          </p:cNvPr>
          <p:cNvSpPr/>
          <p:nvPr/>
        </p:nvSpPr>
        <p:spPr>
          <a:xfrm>
            <a:off x="9589494" y="5264938"/>
            <a:ext cx="396000" cy="413623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</a:t>
            </a: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62" name="AutoShape 98">
            <a:extLst>
              <a:ext uri="{FF2B5EF4-FFF2-40B4-BE49-F238E27FC236}">
                <a16:creationId xmlns:a16="http://schemas.microsoft.com/office/drawing/2014/main" id="{36AAA16B-0657-4809-83E4-861DEB64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367" y="6291781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Verifica richiesta di accesso</a:t>
            </a:r>
          </a:p>
        </p:txBody>
      </p:sp>
      <p:sp>
        <p:nvSpPr>
          <p:cNvPr id="63" name="AutoShape 98">
            <a:extLst>
              <a:ext uri="{FF2B5EF4-FFF2-40B4-BE49-F238E27FC236}">
                <a16:creationId xmlns:a16="http://schemas.microsoft.com/office/drawing/2014/main" id="{0D752008-61F3-438E-9CEF-FD449632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579" y="6291781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Verifica elaborazione pratica</a:t>
            </a:r>
          </a:p>
        </p:txBody>
      </p:sp>
      <p:sp>
        <p:nvSpPr>
          <p:cNvPr id="64" name="AutoShape 98">
            <a:extLst>
              <a:ext uri="{FF2B5EF4-FFF2-40B4-BE49-F238E27FC236}">
                <a16:creationId xmlns:a16="http://schemas.microsoft.com/office/drawing/2014/main" id="{24D30454-8E6A-44CB-91E6-3E4396960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579" y="5733859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Modifica classificazione documento</a:t>
            </a:r>
          </a:p>
        </p:txBody>
      </p:sp>
      <p:sp>
        <p:nvSpPr>
          <p:cNvPr id="65" name="AutoShape 98">
            <a:extLst>
              <a:ext uri="{FF2B5EF4-FFF2-40B4-BE49-F238E27FC236}">
                <a16:creationId xmlns:a16="http://schemas.microsoft.com/office/drawing/2014/main" id="{13699D85-AF73-4813-8D88-865A4119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579" y="4323565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Verifica classificazione</a:t>
            </a:r>
          </a:p>
        </p:txBody>
      </p:sp>
      <p:sp>
        <p:nvSpPr>
          <p:cNvPr id="66" name="AutoShape 98">
            <a:extLst>
              <a:ext uri="{FF2B5EF4-FFF2-40B4-BE49-F238E27FC236}">
                <a16:creationId xmlns:a16="http://schemas.microsoft.com/office/drawing/2014/main" id="{CF493E58-DD6D-422A-A910-7CC3DD02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7578" y="3616108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Ritrasmissione documento al PUA</a:t>
            </a:r>
          </a:p>
        </p:txBody>
      </p:sp>
      <p:sp>
        <p:nvSpPr>
          <p:cNvPr id="67" name="AutoShape 98">
            <a:extLst>
              <a:ext uri="{FF2B5EF4-FFF2-40B4-BE49-F238E27FC236}">
                <a16:creationId xmlns:a16="http://schemas.microsoft.com/office/drawing/2014/main" id="{5FE54955-D607-4C0A-831B-27BF3915C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579" y="2913271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Verifica assegnazione</a:t>
            </a:r>
          </a:p>
        </p:txBody>
      </p:sp>
      <p:sp>
        <p:nvSpPr>
          <p:cNvPr id="69" name="AutoShape 98">
            <a:extLst>
              <a:ext uri="{FF2B5EF4-FFF2-40B4-BE49-F238E27FC236}">
                <a16:creationId xmlns:a16="http://schemas.microsoft.com/office/drawing/2014/main" id="{7284DA3E-43B0-453F-8B11-FCB72DCF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978" y="5255750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17. Verifica presenza fascicolo</a:t>
            </a:r>
          </a:p>
        </p:txBody>
      </p:sp>
      <p:sp>
        <p:nvSpPr>
          <p:cNvPr id="79" name="AutoShape 67">
            <a:extLst>
              <a:ext uri="{FF2B5EF4-FFF2-40B4-BE49-F238E27FC236}">
                <a16:creationId xmlns:a16="http://schemas.microsoft.com/office/drawing/2014/main" id="{82B4D2F8-D0F6-408B-BC51-A4B8114A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579" y="4902712"/>
            <a:ext cx="1368000" cy="68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Classificazione corretta?</a:t>
            </a:r>
          </a:p>
        </p:txBody>
      </p:sp>
      <p:sp>
        <p:nvSpPr>
          <p:cNvPr id="80" name="AutoShape 67">
            <a:extLst>
              <a:ext uri="{FF2B5EF4-FFF2-40B4-BE49-F238E27FC236}">
                <a16:creationId xmlns:a16="http://schemas.microsoft.com/office/drawing/2014/main" id="{6F861D49-1F17-427E-B11A-81A75EEAF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978" y="6165781"/>
            <a:ext cx="1368000" cy="68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Pratica da elaborare?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322A9C7-4269-40CE-8A6A-0726656AD87F}"/>
              </a:ext>
            </a:extLst>
          </p:cNvPr>
          <p:cNvSpPr/>
          <p:nvPr/>
        </p:nvSpPr>
        <p:spPr>
          <a:xfrm>
            <a:off x="9136305" y="3572432"/>
            <a:ext cx="158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all’attività 7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A980B26-04F7-41EB-8915-19A8BE91C4CA}"/>
              </a:ext>
            </a:extLst>
          </p:cNvPr>
          <p:cNvSpPr/>
          <p:nvPr/>
        </p:nvSpPr>
        <p:spPr>
          <a:xfrm>
            <a:off x="9136305" y="2119979"/>
            <a:ext cx="1584000" cy="5184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ad attività 19 del Flusso A.1 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BABF219-B232-4038-8870-7005639DD8BC}"/>
              </a:ext>
            </a:extLst>
          </p:cNvPr>
          <p:cNvCxnSpPr>
            <a:cxnSpLocks noChangeShapeType="1"/>
            <a:stCxn id="105" idx="2"/>
            <a:endCxn id="112" idx="0"/>
          </p:cNvCxnSpPr>
          <p:nvPr/>
        </p:nvCxnSpPr>
        <p:spPr bwMode="auto">
          <a:xfrm>
            <a:off x="1913778" y="1760454"/>
            <a:ext cx="0" cy="13550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24BCACA-2C28-4A64-A28E-CFC0FA23D0C3}"/>
              </a:ext>
            </a:extLst>
          </p:cNvPr>
          <p:cNvCxnSpPr>
            <a:cxnSpLocks noChangeShapeType="1"/>
            <a:stCxn id="112" idx="2"/>
            <a:endCxn id="108" idx="0"/>
          </p:cNvCxnSpPr>
          <p:nvPr/>
        </p:nvCxnSpPr>
        <p:spPr bwMode="auto">
          <a:xfrm>
            <a:off x="1913778" y="2579961"/>
            <a:ext cx="0" cy="13550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A2BA7EB-D5CC-48DA-A9A3-217C5DB6BEC3}"/>
              </a:ext>
            </a:extLst>
          </p:cNvPr>
          <p:cNvCxnSpPr>
            <a:cxnSpLocks noChangeShapeType="1"/>
            <a:stCxn id="108" idx="2"/>
            <a:endCxn id="106" idx="0"/>
          </p:cNvCxnSpPr>
          <p:nvPr/>
        </p:nvCxnSpPr>
        <p:spPr bwMode="auto">
          <a:xfrm>
            <a:off x="1913778" y="3147468"/>
            <a:ext cx="0" cy="13550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AC51866-509D-46C6-84A4-D6012F884055}"/>
              </a:ext>
            </a:extLst>
          </p:cNvPr>
          <p:cNvCxnSpPr>
            <a:cxnSpLocks noChangeShapeType="1"/>
            <a:stCxn id="106" idx="2"/>
            <a:endCxn id="103" idx="0"/>
          </p:cNvCxnSpPr>
          <p:nvPr/>
        </p:nvCxnSpPr>
        <p:spPr bwMode="auto">
          <a:xfrm>
            <a:off x="1913778" y="3714975"/>
            <a:ext cx="0" cy="13550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4822A2B6-6CEA-43CE-B090-B00A2285E668}"/>
              </a:ext>
            </a:extLst>
          </p:cNvPr>
          <p:cNvCxnSpPr>
            <a:cxnSpLocks noChangeShapeType="1"/>
            <a:stCxn id="103" idx="2"/>
            <a:endCxn id="104" idx="0"/>
          </p:cNvCxnSpPr>
          <p:nvPr/>
        </p:nvCxnSpPr>
        <p:spPr bwMode="auto">
          <a:xfrm>
            <a:off x="1913778" y="4282482"/>
            <a:ext cx="0" cy="13550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158518E-9285-47C4-8BBB-F61538022C80}"/>
              </a:ext>
            </a:extLst>
          </p:cNvPr>
          <p:cNvCxnSpPr>
            <a:cxnSpLocks noChangeShapeType="1"/>
            <a:stCxn id="109" idx="2"/>
            <a:endCxn id="114" idx="0"/>
          </p:cNvCxnSpPr>
          <p:nvPr/>
        </p:nvCxnSpPr>
        <p:spPr bwMode="auto">
          <a:xfrm>
            <a:off x="7794389" y="1805594"/>
            <a:ext cx="0" cy="23158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6CFCEBC9-26D8-46E9-96BF-93FE4BDBDC96}"/>
              </a:ext>
            </a:extLst>
          </p:cNvPr>
          <p:cNvCxnSpPr>
            <a:cxnSpLocks noChangeShapeType="1"/>
            <a:stCxn id="113" idx="2"/>
            <a:endCxn id="65" idx="0"/>
          </p:cNvCxnSpPr>
          <p:nvPr/>
        </p:nvCxnSpPr>
        <p:spPr bwMode="auto">
          <a:xfrm>
            <a:off x="5625579" y="4176418"/>
            <a:ext cx="0" cy="14714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5B44507-DE2E-4D46-9CFC-384C87001548}"/>
              </a:ext>
            </a:extLst>
          </p:cNvPr>
          <p:cNvCxnSpPr>
            <a:cxnSpLocks noChangeShapeType="1"/>
            <a:stCxn id="79" idx="2"/>
            <a:endCxn id="64" idx="0"/>
          </p:cNvCxnSpPr>
          <p:nvPr/>
        </p:nvCxnSpPr>
        <p:spPr bwMode="auto">
          <a:xfrm>
            <a:off x="5625579" y="5586712"/>
            <a:ext cx="0" cy="14714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B9EF2AB1-A75B-46AD-AB01-C1E10B6243D3}"/>
              </a:ext>
            </a:extLst>
          </p:cNvPr>
          <p:cNvCxnSpPr>
            <a:cxnSpLocks noChangeShapeType="1"/>
            <a:stCxn id="65" idx="2"/>
            <a:endCxn id="79" idx="0"/>
          </p:cNvCxnSpPr>
          <p:nvPr/>
        </p:nvCxnSpPr>
        <p:spPr bwMode="auto">
          <a:xfrm>
            <a:off x="5625579" y="4755565"/>
            <a:ext cx="0" cy="14714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9D841668-4A75-4BD2-BE05-F8D102C2ACB2}"/>
              </a:ext>
            </a:extLst>
          </p:cNvPr>
          <p:cNvCxnSpPr>
            <a:cxnSpLocks noChangeShapeType="1"/>
            <a:stCxn id="64" idx="2"/>
            <a:endCxn id="63" idx="0"/>
          </p:cNvCxnSpPr>
          <p:nvPr/>
        </p:nvCxnSpPr>
        <p:spPr bwMode="auto">
          <a:xfrm>
            <a:off x="5625579" y="6165859"/>
            <a:ext cx="0" cy="12592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Straight Arrow Connector 127">
            <a:extLst>
              <a:ext uri="{FF2B5EF4-FFF2-40B4-BE49-F238E27FC236}">
                <a16:creationId xmlns:a16="http://schemas.microsoft.com/office/drawing/2014/main" id="{5432FA62-04F2-4D8C-B5D8-97D93DCCD9A5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834029" y="1544454"/>
            <a:ext cx="287749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Straight Arrow Connector 127">
            <a:extLst>
              <a:ext uri="{FF2B5EF4-FFF2-40B4-BE49-F238E27FC236}">
                <a16:creationId xmlns:a16="http://schemas.microsoft.com/office/drawing/2014/main" id="{12EF9213-8730-4955-8714-BBFA0721571D}"/>
              </a:ext>
            </a:extLst>
          </p:cNvPr>
          <p:cNvCxnSpPr>
            <a:cxnSpLocks noChangeShapeType="1"/>
            <a:stCxn id="112" idx="3"/>
            <a:endCxn id="110" idx="1"/>
          </p:cNvCxnSpPr>
          <p:nvPr/>
        </p:nvCxnSpPr>
        <p:spPr bwMode="auto">
          <a:xfrm flipV="1">
            <a:off x="2597778" y="2237230"/>
            <a:ext cx="137862" cy="7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Arrow Connector 127">
            <a:extLst>
              <a:ext uri="{FF2B5EF4-FFF2-40B4-BE49-F238E27FC236}">
                <a16:creationId xmlns:a16="http://schemas.microsoft.com/office/drawing/2014/main" id="{6F44A287-15BA-48D2-83A3-99D9EFA08F57}"/>
              </a:ext>
            </a:extLst>
          </p:cNvPr>
          <p:cNvCxnSpPr>
            <a:cxnSpLocks noChangeShapeType="1"/>
            <a:stCxn id="114" idx="3"/>
            <a:endCxn id="87" idx="2"/>
          </p:cNvCxnSpPr>
          <p:nvPr/>
        </p:nvCxnSpPr>
        <p:spPr bwMode="auto">
          <a:xfrm>
            <a:off x="8478389" y="2379179"/>
            <a:ext cx="65791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Arrow Connector 127">
            <a:extLst>
              <a:ext uri="{FF2B5EF4-FFF2-40B4-BE49-F238E27FC236}">
                <a16:creationId xmlns:a16="http://schemas.microsoft.com/office/drawing/2014/main" id="{0DC3C397-C7D5-4C33-8DB1-C39EF177DF16}"/>
              </a:ext>
            </a:extLst>
          </p:cNvPr>
          <p:cNvCxnSpPr>
            <a:cxnSpLocks noChangeShapeType="1"/>
            <a:stCxn id="66" idx="3"/>
            <a:endCxn id="86" idx="2"/>
          </p:cNvCxnSpPr>
          <p:nvPr/>
        </p:nvCxnSpPr>
        <p:spPr bwMode="auto">
          <a:xfrm>
            <a:off x="8531578" y="3832108"/>
            <a:ext cx="604727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Straight Arrow Connector 127">
            <a:extLst>
              <a:ext uri="{FF2B5EF4-FFF2-40B4-BE49-F238E27FC236}">
                <a16:creationId xmlns:a16="http://schemas.microsoft.com/office/drawing/2014/main" id="{8920A0CE-D1EC-4030-9512-2C5EEA146E07}"/>
              </a:ext>
            </a:extLst>
          </p:cNvPr>
          <p:cNvCxnSpPr>
            <a:cxnSpLocks noChangeShapeType="1"/>
            <a:stCxn id="113" idx="3"/>
            <a:endCxn id="66" idx="1"/>
          </p:cNvCxnSpPr>
          <p:nvPr/>
        </p:nvCxnSpPr>
        <p:spPr bwMode="auto">
          <a:xfrm flipV="1">
            <a:off x="6309579" y="3832108"/>
            <a:ext cx="637999" cy="231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27">
            <a:extLst>
              <a:ext uri="{FF2B5EF4-FFF2-40B4-BE49-F238E27FC236}">
                <a16:creationId xmlns:a16="http://schemas.microsoft.com/office/drawing/2014/main" id="{99E9321D-D7E6-40D1-A06C-82B48130868D}"/>
              </a:ext>
            </a:extLst>
          </p:cNvPr>
          <p:cNvCxnSpPr>
            <a:cxnSpLocks noChangeShapeType="1"/>
            <a:stCxn id="63" idx="3"/>
            <a:endCxn id="80" idx="1"/>
          </p:cNvCxnSpPr>
          <p:nvPr/>
        </p:nvCxnSpPr>
        <p:spPr bwMode="auto">
          <a:xfrm>
            <a:off x="6417579" y="6507781"/>
            <a:ext cx="458399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Arrow Connector 127">
            <a:extLst>
              <a:ext uri="{FF2B5EF4-FFF2-40B4-BE49-F238E27FC236}">
                <a16:creationId xmlns:a16="http://schemas.microsoft.com/office/drawing/2014/main" id="{C3DCD538-973F-4095-8D2A-29C4988C7A6B}"/>
              </a:ext>
            </a:extLst>
          </p:cNvPr>
          <p:cNvCxnSpPr>
            <a:cxnSpLocks noChangeShapeType="1"/>
            <a:stCxn id="80" idx="3"/>
            <a:endCxn id="62" idx="1"/>
          </p:cNvCxnSpPr>
          <p:nvPr/>
        </p:nvCxnSpPr>
        <p:spPr bwMode="auto">
          <a:xfrm>
            <a:off x="8243978" y="6507781"/>
            <a:ext cx="232389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Straight Arrow Connector 127">
            <a:extLst>
              <a:ext uri="{FF2B5EF4-FFF2-40B4-BE49-F238E27FC236}">
                <a16:creationId xmlns:a16="http://schemas.microsoft.com/office/drawing/2014/main" id="{7CE9E78D-5860-4237-BCD6-FC3CE341BC35}"/>
              </a:ext>
            </a:extLst>
          </p:cNvPr>
          <p:cNvCxnSpPr>
            <a:cxnSpLocks noChangeShapeType="1"/>
            <a:stCxn id="104" idx="2"/>
            <a:endCxn id="67" idx="1"/>
          </p:cNvCxnSpPr>
          <p:nvPr/>
        </p:nvCxnSpPr>
        <p:spPr bwMode="auto">
          <a:xfrm rot="5400000" flipH="1" flipV="1">
            <a:off x="2513318" y="2529730"/>
            <a:ext cx="1720720" cy="2919801"/>
          </a:xfrm>
          <a:prstGeom prst="bentConnector4">
            <a:avLst>
              <a:gd name="adj1" fmla="val -13285"/>
              <a:gd name="adj2" fmla="val 63563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27">
            <a:extLst>
              <a:ext uri="{FF2B5EF4-FFF2-40B4-BE49-F238E27FC236}">
                <a16:creationId xmlns:a16="http://schemas.microsoft.com/office/drawing/2014/main" id="{9977B48C-6FCD-4C81-9BED-2BDCB12A0EC5}"/>
              </a:ext>
            </a:extLst>
          </p:cNvPr>
          <p:cNvCxnSpPr>
            <a:cxnSpLocks noChangeShapeType="1"/>
            <a:stCxn id="107" idx="1"/>
            <a:endCxn id="108" idx="3"/>
          </p:cNvCxnSpPr>
          <p:nvPr/>
        </p:nvCxnSpPr>
        <p:spPr bwMode="auto">
          <a:xfrm rot="10800000" flipV="1">
            <a:off x="2705778" y="2379178"/>
            <a:ext cx="2477484" cy="552289"/>
          </a:xfrm>
          <a:prstGeom prst="bentConnector3">
            <a:avLst>
              <a:gd name="adj1" fmla="val 25779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27">
            <a:extLst>
              <a:ext uri="{FF2B5EF4-FFF2-40B4-BE49-F238E27FC236}">
                <a16:creationId xmlns:a16="http://schemas.microsoft.com/office/drawing/2014/main" id="{F3BBFF96-8C9A-4C06-9C36-B4139850E053}"/>
              </a:ext>
            </a:extLst>
          </p:cNvPr>
          <p:cNvCxnSpPr>
            <a:cxnSpLocks noChangeShapeType="1"/>
            <a:stCxn id="110" idx="3"/>
            <a:endCxn id="109" idx="1"/>
          </p:cNvCxnSpPr>
          <p:nvPr/>
        </p:nvCxnSpPr>
        <p:spPr bwMode="auto">
          <a:xfrm flipV="1">
            <a:off x="4319640" y="1589594"/>
            <a:ext cx="2682749" cy="647636"/>
          </a:xfrm>
          <a:prstGeom prst="bentConnector3">
            <a:avLst>
              <a:gd name="adj1" fmla="val 8815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2A77B53-EA7A-4790-B872-81983B685D6D}"/>
              </a:ext>
            </a:extLst>
          </p:cNvPr>
          <p:cNvCxnSpPr>
            <a:cxnSpLocks noChangeShapeType="1"/>
            <a:stCxn id="114" idx="1"/>
            <a:endCxn id="107" idx="3"/>
          </p:cNvCxnSpPr>
          <p:nvPr/>
        </p:nvCxnSpPr>
        <p:spPr bwMode="auto">
          <a:xfrm flipH="1">
            <a:off x="6767262" y="2379179"/>
            <a:ext cx="343127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ED2B2BEC-1559-4785-962B-E55B0C082D11}"/>
              </a:ext>
            </a:extLst>
          </p:cNvPr>
          <p:cNvCxnSpPr>
            <a:cxnSpLocks noChangeShapeType="1"/>
            <a:stCxn id="67" idx="2"/>
            <a:endCxn id="113" idx="0"/>
          </p:cNvCxnSpPr>
          <p:nvPr/>
        </p:nvCxnSpPr>
        <p:spPr bwMode="auto">
          <a:xfrm>
            <a:off x="5625579" y="3345271"/>
            <a:ext cx="0" cy="14714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Arrow Connector 127">
            <a:extLst>
              <a:ext uri="{FF2B5EF4-FFF2-40B4-BE49-F238E27FC236}">
                <a16:creationId xmlns:a16="http://schemas.microsoft.com/office/drawing/2014/main" id="{29422F9F-BC17-4A89-B93A-461B675E925A}"/>
              </a:ext>
            </a:extLst>
          </p:cNvPr>
          <p:cNvCxnSpPr>
            <a:cxnSpLocks noChangeShapeType="1"/>
            <a:stCxn id="79" idx="1"/>
            <a:endCxn id="63" idx="1"/>
          </p:cNvCxnSpPr>
          <p:nvPr/>
        </p:nvCxnSpPr>
        <p:spPr bwMode="auto">
          <a:xfrm rot="10800000" flipV="1">
            <a:off x="4833579" y="5244711"/>
            <a:ext cx="108000" cy="1263069"/>
          </a:xfrm>
          <a:prstGeom prst="bentConnector3">
            <a:avLst>
              <a:gd name="adj1" fmla="val 311667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Straight Arrow Connector 127">
            <a:extLst>
              <a:ext uri="{FF2B5EF4-FFF2-40B4-BE49-F238E27FC236}">
                <a16:creationId xmlns:a16="http://schemas.microsoft.com/office/drawing/2014/main" id="{C31F3C60-3245-4A76-A970-B4B92990F07C}"/>
              </a:ext>
            </a:extLst>
          </p:cNvPr>
          <p:cNvCxnSpPr>
            <a:cxnSpLocks noChangeShapeType="1"/>
            <a:stCxn id="80" idx="0"/>
            <a:endCxn id="69" idx="2"/>
          </p:cNvCxnSpPr>
          <p:nvPr/>
        </p:nvCxnSpPr>
        <p:spPr bwMode="auto">
          <a:xfrm flipV="1">
            <a:off x="7559978" y="5687750"/>
            <a:ext cx="0" cy="4780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Arrow Connector 127">
            <a:extLst>
              <a:ext uri="{FF2B5EF4-FFF2-40B4-BE49-F238E27FC236}">
                <a16:creationId xmlns:a16="http://schemas.microsoft.com/office/drawing/2014/main" id="{CEAE4224-EC46-43E0-948A-6CAB0D48485B}"/>
              </a:ext>
            </a:extLst>
          </p:cNvPr>
          <p:cNvCxnSpPr>
            <a:cxnSpLocks noChangeShapeType="1"/>
            <a:stCxn id="69" idx="3"/>
            <a:endCxn id="42" idx="3"/>
          </p:cNvCxnSpPr>
          <p:nvPr/>
        </p:nvCxnSpPr>
        <p:spPr bwMode="auto">
          <a:xfrm>
            <a:off x="8351978" y="5471750"/>
            <a:ext cx="123751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Arrow Connector 127">
            <a:extLst>
              <a:ext uri="{FF2B5EF4-FFF2-40B4-BE49-F238E27FC236}">
                <a16:creationId xmlns:a16="http://schemas.microsoft.com/office/drawing/2014/main" id="{2C7770E2-C897-4656-8717-FFC76CEB52AC}"/>
              </a:ext>
            </a:extLst>
          </p:cNvPr>
          <p:cNvCxnSpPr>
            <a:cxnSpLocks noChangeShapeType="1"/>
            <a:stCxn id="62" idx="3"/>
            <a:endCxn id="181" idx="3"/>
          </p:cNvCxnSpPr>
          <p:nvPr/>
        </p:nvCxnSpPr>
        <p:spPr bwMode="auto">
          <a:xfrm>
            <a:off x="10060367" y="6507781"/>
            <a:ext cx="591380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Hexagon 180">
            <a:extLst>
              <a:ext uri="{FF2B5EF4-FFF2-40B4-BE49-F238E27FC236}">
                <a16:creationId xmlns:a16="http://schemas.microsoft.com/office/drawing/2014/main" id="{987602EB-B0A3-4D3B-BBEF-FAED19331BCD}"/>
              </a:ext>
            </a:extLst>
          </p:cNvPr>
          <p:cNvSpPr/>
          <p:nvPr/>
        </p:nvSpPr>
        <p:spPr>
          <a:xfrm>
            <a:off x="10651747" y="6300969"/>
            <a:ext cx="396000" cy="413623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9E1FCB6-9885-4DA8-8544-59B20BA75D84}"/>
              </a:ext>
            </a:extLst>
          </p:cNvPr>
          <p:cNvSpPr txBox="1"/>
          <p:nvPr/>
        </p:nvSpPr>
        <p:spPr>
          <a:xfrm>
            <a:off x="2486140" y="200868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F80C8EA-6040-4190-900F-EAFDD299F247}"/>
              </a:ext>
            </a:extLst>
          </p:cNvPr>
          <p:cNvSpPr txBox="1"/>
          <p:nvPr/>
        </p:nvSpPr>
        <p:spPr>
          <a:xfrm>
            <a:off x="1917805" y="2510338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FD6046C-47B9-4A4E-8914-06435FAF1A42}"/>
              </a:ext>
            </a:extLst>
          </p:cNvPr>
          <p:cNvSpPr txBox="1"/>
          <p:nvPr/>
        </p:nvSpPr>
        <p:spPr>
          <a:xfrm>
            <a:off x="8451132" y="218894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9E06BEF-E3D7-4B3B-8592-6EDC47B12415}"/>
              </a:ext>
            </a:extLst>
          </p:cNvPr>
          <p:cNvSpPr txBox="1"/>
          <p:nvPr/>
        </p:nvSpPr>
        <p:spPr>
          <a:xfrm>
            <a:off x="6282654" y="363601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7E9F5F5-994C-4F34-A31C-50A2B300482F}"/>
              </a:ext>
            </a:extLst>
          </p:cNvPr>
          <p:cNvSpPr txBox="1"/>
          <p:nvPr/>
        </p:nvSpPr>
        <p:spPr>
          <a:xfrm>
            <a:off x="5648609" y="551229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FDFEF1B-B25B-4FD5-861B-72633432366D}"/>
              </a:ext>
            </a:extLst>
          </p:cNvPr>
          <p:cNvSpPr txBox="1"/>
          <p:nvPr/>
        </p:nvSpPr>
        <p:spPr>
          <a:xfrm>
            <a:off x="7528015" y="5977681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AC3469D-F83F-4DAE-B528-DA9C17B838E8}"/>
              </a:ext>
            </a:extLst>
          </p:cNvPr>
          <p:cNvSpPr txBox="1"/>
          <p:nvPr/>
        </p:nvSpPr>
        <p:spPr>
          <a:xfrm>
            <a:off x="6901493" y="218354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DD06B26-4B53-48C4-846B-6C932810CDAF}"/>
              </a:ext>
            </a:extLst>
          </p:cNvPr>
          <p:cNvSpPr txBox="1"/>
          <p:nvPr/>
        </p:nvSpPr>
        <p:spPr>
          <a:xfrm>
            <a:off x="5645873" y="410525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AEB17BA-DA92-49EA-8FF5-A364CC20A327}"/>
              </a:ext>
            </a:extLst>
          </p:cNvPr>
          <p:cNvSpPr txBox="1"/>
          <p:nvPr/>
        </p:nvSpPr>
        <p:spPr>
          <a:xfrm>
            <a:off x="4709414" y="5061213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D8A1209-3803-4A88-B7A8-CB46FBAF884C}"/>
              </a:ext>
            </a:extLst>
          </p:cNvPr>
          <p:cNvSpPr txBox="1"/>
          <p:nvPr/>
        </p:nvSpPr>
        <p:spPr>
          <a:xfrm>
            <a:off x="8210787" y="6274511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220" name="Graphic 219" descr="Computer">
            <a:extLst>
              <a:ext uri="{FF2B5EF4-FFF2-40B4-BE49-F238E27FC236}">
                <a16:creationId xmlns:a16="http://schemas.microsoft.com/office/drawing/2014/main" id="{6AF61F55-5F45-44E8-ADAC-29B1A3CE16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717" y="2994421"/>
            <a:ext cx="325267" cy="325267"/>
          </a:xfrm>
          <a:prstGeom prst="rect">
            <a:avLst/>
          </a:prstGeom>
          <a:effectLst/>
        </p:spPr>
      </p:pic>
      <p:pic>
        <p:nvPicPr>
          <p:cNvPr id="221" name="Graphic 220" descr="Computer">
            <a:extLst>
              <a:ext uri="{FF2B5EF4-FFF2-40B4-BE49-F238E27FC236}">
                <a16:creationId xmlns:a16="http://schemas.microsoft.com/office/drawing/2014/main" id="{99885A06-EBCE-4A49-AED3-04311EE5E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717" y="3566485"/>
            <a:ext cx="325267" cy="325267"/>
          </a:xfrm>
          <a:prstGeom prst="rect">
            <a:avLst/>
          </a:prstGeom>
          <a:effectLst/>
        </p:spPr>
      </p:pic>
      <p:pic>
        <p:nvPicPr>
          <p:cNvPr id="222" name="Graphic 221" descr="Computer">
            <a:extLst>
              <a:ext uri="{FF2B5EF4-FFF2-40B4-BE49-F238E27FC236}">
                <a16:creationId xmlns:a16="http://schemas.microsoft.com/office/drawing/2014/main" id="{A0CC7A44-8393-42C2-90F9-EEB1D5F4C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717" y="4137204"/>
            <a:ext cx="325267" cy="325267"/>
          </a:xfrm>
          <a:prstGeom prst="rect">
            <a:avLst/>
          </a:prstGeom>
          <a:effectLst/>
        </p:spPr>
      </p:pic>
      <p:pic>
        <p:nvPicPr>
          <p:cNvPr id="223" name="Graphic 222" descr="Computer">
            <a:extLst>
              <a:ext uri="{FF2B5EF4-FFF2-40B4-BE49-F238E27FC236}">
                <a16:creationId xmlns:a16="http://schemas.microsoft.com/office/drawing/2014/main" id="{7CF60D80-CB8F-47F5-A3F4-465A63884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7756" y="3195739"/>
            <a:ext cx="325267" cy="325267"/>
          </a:xfrm>
          <a:prstGeom prst="rect">
            <a:avLst/>
          </a:prstGeom>
          <a:effectLst/>
        </p:spPr>
      </p:pic>
      <p:pic>
        <p:nvPicPr>
          <p:cNvPr id="224" name="Graphic 223" descr="Computer">
            <a:extLst>
              <a:ext uri="{FF2B5EF4-FFF2-40B4-BE49-F238E27FC236}">
                <a16:creationId xmlns:a16="http://schemas.microsoft.com/office/drawing/2014/main" id="{DFC52E48-147F-483D-B7FA-350DF0237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1389" y="3898584"/>
            <a:ext cx="325267" cy="325267"/>
          </a:xfrm>
          <a:prstGeom prst="rect">
            <a:avLst/>
          </a:prstGeom>
          <a:effectLst/>
        </p:spPr>
      </p:pic>
      <p:pic>
        <p:nvPicPr>
          <p:cNvPr id="225" name="Graphic 224" descr="Computer">
            <a:extLst>
              <a:ext uri="{FF2B5EF4-FFF2-40B4-BE49-F238E27FC236}">
                <a16:creationId xmlns:a16="http://schemas.microsoft.com/office/drawing/2014/main" id="{534B3D03-639D-49B7-B933-AD0866079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6290" y="4604070"/>
            <a:ext cx="325267" cy="325267"/>
          </a:xfrm>
          <a:prstGeom prst="rect">
            <a:avLst/>
          </a:prstGeom>
          <a:effectLst/>
        </p:spPr>
      </p:pic>
      <p:pic>
        <p:nvPicPr>
          <p:cNvPr id="226" name="Graphic 225" descr="Computer">
            <a:extLst>
              <a:ext uri="{FF2B5EF4-FFF2-40B4-BE49-F238E27FC236}">
                <a16:creationId xmlns:a16="http://schemas.microsoft.com/office/drawing/2014/main" id="{94BD0BD7-1930-4F8B-B186-17181E338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6290" y="6011514"/>
            <a:ext cx="325267" cy="325267"/>
          </a:xfrm>
          <a:prstGeom prst="rect">
            <a:avLst/>
          </a:prstGeom>
          <a:effectLst/>
        </p:spPr>
      </p:pic>
      <p:pic>
        <p:nvPicPr>
          <p:cNvPr id="227" name="Graphic 226" descr="Computer">
            <a:extLst>
              <a:ext uri="{FF2B5EF4-FFF2-40B4-BE49-F238E27FC236}">
                <a16:creationId xmlns:a16="http://schemas.microsoft.com/office/drawing/2014/main" id="{6B10AEF1-4D48-4011-83C6-E6E55E83C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536" y="5537695"/>
            <a:ext cx="325267" cy="325267"/>
          </a:xfrm>
          <a:prstGeom prst="rect">
            <a:avLst/>
          </a:prstGeom>
          <a:effectLst/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3B5B128-FA7D-44A8-8D68-C97531703406}"/>
              </a:ext>
            </a:extLst>
          </p:cNvPr>
          <p:cNvSpPr txBox="1"/>
          <p:nvPr/>
        </p:nvSpPr>
        <p:spPr bwMode="auto">
          <a:xfrm>
            <a:off x="1777939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2604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6246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2163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E.1.2 di «Conservazione in archivio corrente» (2/2)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7465535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F9D5077-A3EC-4BB0-A054-C5FD508C263F}"/>
              </a:ext>
            </a:extLst>
          </p:cNvPr>
          <p:cNvSpPr txBox="1"/>
          <p:nvPr/>
        </p:nvSpPr>
        <p:spPr>
          <a:xfrm>
            <a:off x="8496674" y="5523899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89" name="AutoShape 98">
            <a:extLst>
              <a:ext uri="{FF2B5EF4-FFF2-40B4-BE49-F238E27FC236}">
                <a16:creationId xmlns:a16="http://schemas.microsoft.com/office/drawing/2014/main" id="{E46BF9E1-5ED6-4B05-8345-3D2DCA829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939" y="5751611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23. Segnatura di protocollo</a:t>
            </a:r>
          </a:p>
        </p:txBody>
      </p:sp>
      <p:sp>
        <p:nvSpPr>
          <p:cNvPr id="90" name="AutoShape 98">
            <a:extLst>
              <a:ext uri="{FF2B5EF4-FFF2-40B4-BE49-F238E27FC236}">
                <a16:creationId xmlns:a16="http://schemas.microsoft.com/office/drawing/2014/main" id="{72105D77-CDB3-4923-A01E-C21420F2D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939" y="6344705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24. Consegna a mano documento cartaceo al Dirigente</a:t>
            </a:r>
          </a:p>
        </p:txBody>
      </p:sp>
      <p:sp>
        <p:nvSpPr>
          <p:cNvPr id="92" name="AutoShape 67">
            <a:extLst>
              <a:ext uri="{FF2B5EF4-FFF2-40B4-BE49-F238E27FC236}">
                <a16:creationId xmlns:a16="http://schemas.microsoft.com/office/drawing/2014/main" id="{3B9DAFDF-6A00-4AE2-9DCA-9BEA6211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004" y="1859074"/>
            <a:ext cx="1368000" cy="68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Richiesta di accesso?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62B3D01-73A2-46BA-AAB3-13479D082243}"/>
              </a:ext>
            </a:extLst>
          </p:cNvPr>
          <p:cNvSpPr/>
          <p:nvPr/>
        </p:nvSpPr>
        <p:spPr>
          <a:xfrm>
            <a:off x="6286473" y="1943980"/>
            <a:ext cx="158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 A.1</a:t>
            </a:r>
          </a:p>
        </p:txBody>
      </p:sp>
      <p:sp>
        <p:nvSpPr>
          <p:cNvPr id="95" name="AutoShape 98">
            <a:extLst>
              <a:ext uri="{FF2B5EF4-FFF2-40B4-BE49-F238E27FC236}">
                <a16:creationId xmlns:a16="http://schemas.microsoft.com/office/drawing/2014/main" id="{7BFAC713-D4CD-4284-8D6A-E305A46C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004" y="2659499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Valutazione necessità di assegnazione di II livello</a:t>
            </a:r>
          </a:p>
        </p:txBody>
      </p:sp>
      <p:sp>
        <p:nvSpPr>
          <p:cNvPr id="96" name="AutoShape 67">
            <a:extLst>
              <a:ext uri="{FF2B5EF4-FFF2-40B4-BE49-F238E27FC236}">
                <a16:creationId xmlns:a16="http://schemas.microsoft.com/office/drawing/2014/main" id="{45073FB4-6A36-4C44-A652-744F784A9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004" y="3207924"/>
            <a:ext cx="1368000" cy="68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necessaria?</a:t>
            </a:r>
          </a:p>
        </p:txBody>
      </p:sp>
      <p:sp>
        <p:nvSpPr>
          <p:cNvPr id="97" name="AutoShape 98">
            <a:extLst>
              <a:ext uri="{FF2B5EF4-FFF2-40B4-BE49-F238E27FC236}">
                <a16:creationId xmlns:a16="http://schemas.microsoft.com/office/drawing/2014/main" id="{3771B83C-9DC4-4F4A-B839-5DB6CDB82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004" y="4008349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16. Assegnazione di II livello 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BD82E9C-4A5E-4809-B894-0A231A07E15E}"/>
              </a:ext>
            </a:extLst>
          </p:cNvPr>
          <p:cNvSpPr/>
          <p:nvPr/>
        </p:nvSpPr>
        <p:spPr>
          <a:xfrm>
            <a:off x="4561004" y="4556774"/>
            <a:ext cx="158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 U.1.1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B00D11-6BEA-4DED-8472-DD0BD7100181}"/>
              </a:ext>
            </a:extLst>
          </p:cNvPr>
          <p:cNvSpPr/>
          <p:nvPr/>
        </p:nvSpPr>
        <p:spPr>
          <a:xfrm>
            <a:off x="4561004" y="5192550"/>
            <a:ext cx="158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 U.1.2</a:t>
            </a:r>
          </a:p>
        </p:txBody>
      </p:sp>
      <p:sp>
        <p:nvSpPr>
          <p:cNvPr id="116" name="AutoShape 67">
            <a:extLst>
              <a:ext uri="{FF2B5EF4-FFF2-40B4-BE49-F238E27FC236}">
                <a16:creationId xmlns:a16="http://schemas.microsoft.com/office/drawing/2014/main" id="{7192E552-4845-4210-8B7F-CE2D464AC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254" y="2813818"/>
            <a:ext cx="1368000" cy="68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Fascicolo presente?</a:t>
            </a:r>
          </a:p>
        </p:txBody>
      </p:sp>
      <p:sp>
        <p:nvSpPr>
          <p:cNvPr id="117" name="AutoShape 98">
            <a:extLst>
              <a:ext uri="{FF2B5EF4-FFF2-40B4-BE49-F238E27FC236}">
                <a16:creationId xmlns:a16="http://schemas.microsoft.com/office/drawing/2014/main" id="{CCA8D03B-F4E6-4056-A97B-C2FD8501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254" y="3671195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19. Inserimento in fascicolo elettronico</a:t>
            </a:r>
          </a:p>
        </p:txBody>
      </p:sp>
      <p:sp>
        <p:nvSpPr>
          <p:cNvPr id="118" name="AutoShape 98">
            <a:extLst>
              <a:ext uri="{FF2B5EF4-FFF2-40B4-BE49-F238E27FC236}">
                <a16:creationId xmlns:a16="http://schemas.microsoft.com/office/drawing/2014/main" id="{344C39DF-0D41-41B5-922E-0D83648A1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254" y="4276572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20. Verifica eliminabilità documento cartaceo</a:t>
            </a:r>
          </a:p>
        </p:txBody>
      </p:sp>
      <p:sp>
        <p:nvSpPr>
          <p:cNvPr id="119" name="AutoShape 67">
            <a:extLst>
              <a:ext uri="{FF2B5EF4-FFF2-40B4-BE49-F238E27FC236}">
                <a16:creationId xmlns:a16="http://schemas.microsoft.com/office/drawing/2014/main" id="{586919A2-4AF4-47F5-A3A4-6B145C7D9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254" y="4881949"/>
            <a:ext cx="1368000" cy="68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Doc. cartaceo a cons. permanente?</a:t>
            </a:r>
          </a:p>
        </p:txBody>
      </p:sp>
      <p:sp>
        <p:nvSpPr>
          <p:cNvPr id="120" name="AutoShape 98">
            <a:extLst>
              <a:ext uri="{FF2B5EF4-FFF2-40B4-BE49-F238E27FC236}">
                <a16:creationId xmlns:a16="http://schemas.microsoft.com/office/drawing/2014/main" id="{82D02620-9667-43E5-9C59-CFD4098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811" y="5739326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22. Consegna a mano documento cartaceo al PUA</a:t>
            </a:r>
          </a:p>
        </p:txBody>
      </p:sp>
      <p:sp>
        <p:nvSpPr>
          <p:cNvPr id="121" name="AutoShape 98">
            <a:extLst>
              <a:ext uri="{FF2B5EF4-FFF2-40B4-BE49-F238E27FC236}">
                <a16:creationId xmlns:a16="http://schemas.microsoft.com/office/drawing/2014/main" id="{C58FABBA-F73C-49B5-B8D4-1D63A3037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254" y="6344705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25. Fascicolazione/Archiviazione documento cartaceo</a:t>
            </a:r>
          </a:p>
        </p:txBody>
      </p:sp>
      <p:sp>
        <p:nvSpPr>
          <p:cNvPr id="122" name="AutoShape 98">
            <a:extLst>
              <a:ext uri="{FF2B5EF4-FFF2-40B4-BE49-F238E27FC236}">
                <a16:creationId xmlns:a16="http://schemas.microsoft.com/office/drawing/2014/main" id="{5C3D28DA-C3AD-47B2-8E17-D3E5B9A1C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798" y="2945045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18. Creazione/Richiesta creazione nuovo fascicolo all’utente doc.</a:t>
            </a:r>
          </a:p>
        </p:txBody>
      </p:sp>
      <p:sp>
        <p:nvSpPr>
          <p:cNvPr id="123" name="AutoShape 98">
            <a:extLst>
              <a:ext uri="{FF2B5EF4-FFF2-40B4-BE49-F238E27FC236}">
                <a16:creationId xmlns:a16="http://schemas.microsoft.com/office/drawing/2014/main" id="{1D26823C-204A-420B-9312-648CEB834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798" y="5010576"/>
            <a:ext cx="158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21. Distruzione documento cartaceo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0B1FAA-8A56-4216-B431-44687A9D035E}"/>
              </a:ext>
            </a:extLst>
          </p:cNvPr>
          <p:cNvGrpSpPr/>
          <p:nvPr/>
        </p:nvGrpSpPr>
        <p:grpSpPr>
          <a:xfrm>
            <a:off x="11281357" y="5654302"/>
            <a:ext cx="828918" cy="847277"/>
            <a:chOff x="11281357" y="5654302"/>
            <a:chExt cx="828918" cy="847277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7A31746-5565-477B-8DA3-3C7862DBFFA7}"/>
                </a:ext>
              </a:extLst>
            </p:cNvPr>
            <p:cNvSpPr/>
            <p:nvPr/>
          </p:nvSpPr>
          <p:spPr>
            <a:xfrm>
              <a:off x="11434543" y="6176985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31FF87E-A115-423B-BE7B-6DB455F06172}"/>
                </a:ext>
              </a:extLst>
            </p:cNvPr>
            <p:cNvSpPr txBox="1"/>
            <p:nvPr/>
          </p:nvSpPr>
          <p:spPr>
            <a:xfrm>
              <a:off x="11281357" y="5654302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cartaceo corrente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6F3D3E-C38A-4CF6-B0C5-158728F0D7B6}"/>
              </a:ext>
            </a:extLst>
          </p:cNvPr>
          <p:cNvGrpSpPr/>
          <p:nvPr/>
        </p:nvGrpSpPr>
        <p:grpSpPr>
          <a:xfrm>
            <a:off x="11281357" y="3206524"/>
            <a:ext cx="828918" cy="842968"/>
            <a:chOff x="11281357" y="3206524"/>
            <a:chExt cx="828918" cy="842968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DAC23FE-228B-4BBF-A422-20568EA3375D}"/>
                </a:ext>
              </a:extLst>
            </p:cNvPr>
            <p:cNvSpPr/>
            <p:nvPr/>
          </p:nvSpPr>
          <p:spPr>
            <a:xfrm>
              <a:off x="11434543" y="3724898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410DA5A-05DB-470B-9A6F-1E888AAA4133}"/>
                </a:ext>
              </a:extLst>
            </p:cNvPr>
            <p:cNvSpPr txBox="1"/>
            <p:nvPr/>
          </p:nvSpPr>
          <p:spPr>
            <a:xfrm>
              <a:off x="11281357" y="3206524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elettronico corrente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6DCC25C-8B75-4984-B620-E6D262D1723A}"/>
              </a:ext>
            </a:extLst>
          </p:cNvPr>
          <p:cNvGrpSpPr/>
          <p:nvPr/>
        </p:nvGrpSpPr>
        <p:grpSpPr>
          <a:xfrm>
            <a:off x="11312724" y="4803090"/>
            <a:ext cx="766185" cy="583048"/>
            <a:chOff x="11312724" y="4803090"/>
            <a:chExt cx="766185" cy="583048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5967936-8FFC-4BDA-8502-6F87E8ABC592}"/>
                </a:ext>
              </a:extLst>
            </p:cNvPr>
            <p:cNvSpPr/>
            <p:nvPr/>
          </p:nvSpPr>
          <p:spPr>
            <a:xfrm>
              <a:off x="11434543" y="5061544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48D92AA-5123-4DDC-BCF8-3C34A3339889}"/>
                </a:ext>
              </a:extLst>
            </p:cNvPr>
            <p:cNvSpPr txBox="1"/>
            <p:nvPr/>
          </p:nvSpPr>
          <p:spPr>
            <a:xfrm>
              <a:off x="11312724" y="4803090"/>
              <a:ext cx="766185" cy="2460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cartaceo distrutto</a:t>
              </a:r>
            </a:p>
          </p:txBody>
        </p:sp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D71FCD0-5CBA-4A0D-8443-B34A2CD27EED}"/>
              </a:ext>
            </a:extLst>
          </p:cNvPr>
          <p:cNvCxnSpPr>
            <a:cxnSpLocks noChangeShapeType="1"/>
            <a:stCxn id="237" idx="0"/>
            <a:endCxn id="92" idx="0"/>
          </p:cNvCxnSpPr>
          <p:nvPr/>
        </p:nvCxnSpPr>
        <p:spPr bwMode="auto">
          <a:xfrm>
            <a:off x="5353004" y="1589980"/>
            <a:ext cx="0" cy="26909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BF540C2-7355-412B-A62D-185AE9A1D849}"/>
              </a:ext>
            </a:extLst>
          </p:cNvPr>
          <p:cNvCxnSpPr>
            <a:cxnSpLocks noChangeShapeType="1"/>
            <a:stCxn id="238" idx="0"/>
            <a:endCxn id="116" idx="0"/>
          </p:cNvCxnSpPr>
          <p:nvPr/>
        </p:nvCxnSpPr>
        <p:spPr bwMode="auto">
          <a:xfrm flipH="1">
            <a:off x="8463254" y="2616500"/>
            <a:ext cx="463" cy="19731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231ABF9-AE9A-467A-9892-2BC0AF487CA6}"/>
              </a:ext>
            </a:extLst>
          </p:cNvPr>
          <p:cNvCxnSpPr>
            <a:cxnSpLocks noChangeShapeType="1"/>
            <a:stCxn id="92" idx="2"/>
            <a:endCxn id="95" idx="0"/>
          </p:cNvCxnSpPr>
          <p:nvPr/>
        </p:nvCxnSpPr>
        <p:spPr bwMode="auto">
          <a:xfrm>
            <a:off x="5353004" y="2543074"/>
            <a:ext cx="0" cy="11642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70766B3-ECAA-495B-86B9-E80E46F7117E}"/>
              </a:ext>
            </a:extLst>
          </p:cNvPr>
          <p:cNvCxnSpPr>
            <a:cxnSpLocks noChangeShapeType="1"/>
            <a:stCxn id="95" idx="2"/>
            <a:endCxn id="96" idx="0"/>
          </p:cNvCxnSpPr>
          <p:nvPr/>
        </p:nvCxnSpPr>
        <p:spPr bwMode="auto">
          <a:xfrm>
            <a:off x="5353004" y="3091499"/>
            <a:ext cx="0" cy="11642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6D6D77E-A901-4DE5-BC33-321BB5235F68}"/>
              </a:ext>
            </a:extLst>
          </p:cNvPr>
          <p:cNvCxnSpPr>
            <a:cxnSpLocks noChangeShapeType="1"/>
            <a:stCxn id="96" idx="2"/>
            <a:endCxn id="97" idx="0"/>
          </p:cNvCxnSpPr>
          <p:nvPr/>
        </p:nvCxnSpPr>
        <p:spPr bwMode="auto">
          <a:xfrm>
            <a:off x="5353004" y="3891924"/>
            <a:ext cx="0" cy="11642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B3CBC6D-E632-4704-A28B-D6FB801ABE82}"/>
              </a:ext>
            </a:extLst>
          </p:cNvPr>
          <p:cNvCxnSpPr>
            <a:cxnSpLocks noChangeShapeType="1"/>
            <a:stCxn id="97" idx="2"/>
            <a:endCxn id="111" idx="0"/>
          </p:cNvCxnSpPr>
          <p:nvPr/>
        </p:nvCxnSpPr>
        <p:spPr bwMode="auto">
          <a:xfrm>
            <a:off x="5353004" y="4440349"/>
            <a:ext cx="0" cy="11642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F15EB41-176B-4E91-B98C-5A386800695B}"/>
              </a:ext>
            </a:extLst>
          </p:cNvPr>
          <p:cNvCxnSpPr>
            <a:cxnSpLocks noChangeShapeType="1"/>
            <a:stCxn id="116" idx="2"/>
            <a:endCxn id="117" idx="0"/>
          </p:cNvCxnSpPr>
          <p:nvPr/>
        </p:nvCxnSpPr>
        <p:spPr bwMode="auto">
          <a:xfrm>
            <a:off x="8463254" y="3497818"/>
            <a:ext cx="0" cy="17337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F5CBDA4A-0F36-43D9-9180-518F60FE58E7}"/>
              </a:ext>
            </a:extLst>
          </p:cNvPr>
          <p:cNvCxnSpPr>
            <a:cxnSpLocks noChangeShapeType="1"/>
            <a:stCxn id="117" idx="2"/>
            <a:endCxn id="118" idx="0"/>
          </p:cNvCxnSpPr>
          <p:nvPr/>
        </p:nvCxnSpPr>
        <p:spPr bwMode="auto">
          <a:xfrm>
            <a:off x="8463254" y="4103195"/>
            <a:ext cx="0" cy="17337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0DE76114-FD15-406A-B340-580ADC681C27}"/>
              </a:ext>
            </a:extLst>
          </p:cNvPr>
          <p:cNvCxnSpPr>
            <a:cxnSpLocks noChangeShapeType="1"/>
            <a:stCxn id="118" idx="2"/>
            <a:endCxn id="119" idx="0"/>
          </p:cNvCxnSpPr>
          <p:nvPr/>
        </p:nvCxnSpPr>
        <p:spPr bwMode="auto">
          <a:xfrm>
            <a:off x="8463254" y="4708572"/>
            <a:ext cx="0" cy="17337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50D16B6-4919-4788-BA48-2BA18D18D795}"/>
              </a:ext>
            </a:extLst>
          </p:cNvPr>
          <p:cNvCxnSpPr>
            <a:cxnSpLocks noChangeShapeType="1"/>
            <a:stCxn id="119" idx="2"/>
            <a:endCxn id="120" idx="3"/>
          </p:cNvCxnSpPr>
          <p:nvPr/>
        </p:nvCxnSpPr>
        <p:spPr bwMode="auto">
          <a:xfrm rot="5400000">
            <a:off x="8136345" y="5628416"/>
            <a:ext cx="389377" cy="264443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470504E9-02A4-4BAD-AD1D-9F1E7F4CE671}"/>
              </a:ext>
            </a:extLst>
          </p:cNvPr>
          <p:cNvCxnSpPr>
            <a:cxnSpLocks noChangeShapeType="1"/>
            <a:stCxn id="89" idx="2"/>
            <a:endCxn id="90" idx="0"/>
          </p:cNvCxnSpPr>
          <p:nvPr/>
        </p:nvCxnSpPr>
        <p:spPr bwMode="auto">
          <a:xfrm>
            <a:off x="2713939" y="6183611"/>
            <a:ext cx="0" cy="16109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Arrow Connector 127">
            <a:extLst>
              <a:ext uri="{FF2B5EF4-FFF2-40B4-BE49-F238E27FC236}">
                <a16:creationId xmlns:a16="http://schemas.microsoft.com/office/drawing/2014/main" id="{F6FBACAC-CD9C-41E9-B316-62FBF92A17DE}"/>
              </a:ext>
            </a:extLst>
          </p:cNvPr>
          <p:cNvCxnSpPr>
            <a:cxnSpLocks noChangeShapeType="1"/>
            <a:stCxn id="92" idx="3"/>
            <a:endCxn id="94" idx="2"/>
          </p:cNvCxnSpPr>
          <p:nvPr/>
        </p:nvCxnSpPr>
        <p:spPr bwMode="auto">
          <a:xfrm>
            <a:off x="6037004" y="2201074"/>
            <a:ext cx="249469" cy="258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Straight Arrow Connector 127">
            <a:extLst>
              <a:ext uri="{FF2B5EF4-FFF2-40B4-BE49-F238E27FC236}">
                <a16:creationId xmlns:a16="http://schemas.microsoft.com/office/drawing/2014/main" id="{E5E1872B-1D8C-456C-94A0-9CDD75706BD3}"/>
              </a:ext>
            </a:extLst>
          </p:cNvPr>
          <p:cNvCxnSpPr>
            <a:cxnSpLocks noChangeShapeType="1"/>
            <a:stCxn id="116" idx="3"/>
            <a:endCxn id="122" idx="1"/>
          </p:cNvCxnSpPr>
          <p:nvPr/>
        </p:nvCxnSpPr>
        <p:spPr bwMode="auto">
          <a:xfrm>
            <a:off x="9147254" y="3155818"/>
            <a:ext cx="365544" cy="522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Straight Arrow Connector 127">
            <a:extLst>
              <a:ext uri="{FF2B5EF4-FFF2-40B4-BE49-F238E27FC236}">
                <a16:creationId xmlns:a16="http://schemas.microsoft.com/office/drawing/2014/main" id="{6C7FD8C5-B266-47D5-A1CE-D0066804DB76}"/>
              </a:ext>
            </a:extLst>
          </p:cNvPr>
          <p:cNvCxnSpPr>
            <a:cxnSpLocks noChangeShapeType="1"/>
            <a:stCxn id="117" idx="3"/>
            <a:endCxn id="150" idx="2"/>
          </p:cNvCxnSpPr>
          <p:nvPr/>
        </p:nvCxnSpPr>
        <p:spPr bwMode="auto">
          <a:xfrm>
            <a:off x="9255254" y="3887195"/>
            <a:ext cx="2179289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Arrow Connector 127">
            <a:extLst>
              <a:ext uri="{FF2B5EF4-FFF2-40B4-BE49-F238E27FC236}">
                <a16:creationId xmlns:a16="http://schemas.microsoft.com/office/drawing/2014/main" id="{F3EAEB42-2C01-4493-AE65-E52E481CB7A4}"/>
              </a:ext>
            </a:extLst>
          </p:cNvPr>
          <p:cNvCxnSpPr>
            <a:cxnSpLocks noChangeShapeType="1"/>
            <a:stCxn id="123" idx="3"/>
            <a:endCxn id="154" idx="2"/>
          </p:cNvCxnSpPr>
          <p:nvPr/>
        </p:nvCxnSpPr>
        <p:spPr bwMode="auto">
          <a:xfrm flipV="1">
            <a:off x="11096798" y="5223841"/>
            <a:ext cx="337745" cy="273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Straight Arrow Connector 127">
            <a:extLst>
              <a:ext uri="{FF2B5EF4-FFF2-40B4-BE49-F238E27FC236}">
                <a16:creationId xmlns:a16="http://schemas.microsoft.com/office/drawing/2014/main" id="{736A8FEC-9C8A-4903-B022-841EBFFD78E1}"/>
              </a:ext>
            </a:extLst>
          </p:cNvPr>
          <p:cNvCxnSpPr>
            <a:cxnSpLocks noChangeShapeType="1"/>
            <a:stCxn id="119" idx="3"/>
            <a:endCxn id="123" idx="1"/>
          </p:cNvCxnSpPr>
          <p:nvPr/>
        </p:nvCxnSpPr>
        <p:spPr bwMode="auto">
          <a:xfrm>
            <a:off x="9147254" y="5223949"/>
            <a:ext cx="365544" cy="262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Arrow Connector 127">
            <a:extLst>
              <a:ext uri="{FF2B5EF4-FFF2-40B4-BE49-F238E27FC236}">
                <a16:creationId xmlns:a16="http://schemas.microsoft.com/office/drawing/2014/main" id="{C894E73D-DA1F-4E48-9DAD-4DD7BD54ED58}"/>
              </a:ext>
            </a:extLst>
          </p:cNvPr>
          <p:cNvCxnSpPr>
            <a:cxnSpLocks noChangeShapeType="1"/>
            <a:stCxn id="120" idx="1"/>
            <a:endCxn id="89" idx="3"/>
          </p:cNvCxnSpPr>
          <p:nvPr/>
        </p:nvCxnSpPr>
        <p:spPr bwMode="auto">
          <a:xfrm flipH="1">
            <a:off x="3505939" y="5955326"/>
            <a:ext cx="3108872" cy="1228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Arrow Connector 127">
            <a:extLst>
              <a:ext uri="{FF2B5EF4-FFF2-40B4-BE49-F238E27FC236}">
                <a16:creationId xmlns:a16="http://schemas.microsoft.com/office/drawing/2014/main" id="{977173BB-7270-4020-BAAC-83C68BC181B7}"/>
              </a:ext>
            </a:extLst>
          </p:cNvPr>
          <p:cNvCxnSpPr>
            <a:cxnSpLocks noChangeShapeType="1"/>
            <a:stCxn id="90" idx="3"/>
            <a:endCxn id="121" idx="1"/>
          </p:cNvCxnSpPr>
          <p:nvPr/>
        </p:nvCxnSpPr>
        <p:spPr bwMode="auto">
          <a:xfrm>
            <a:off x="3505939" y="6560705"/>
            <a:ext cx="416531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Straight Arrow Connector 127">
            <a:extLst>
              <a:ext uri="{FF2B5EF4-FFF2-40B4-BE49-F238E27FC236}">
                <a16:creationId xmlns:a16="http://schemas.microsoft.com/office/drawing/2014/main" id="{0F256C2A-2FE3-4B7C-B3C2-3B1F15B5D621}"/>
              </a:ext>
            </a:extLst>
          </p:cNvPr>
          <p:cNvCxnSpPr>
            <a:cxnSpLocks noChangeShapeType="1"/>
            <a:stCxn id="96" idx="3"/>
            <a:endCxn id="115" idx="6"/>
          </p:cNvCxnSpPr>
          <p:nvPr/>
        </p:nvCxnSpPr>
        <p:spPr bwMode="auto">
          <a:xfrm>
            <a:off x="6037004" y="3549924"/>
            <a:ext cx="108000" cy="1902302"/>
          </a:xfrm>
          <a:prstGeom prst="bentConnector3">
            <a:avLst>
              <a:gd name="adj1" fmla="val 311667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Straight Arrow Connector 127">
            <a:extLst>
              <a:ext uri="{FF2B5EF4-FFF2-40B4-BE49-F238E27FC236}">
                <a16:creationId xmlns:a16="http://schemas.microsoft.com/office/drawing/2014/main" id="{212EA33E-7737-44E2-8D86-541AA4B2865E}"/>
              </a:ext>
            </a:extLst>
          </p:cNvPr>
          <p:cNvCxnSpPr>
            <a:cxnSpLocks noChangeShapeType="1"/>
            <a:stCxn id="122" idx="2"/>
            <a:endCxn id="150" idx="2"/>
          </p:cNvCxnSpPr>
          <p:nvPr/>
        </p:nvCxnSpPr>
        <p:spPr bwMode="auto">
          <a:xfrm rot="16200000" flipH="1">
            <a:off x="10614595" y="3067247"/>
            <a:ext cx="510150" cy="1129745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" name="Straight Arrow Connector 127">
            <a:extLst>
              <a:ext uri="{FF2B5EF4-FFF2-40B4-BE49-F238E27FC236}">
                <a16:creationId xmlns:a16="http://schemas.microsoft.com/office/drawing/2014/main" id="{0C6FE1B5-93CD-4367-A8CC-A597EC01743F}"/>
              </a:ext>
            </a:extLst>
          </p:cNvPr>
          <p:cNvCxnSpPr>
            <a:cxnSpLocks noChangeShapeType="1"/>
            <a:stCxn id="121" idx="3"/>
            <a:endCxn id="146" idx="2"/>
          </p:cNvCxnSpPr>
          <p:nvPr/>
        </p:nvCxnSpPr>
        <p:spPr bwMode="auto">
          <a:xfrm flipV="1">
            <a:off x="9255254" y="6339282"/>
            <a:ext cx="2179289" cy="22142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B68801AB-1360-4968-A688-B9999F070A42}"/>
              </a:ext>
            </a:extLst>
          </p:cNvPr>
          <p:cNvSpPr txBox="1"/>
          <p:nvPr/>
        </p:nvSpPr>
        <p:spPr>
          <a:xfrm>
            <a:off x="5402504" y="246108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A43BC8B-8E1B-4401-864A-47F23CC40B8D}"/>
              </a:ext>
            </a:extLst>
          </p:cNvPr>
          <p:cNvSpPr txBox="1"/>
          <p:nvPr/>
        </p:nvSpPr>
        <p:spPr>
          <a:xfrm>
            <a:off x="9088433" y="5014721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3B13A13-4F7B-4591-B17B-4B2A67AD664D}"/>
              </a:ext>
            </a:extLst>
          </p:cNvPr>
          <p:cNvSpPr txBox="1"/>
          <p:nvPr/>
        </p:nvSpPr>
        <p:spPr>
          <a:xfrm>
            <a:off x="9090802" y="295864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B236E10-926E-4302-A64D-9EDF22832AF9}"/>
              </a:ext>
            </a:extLst>
          </p:cNvPr>
          <p:cNvSpPr txBox="1"/>
          <p:nvPr/>
        </p:nvSpPr>
        <p:spPr>
          <a:xfrm>
            <a:off x="5995862" y="335948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8EC08F5-B461-4410-8C15-7AC65140CAD9}"/>
              </a:ext>
            </a:extLst>
          </p:cNvPr>
          <p:cNvSpPr txBox="1"/>
          <p:nvPr/>
        </p:nvSpPr>
        <p:spPr>
          <a:xfrm>
            <a:off x="8496674" y="344940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259F41D-9F1F-475D-945E-18953D285C45}"/>
              </a:ext>
            </a:extLst>
          </p:cNvPr>
          <p:cNvSpPr txBox="1"/>
          <p:nvPr/>
        </p:nvSpPr>
        <p:spPr>
          <a:xfrm>
            <a:off x="5405918" y="382080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D0B5708-1F18-40C3-A432-C62C67090490}"/>
              </a:ext>
            </a:extLst>
          </p:cNvPr>
          <p:cNvSpPr txBox="1"/>
          <p:nvPr/>
        </p:nvSpPr>
        <p:spPr>
          <a:xfrm>
            <a:off x="6010883" y="199050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234" name="Graphic 233" descr="Computer">
            <a:extLst>
              <a:ext uri="{FF2B5EF4-FFF2-40B4-BE49-F238E27FC236}">
                <a16:creationId xmlns:a16="http://schemas.microsoft.com/office/drawing/2014/main" id="{B6A14800-1650-4CFB-9DD0-B7D7D4479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0845" y="3960864"/>
            <a:ext cx="325267" cy="325267"/>
          </a:xfrm>
          <a:prstGeom prst="rect">
            <a:avLst/>
          </a:prstGeom>
          <a:effectLst/>
        </p:spPr>
      </p:pic>
      <p:pic>
        <p:nvPicPr>
          <p:cNvPr id="235" name="Graphic 234" descr="Computer">
            <a:extLst>
              <a:ext uri="{FF2B5EF4-FFF2-40B4-BE49-F238E27FC236}">
                <a16:creationId xmlns:a16="http://schemas.microsoft.com/office/drawing/2014/main" id="{AC7115B2-4B64-41F2-981A-27792D3A4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0595" y="4297099"/>
            <a:ext cx="325267" cy="325267"/>
          </a:xfrm>
          <a:prstGeom prst="rect">
            <a:avLst/>
          </a:prstGeom>
          <a:effectLst/>
        </p:spPr>
      </p:pic>
      <p:pic>
        <p:nvPicPr>
          <p:cNvPr id="236" name="Graphic 235" descr="Computer">
            <a:extLst>
              <a:ext uri="{FF2B5EF4-FFF2-40B4-BE49-F238E27FC236}">
                <a16:creationId xmlns:a16="http://schemas.microsoft.com/office/drawing/2014/main" id="{E16851AF-114D-49A9-87D5-6098E55A6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1824" y="3239052"/>
            <a:ext cx="325267" cy="325267"/>
          </a:xfrm>
          <a:prstGeom prst="rect">
            <a:avLst/>
          </a:prstGeom>
          <a:effectLst/>
        </p:spPr>
      </p:pic>
      <p:sp>
        <p:nvSpPr>
          <p:cNvPr id="237" name="Hexagon 236">
            <a:extLst>
              <a:ext uri="{FF2B5EF4-FFF2-40B4-BE49-F238E27FC236}">
                <a16:creationId xmlns:a16="http://schemas.microsoft.com/office/drawing/2014/main" id="{B5FAECBA-C011-4AB5-9E82-5257379E01D3}"/>
              </a:ext>
            </a:extLst>
          </p:cNvPr>
          <p:cNvSpPr/>
          <p:nvPr/>
        </p:nvSpPr>
        <p:spPr>
          <a:xfrm rot="5400000">
            <a:off x="5191004" y="1283980"/>
            <a:ext cx="324000" cy="28800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8" name="Hexagon 237">
            <a:extLst>
              <a:ext uri="{FF2B5EF4-FFF2-40B4-BE49-F238E27FC236}">
                <a16:creationId xmlns:a16="http://schemas.microsoft.com/office/drawing/2014/main" id="{3D9E293B-93F8-441C-A969-62F902E491A0}"/>
              </a:ext>
            </a:extLst>
          </p:cNvPr>
          <p:cNvSpPr/>
          <p:nvPr/>
        </p:nvSpPr>
        <p:spPr>
          <a:xfrm rot="5400000">
            <a:off x="8301717" y="2310500"/>
            <a:ext cx="324000" cy="28800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</a:t>
            </a:r>
            <a:endParaRPr lang="it-IT" sz="10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52E4D16-1876-4320-B2BE-AA86983C3406}"/>
              </a:ext>
            </a:extLst>
          </p:cNvPr>
          <p:cNvSpPr txBox="1"/>
          <p:nvPr/>
        </p:nvSpPr>
        <p:spPr bwMode="auto">
          <a:xfrm>
            <a:off x="1777939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170911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665" y="2827841"/>
            <a:ext cx="2819551" cy="1202318"/>
          </a:xfrm>
        </p:spPr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4 - Processo E.2 «Acquisizione documento via PEC»</a:t>
            </a:r>
          </a:p>
        </p:txBody>
      </p:sp>
    </p:spTree>
    <p:extLst>
      <p:ext uri="{BB962C8B-B14F-4D97-AF65-F5344CB8AC3E}">
        <p14:creationId xmlns:p14="http://schemas.microsoft.com/office/powerpoint/2010/main" val="166768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119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E.2 di «Acquisizione documento via PEC» (1/4)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359929"/>
            <a:ext cx="767354" cy="467756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Messaggio PEC in entrata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49800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895" y="4518999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Inoltro messaggio PEC alla AOO competente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895" y="5136413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Invio mail al mittente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895" y="1359929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Ricezione messaggio PEC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895" y="3248171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Verifica se dipartimento/DR afferente è tra i destinatari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895" y="1977343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Verifica se AOO competente è presente tra i destinatari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895" y="5753830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Eliminazione PEC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286" y="1359929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Verifica della competenza del messaggio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286" y="2594757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Verifica presenza firma digitale</a:t>
            </a:r>
          </a:p>
        </p:txBody>
      </p:sp>
      <p:sp>
        <p:nvSpPr>
          <p:cNvPr id="112" name="AutoShape 67">
            <a:extLst>
              <a:ext uri="{FF2B5EF4-FFF2-40B4-BE49-F238E27FC236}">
                <a16:creationId xmlns:a16="http://schemas.microsoft.com/office/drawing/2014/main" id="{A963829F-58A1-4AAD-AE6A-3C7A2AC3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95" y="3865585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Dip/DR presente?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286" y="1963846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AOO?</a:t>
            </a:r>
          </a:p>
        </p:txBody>
      </p:sp>
      <p:sp>
        <p:nvSpPr>
          <p:cNvPr id="114" name="AutoShape 67">
            <a:extLst>
              <a:ext uri="{FF2B5EF4-FFF2-40B4-BE49-F238E27FC236}">
                <a16:creationId xmlns:a16="http://schemas.microsoft.com/office/drawing/2014/main" id="{D40D5640-6203-4834-93B3-D2EC296A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95" y="2594757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AOO presente?</a:t>
            </a:r>
          </a:p>
        </p:txBody>
      </p:sp>
      <p:sp>
        <p:nvSpPr>
          <p:cNvPr id="56" name="AutoShape 98">
            <a:extLst>
              <a:ext uri="{FF2B5EF4-FFF2-40B4-BE49-F238E27FC236}">
                <a16:creationId xmlns:a16="http://schemas.microsoft.com/office/drawing/2014/main" id="{B615A3B1-7290-485F-8706-E67CE6710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286" y="3865585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Verifica validità firma digitale</a:t>
            </a:r>
          </a:p>
        </p:txBody>
      </p:sp>
      <p:sp>
        <p:nvSpPr>
          <p:cNvPr id="57" name="AutoShape 98">
            <a:extLst>
              <a:ext uri="{FF2B5EF4-FFF2-40B4-BE49-F238E27FC236}">
                <a16:creationId xmlns:a16="http://schemas.microsoft.com/office/drawing/2014/main" id="{DF7F53E8-C496-4F9B-B5C8-E0F773DAC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286" y="5136413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Richiesta nuovo invio</a:t>
            </a:r>
          </a:p>
        </p:txBody>
      </p:sp>
      <p:sp>
        <p:nvSpPr>
          <p:cNvPr id="58" name="AutoShape 98">
            <a:extLst>
              <a:ext uri="{FF2B5EF4-FFF2-40B4-BE49-F238E27FC236}">
                <a16:creationId xmlns:a16="http://schemas.microsoft.com/office/drawing/2014/main" id="{D5E24BE9-0555-43C7-B744-2F26B131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286" y="5753830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Verifica presenza allegati</a:t>
            </a:r>
          </a:p>
        </p:txBody>
      </p:sp>
      <p:sp>
        <p:nvSpPr>
          <p:cNvPr id="80" name="AutoShape 67">
            <a:extLst>
              <a:ext uri="{FF2B5EF4-FFF2-40B4-BE49-F238E27FC236}">
                <a16:creationId xmlns:a16="http://schemas.microsoft.com/office/drawing/2014/main" id="{48D7DB72-D875-449B-BCF1-1D4E1877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286" y="3248171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presente?</a:t>
            </a:r>
          </a:p>
        </p:txBody>
      </p:sp>
      <p:sp>
        <p:nvSpPr>
          <p:cNvPr id="81" name="AutoShape 67">
            <a:extLst>
              <a:ext uri="{FF2B5EF4-FFF2-40B4-BE49-F238E27FC236}">
                <a16:creationId xmlns:a16="http://schemas.microsoft.com/office/drawing/2014/main" id="{A94FC422-0A24-4764-9EA8-7089BAF67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286" y="4518999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valida?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7E0A567-BA00-4EE5-8797-3C8C637EBF3C}"/>
              </a:ext>
            </a:extLst>
          </p:cNvPr>
          <p:cNvSpPr/>
          <p:nvPr/>
        </p:nvSpPr>
        <p:spPr>
          <a:xfrm>
            <a:off x="2642748" y="5215804"/>
            <a:ext cx="522546" cy="309495"/>
          </a:xfrm>
          <a:prstGeom prst="ellipse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>
              <a:spcAft>
                <a:spcPts val="0"/>
              </a:spcAft>
            </a:pPr>
            <a:endParaRPr lang="it-IT" dirty="0">
              <a:solidFill>
                <a:schemeClr val="tx1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D112382-6880-4249-B4EC-C97372833066}"/>
              </a:ext>
            </a:extLst>
          </p:cNvPr>
          <p:cNvSpPr txBox="1"/>
          <p:nvPr/>
        </p:nvSpPr>
        <p:spPr>
          <a:xfrm>
            <a:off x="2489562" y="5543756"/>
            <a:ext cx="828918" cy="1717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al mittente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DE665E5-8DEB-4989-95F8-08174E3CE532}"/>
              </a:ext>
            </a:extLst>
          </p:cNvPr>
          <p:cNvSpPr/>
          <p:nvPr/>
        </p:nvSpPr>
        <p:spPr>
          <a:xfrm>
            <a:off x="2642748" y="5834853"/>
            <a:ext cx="522546" cy="309495"/>
          </a:xfrm>
          <a:prstGeom prst="ellipse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>
              <a:spcAft>
                <a:spcPts val="0"/>
              </a:spcAft>
            </a:pPr>
            <a:endParaRPr lang="it-IT" dirty="0">
              <a:solidFill>
                <a:schemeClr val="tx1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FFDAE3E-AB70-4704-AA0D-E3D3E95D8EFC}"/>
              </a:ext>
            </a:extLst>
          </p:cNvPr>
          <p:cNvSpPr txBox="1"/>
          <p:nvPr/>
        </p:nvSpPr>
        <p:spPr>
          <a:xfrm>
            <a:off x="2489562" y="6174809"/>
            <a:ext cx="828918" cy="262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Messaggio PEC eliminato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0710FEE9-BC29-4672-AD9D-CC187F7502AF}"/>
              </a:ext>
            </a:extLst>
          </p:cNvPr>
          <p:cNvSpPr/>
          <p:nvPr/>
        </p:nvSpPr>
        <p:spPr>
          <a:xfrm>
            <a:off x="5148466" y="2740983"/>
            <a:ext cx="1296000" cy="504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 messaggio PEC in entrata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E12CB98-0945-403C-B21F-FEB5FD8504C1}"/>
              </a:ext>
            </a:extLst>
          </p:cNvPr>
          <p:cNvCxnSpPr>
            <a:cxnSpLocks noChangeShapeType="1"/>
            <a:stCxn id="110" idx="2"/>
            <a:endCxn id="113" idx="0"/>
          </p:cNvCxnSpPr>
          <p:nvPr/>
        </p:nvCxnSpPr>
        <p:spPr bwMode="auto">
          <a:xfrm>
            <a:off x="3987286" y="1827929"/>
            <a:ext cx="0" cy="13591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72C1F2F-DB8E-4C75-AC56-5D7CA6C3D83C}"/>
              </a:ext>
            </a:extLst>
          </p:cNvPr>
          <p:cNvCxnSpPr>
            <a:cxnSpLocks noChangeShapeType="1"/>
            <a:stCxn id="113" idx="2"/>
            <a:endCxn id="111" idx="0"/>
          </p:cNvCxnSpPr>
          <p:nvPr/>
        </p:nvCxnSpPr>
        <p:spPr bwMode="auto">
          <a:xfrm>
            <a:off x="3987286" y="2467846"/>
            <a:ext cx="0" cy="12691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77939FB-4372-48F8-9A51-C19CE4DB577F}"/>
              </a:ext>
            </a:extLst>
          </p:cNvPr>
          <p:cNvCxnSpPr>
            <a:cxnSpLocks noChangeShapeType="1"/>
            <a:stCxn id="107" idx="2"/>
            <a:endCxn id="114" idx="0"/>
          </p:cNvCxnSpPr>
          <p:nvPr/>
        </p:nvCxnSpPr>
        <p:spPr bwMode="auto">
          <a:xfrm>
            <a:off x="1799895" y="2445343"/>
            <a:ext cx="0" cy="1494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65354041-DF9A-4A43-B1C2-3D338B9FBE9D}"/>
              </a:ext>
            </a:extLst>
          </p:cNvPr>
          <p:cNvCxnSpPr>
            <a:cxnSpLocks noChangeShapeType="1"/>
            <a:stCxn id="111" idx="2"/>
            <a:endCxn id="80" idx="0"/>
          </p:cNvCxnSpPr>
          <p:nvPr/>
        </p:nvCxnSpPr>
        <p:spPr bwMode="auto">
          <a:xfrm>
            <a:off x="3987286" y="3062757"/>
            <a:ext cx="0" cy="1854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55CD95B-1B3A-473D-B805-3E3CA9A05788}"/>
              </a:ext>
            </a:extLst>
          </p:cNvPr>
          <p:cNvCxnSpPr>
            <a:cxnSpLocks noChangeShapeType="1"/>
            <a:stCxn id="80" idx="2"/>
            <a:endCxn id="56" idx="0"/>
          </p:cNvCxnSpPr>
          <p:nvPr/>
        </p:nvCxnSpPr>
        <p:spPr bwMode="auto">
          <a:xfrm>
            <a:off x="3987286" y="3752171"/>
            <a:ext cx="0" cy="1134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F41A95B-5A1E-494E-B4AC-398B0018AF4F}"/>
              </a:ext>
            </a:extLst>
          </p:cNvPr>
          <p:cNvCxnSpPr>
            <a:cxnSpLocks noChangeShapeType="1"/>
            <a:stCxn id="56" idx="2"/>
            <a:endCxn id="81" idx="0"/>
          </p:cNvCxnSpPr>
          <p:nvPr/>
        </p:nvCxnSpPr>
        <p:spPr bwMode="auto">
          <a:xfrm>
            <a:off x="3987286" y="4333585"/>
            <a:ext cx="0" cy="1854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16E31B1-B951-452C-B89B-22691108827D}"/>
              </a:ext>
            </a:extLst>
          </p:cNvPr>
          <p:cNvCxnSpPr>
            <a:cxnSpLocks noChangeShapeType="1"/>
            <a:stCxn id="81" idx="2"/>
            <a:endCxn id="57" idx="0"/>
          </p:cNvCxnSpPr>
          <p:nvPr/>
        </p:nvCxnSpPr>
        <p:spPr bwMode="auto">
          <a:xfrm>
            <a:off x="3987286" y="5022999"/>
            <a:ext cx="0" cy="1134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CCD5B6FE-C709-4E7F-BF37-157334EB2BE8}"/>
              </a:ext>
            </a:extLst>
          </p:cNvPr>
          <p:cNvCxnSpPr>
            <a:cxnSpLocks noChangeShapeType="1"/>
            <a:stCxn id="57" idx="2"/>
            <a:endCxn id="58" idx="0"/>
          </p:cNvCxnSpPr>
          <p:nvPr/>
        </p:nvCxnSpPr>
        <p:spPr bwMode="auto">
          <a:xfrm>
            <a:off x="3987286" y="5604413"/>
            <a:ext cx="0" cy="14941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0987A196-F101-40BF-9E07-15EF57AD39AA}"/>
              </a:ext>
            </a:extLst>
          </p:cNvPr>
          <p:cNvCxnSpPr>
            <a:cxnSpLocks noChangeShapeType="1"/>
            <a:stCxn id="114" idx="2"/>
            <a:endCxn id="106" idx="0"/>
          </p:cNvCxnSpPr>
          <p:nvPr/>
        </p:nvCxnSpPr>
        <p:spPr bwMode="auto">
          <a:xfrm>
            <a:off x="1799895" y="3098757"/>
            <a:ext cx="0" cy="1494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782A1DE7-FB96-4012-96FF-EB5130F6072F}"/>
              </a:ext>
            </a:extLst>
          </p:cNvPr>
          <p:cNvCxnSpPr>
            <a:cxnSpLocks noChangeShapeType="1"/>
            <a:stCxn id="106" idx="2"/>
            <a:endCxn id="112" idx="0"/>
          </p:cNvCxnSpPr>
          <p:nvPr/>
        </p:nvCxnSpPr>
        <p:spPr bwMode="auto">
          <a:xfrm>
            <a:off x="1799895" y="3716171"/>
            <a:ext cx="0" cy="1494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8F9EDC2D-C1F9-4474-857B-3BE81011748C}"/>
              </a:ext>
            </a:extLst>
          </p:cNvPr>
          <p:cNvCxnSpPr>
            <a:cxnSpLocks noChangeShapeType="1"/>
            <a:stCxn id="112" idx="2"/>
            <a:endCxn id="103" idx="0"/>
          </p:cNvCxnSpPr>
          <p:nvPr/>
        </p:nvCxnSpPr>
        <p:spPr bwMode="auto">
          <a:xfrm>
            <a:off x="1799895" y="4369585"/>
            <a:ext cx="0" cy="1494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AA57ED4A-44B2-4CAF-A088-686D2A03A42E}"/>
              </a:ext>
            </a:extLst>
          </p:cNvPr>
          <p:cNvCxnSpPr>
            <a:cxnSpLocks noChangeShapeType="1"/>
            <a:stCxn id="103" idx="2"/>
            <a:endCxn id="104" idx="0"/>
          </p:cNvCxnSpPr>
          <p:nvPr/>
        </p:nvCxnSpPr>
        <p:spPr bwMode="auto">
          <a:xfrm>
            <a:off x="1799895" y="4986999"/>
            <a:ext cx="0" cy="1494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60FF3ED-A24E-4A91-BF47-5F3A6FE175F3}"/>
              </a:ext>
            </a:extLst>
          </p:cNvPr>
          <p:cNvCxnSpPr>
            <a:cxnSpLocks noChangeShapeType="1"/>
            <a:stCxn id="104" idx="2"/>
            <a:endCxn id="108" idx="0"/>
          </p:cNvCxnSpPr>
          <p:nvPr/>
        </p:nvCxnSpPr>
        <p:spPr bwMode="auto">
          <a:xfrm>
            <a:off x="1799895" y="5604413"/>
            <a:ext cx="0" cy="14941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2E7257C6-C25C-451F-8BDB-A554AB6460D8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834029" y="1593807"/>
            <a:ext cx="299866" cy="12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FCCCEFC-1F3E-4036-9B91-B291927CE8A4}"/>
              </a:ext>
            </a:extLst>
          </p:cNvPr>
          <p:cNvCxnSpPr>
            <a:cxnSpLocks noChangeShapeType="1"/>
            <a:stCxn id="105" idx="3"/>
            <a:endCxn id="110" idx="1"/>
          </p:cNvCxnSpPr>
          <p:nvPr/>
        </p:nvCxnSpPr>
        <p:spPr bwMode="auto">
          <a:xfrm>
            <a:off x="2465895" y="1593929"/>
            <a:ext cx="855391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65F0B5A-4719-4225-9CCA-FF605150811E}"/>
              </a:ext>
            </a:extLst>
          </p:cNvPr>
          <p:cNvCxnSpPr>
            <a:cxnSpLocks noChangeShapeType="1"/>
            <a:stCxn id="113" idx="1"/>
            <a:endCxn id="107" idx="3"/>
          </p:cNvCxnSpPr>
          <p:nvPr/>
        </p:nvCxnSpPr>
        <p:spPr bwMode="auto">
          <a:xfrm flipH="1" flipV="1">
            <a:off x="2465895" y="2211343"/>
            <a:ext cx="837391" cy="450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F332F481-DFA7-4D9B-AF48-A150EE1C8CC7}"/>
              </a:ext>
            </a:extLst>
          </p:cNvPr>
          <p:cNvCxnSpPr>
            <a:cxnSpLocks noChangeShapeType="1"/>
            <a:stCxn id="104" idx="3"/>
            <a:endCxn id="138" idx="2"/>
          </p:cNvCxnSpPr>
          <p:nvPr/>
        </p:nvCxnSpPr>
        <p:spPr bwMode="auto">
          <a:xfrm>
            <a:off x="2465895" y="5370413"/>
            <a:ext cx="176853" cy="13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F2BA8355-C80D-4BAF-A089-55256F7F456C}"/>
              </a:ext>
            </a:extLst>
          </p:cNvPr>
          <p:cNvCxnSpPr>
            <a:cxnSpLocks noChangeShapeType="1"/>
            <a:stCxn id="108" idx="3"/>
            <a:endCxn id="140" idx="2"/>
          </p:cNvCxnSpPr>
          <p:nvPr/>
        </p:nvCxnSpPr>
        <p:spPr bwMode="auto">
          <a:xfrm>
            <a:off x="2465895" y="5987830"/>
            <a:ext cx="176853" cy="177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Straight Arrow Connector 127">
            <a:extLst>
              <a:ext uri="{FF2B5EF4-FFF2-40B4-BE49-F238E27FC236}">
                <a16:creationId xmlns:a16="http://schemas.microsoft.com/office/drawing/2014/main" id="{568B588B-5A02-4A88-AD74-E9FDA917758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1115895" y="2846756"/>
            <a:ext cx="18000" cy="3141073"/>
          </a:xfrm>
          <a:prstGeom prst="bentConnector3">
            <a:avLst>
              <a:gd name="adj1" fmla="val -1552367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Straight Arrow Connector 127">
            <a:extLst>
              <a:ext uri="{FF2B5EF4-FFF2-40B4-BE49-F238E27FC236}">
                <a16:creationId xmlns:a16="http://schemas.microsoft.com/office/drawing/2014/main" id="{69A1E96D-DD30-4794-8E2F-98328DFDD8B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1115894" y="4117584"/>
            <a:ext cx="18000" cy="1870245"/>
          </a:xfrm>
          <a:prstGeom prst="bentConnector3">
            <a:avLst>
              <a:gd name="adj1" fmla="val -1561956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D634C95-5417-4D0F-A8E0-4242F61C9BB6}"/>
              </a:ext>
            </a:extLst>
          </p:cNvPr>
          <p:cNvCxnSpPr>
            <a:cxnSpLocks noChangeShapeType="1"/>
            <a:stCxn id="57" idx="3"/>
            <a:endCxn id="142" idx="4"/>
          </p:cNvCxnSpPr>
          <p:nvPr/>
        </p:nvCxnSpPr>
        <p:spPr bwMode="auto">
          <a:xfrm flipV="1">
            <a:off x="4653286" y="3244983"/>
            <a:ext cx="1143180" cy="2125430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Straight Arrow Connector 127">
            <a:extLst>
              <a:ext uri="{FF2B5EF4-FFF2-40B4-BE49-F238E27FC236}">
                <a16:creationId xmlns:a16="http://schemas.microsoft.com/office/drawing/2014/main" id="{5C566CD3-FE8A-4A6A-BFFF-4E7D38B90BF7}"/>
              </a:ext>
            </a:extLst>
          </p:cNvPr>
          <p:cNvCxnSpPr>
            <a:cxnSpLocks noChangeShapeType="1"/>
            <a:stCxn id="80" idx="3"/>
            <a:endCxn id="58" idx="3"/>
          </p:cNvCxnSpPr>
          <p:nvPr/>
        </p:nvCxnSpPr>
        <p:spPr bwMode="auto">
          <a:xfrm flipH="1">
            <a:off x="4653286" y="3500171"/>
            <a:ext cx="18000" cy="2487659"/>
          </a:xfrm>
          <a:prstGeom prst="bentConnector3">
            <a:avLst>
              <a:gd name="adj1" fmla="val -3699567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Straight Arrow Connector 127">
            <a:extLst>
              <a:ext uri="{FF2B5EF4-FFF2-40B4-BE49-F238E27FC236}">
                <a16:creationId xmlns:a16="http://schemas.microsoft.com/office/drawing/2014/main" id="{14E63B80-5571-46F3-930F-DFD822C6E5F5}"/>
              </a:ext>
            </a:extLst>
          </p:cNvPr>
          <p:cNvCxnSpPr>
            <a:cxnSpLocks noChangeShapeType="1"/>
            <a:stCxn id="81" idx="3"/>
            <a:endCxn id="58" idx="3"/>
          </p:cNvCxnSpPr>
          <p:nvPr/>
        </p:nvCxnSpPr>
        <p:spPr bwMode="auto">
          <a:xfrm flipH="1">
            <a:off x="4653286" y="4770999"/>
            <a:ext cx="18000" cy="1216831"/>
          </a:xfrm>
          <a:prstGeom prst="bentConnector3">
            <a:avLst>
              <a:gd name="adj1" fmla="val -1848011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6F667C54-C06C-461D-8DD3-173A006958BF}"/>
              </a:ext>
            </a:extLst>
          </p:cNvPr>
          <p:cNvSpPr txBox="1"/>
          <p:nvPr/>
        </p:nvSpPr>
        <p:spPr>
          <a:xfrm>
            <a:off x="1801515" y="303223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BF8CD28-1017-40C7-BFA9-452C3F94C8CF}"/>
              </a:ext>
            </a:extLst>
          </p:cNvPr>
          <p:cNvSpPr txBox="1"/>
          <p:nvPr/>
        </p:nvSpPr>
        <p:spPr>
          <a:xfrm>
            <a:off x="1801515" y="4293564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019C127C-FCDA-4902-B911-FC963744ADC4}"/>
              </a:ext>
            </a:extLst>
          </p:cNvPr>
          <p:cNvSpPr txBox="1"/>
          <p:nvPr/>
        </p:nvSpPr>
        <p:spPr>
          <a:xfrm>
            <a:off x="4624610" y="327700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206F4AB-DBA0-455B-9448-385665246968}"/>
              </a:ext>
            </a:extLst>
          </p:cNvPr>
          <p:cNvSpPr txBox="1"/>
          <p:nvPr/>
        </p:nvSpPr>
        <p:spPr>
          <a:xfrm>
            <a:off x="3030563" y="2001133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A3DA642-2562-4E7B-B7E7-12FB286D3C57}"/>
              </a:ext>
            </a:extLst>
          </p:cNvPr>
          <p:cNvSpPr txBox="1"/>
          <p:nvPr/>
        </p:nvSpPr>
        <p:spPr>
          <a:xfrm>
            <a:off x="3986465" y="493735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C613B64-BA37-4FB8-BD21-59BD0793B20B}"/>
              </a:ext>
            </a:extLst>
          </p:cNvPr>
          <p:cNvSpPr txBox="1"/>
          <p:nvPr/>
        </p:nvSpPr>
        <p:spPr>
          <a:xfrm>
            <a:off x="4602712" y="4597261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B559945D-410A-4005-96B1-BC7C15DA706A}"/>
              </a:ext>
            </a:extLst>
          </p:cNvPr>
          <p:cNvSpPr txBox="1"/>
          <p:nvPr/>
        </p:nvSpPr>
        <p:spPr>
          <a:xfrm>
            <a:off x="3976213" y="3667054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AAF25A5-CE61-4E5E-A453-73320428872E}"/>
              </a:ext>
            </a:extLst>
          </p:cNvPr>
          <p:cNvSpPr txBox="1"/>
          <p:nvPr/>
        </p:nvSpPr>
        <p:spPr>
          <a:xfrm>
            <a:off x="948542" y="3920299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B22A9E19-7B6C-4462-A9E4-61B42E6697A0}"/>
              </a:ext>
            </a:extLst>
          </p:cNvPr>
          <p:cNvSpPr txBox="1"/>
          <p:nvPr/>
        </p:nvSpPr>
        <p:spPr>
          <a:xfrm>
            <a:off x="954338" y="2646183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3F8B31-73D7-4BE1-8926-A112D52F0F33}"/>
              </a:ext>
            </a:extLst>
          </p:cNvPr>
          <p:cNvSpPr txBox="1"/>
          <p:nvPr/>
        </p:nvSpPr>
        <p:spPr>
          <a:xfrm>
            <a:off x="3985093" y="1804353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235" name="Graphic 234" descr="Computer">
            <a:extLst>
              <a:ext uri="{FF2B5EF4-FFF2-40B4-BE49-F238E27FC236}">
                <a16:creationId xmlns:a16="http://schemas.microsoft.com/office/drawing/2014/main" id="{6780772C-7BF6-4F52-94D1-00286A977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5713" y="1673518"/>
            <a:ext cx="325267" cy="325267"/>
          </a:xfrm>
          <a:prstGeom prst="rect">
            <a:avLst/>
          </a:prstGeom>
          <a:effectLst/>
        </p:spPr>
      </p:pic>
      <p:pic>
        <p:nvPicPr>
          <p:cNvPr id="236" name="Graphic 235" descr="Computer">
            <a:extLst>
              <a:ext uri="{FF2B5EF4-FFF2-40B4-BE49-F238E27FC236}">
                <a16:creationId xmlns:a16="http://schemas.microsoft.com/office/drawing/2014/main" id="{D176ADBC-07A4-4ADC-8F2D-E5B290519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6819" y="4831930"/>
            <a:ext cx="325267" cy="325267"/>
          </a:xfrm>
          <a:prstGeom prst="rect">
            <a:avLst/>
          </a:prstGeom>
          <a:effectLst/>
        </p:spPr>
      </p:pic>
      <p:pic>
        <p:nvPicPr>
          <p:cNvPr id="237" name="Graphic 236" descr="Computer">
            <a:extLst>
              <a:ext uri="{FF2B5EF4-FFF2-40B4-BE49-F238E27FC236}">
                <a16:creationId xmlns:a16="http://schemas.microsoft.com/office/drawing/2014/main" id="{79CC11CA-84CB-442D-BB6F-8102CA472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5713" y="6067663"/>
            <a:ext cx="325267" cy="325267"/>
          </a:xfrm>
          <a:prstGeom prst="rect">
            <a:avLst/>
          </a:prstGeom>
          <a:effectLst/>
        </p:spPr>
      </p:pic>
      <p:pic>
        <p:nvPicPr>
          <p:cNvPr id="238" name="Graphic 237" descr="Computer">
            <a:extLst>
              <a:ext uri="{FF2B5EF4-FFF2-40B4-BE49-F238E27FC236}">
                <a16:creationId xmlns:a16="http://schemas.microsoft.com/office/drawing/2014/main" id="{B2729F0A-AFC5-4496-A041-15C1A0262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8063" y="4179846"/>
            <a:ext cx="325267" cy="325267"/>
          </a:xfrm>
          <a:prstGeom prst="rect">
            <a:avLst/>
          </a:prstGeom>
          <a:effectLst/>
        </p:spPr>
      </p:pic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27D1CCFA-2267-4F94-BE79-A1C4126C12CA}"/>
              </a:ext>
            </a:extLst>
          </p:cNvPr>
          <p:cNvCxnSpPr>
            <a:cxnSpLocks noChangeShapeType="1"/>
            <a:stCxn id="58" idx="2"/>
          </p:cNvCxnSpPr>
          <p:nvPr/>
        </p:nvCxnSpPr>
        <p:spPr bwMode="auto">
          <a:xfrm flipH="1">
            <a:off x="3976213" y="6221830"/>
            <a:ext cx="0" cy="63617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DF62C78-453D-4CBC-8F89-15B44D0EC0D5}"/>
              </a:ext>
            </a:extLst>
          </p:cNvPr>
          <p:cNvSpPr/>
          <p:nvPr/>
        </p:nvSpPr>
        <p:spPr>
          <a:xfrm>
            <a:off x="4152125" y="6588073"/>
            <a:ext cx="2204982" cy="230832"/>
          </a:xfrm>
          <a:prstGeom prst="rect">
            <a:avLst/>
          </a:prstGeom>
          <a:noFill/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Il processo prosegue nella slide successiva.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C9F5CF1-D6A5-4625-9686-53B2FE6DA08C}"/>
              </a:ext>
            </a:extLst>
          </p:cNvPr>
          <p:cNvSpPr txBox="1"/>
          <p:nvPr/>
        </p:nvSpPr>
        <p:spPr bwMode="auto">
          <a:xfrm>
            <a:off x="2794896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260194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119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E.2 di «Acquisizione documento via PEC» (2/4)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49800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AutoShape 98">
            <a:extLst>
              <a:ext uri="{FF2B5EF4-FFF2-40B4-BE49-F238E27FC236}">
                <a16:creationId xmlns:a16="http://schemas.microsoft.com/office/drawing/2014/main" id="{1E68F112-ECCF-48B2-8580-06B3345D8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860" y="1608731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Verifica presenza firma digitale</a:t>
            </a:r>
          </a:p>
        </p:txBody>
      </p:sp>
      <p:sp>
        <p:nvSpPr>
          <p:cNvPr id="60" name="AutoShape 98">
            <a:extLst>
              <a:ext uri="{FF2B5EF4-FFF2-40B4-BE49-F238E27FC236}">
                <a16:creationId xmlns:a16="http://schemas.microsoft.com/office/drawing/2014/main" id="{EB6FF587-20AC-45F7-BE72-6E7F39B26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860" y="2884837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Verifica validità firma digitale</a:t>
            </a:r>
          </a:p>
        </p:txBody>
      </p:sp>
      <p:sp>
        <p:nvSpPr>
          <p:cNvPr id="61" name="AutoShape 98">
            <a:extLst>
              <a:ext uri="{FF2B5EF4-FFF2-40B4-BE49-F238E27FC236}">
                <a16:creationId xmlns:a16="http://schemas.microsoft.com/office/drawing/2014/main" id="{475AF0CD-1053-4EFF-B070-98D3B2C6B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860" y="4541591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Richiesta nuovo invio</a:t>
            </a:r>
          </a:p>
        </p:txBody>
      </p:sp>
      <p:sp>
        <p:nvSpPr>
          <p:cNvPr id="62" name="AutoShape 98">
            <a:extLst>
              <a:ext uri="{FF2B5EF4-FFF2-40B4-BE49-F238E27FC236}">
                <a16:creationId xmlns:a16="http://schemas.microsoft.com/office/drawing/2014/main" id="{02D9921A-625B-4D57-9EB7-96EBAB68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66" y="2243932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Verifica presenza dati sensibili</a:t>
            </a:r>
          </a:p>
        </p:txBody>
      </p:sp>
      <p:sp>
        <p:nvSpPr>
          <p:cNvPr id="63" name="AutoShape 98">
            <a:extLst>
              <a:ext uri="{FF2B5EF4-FFF2-40B4-BE49-F238E27FC236}">
                <a16:creationId xmlns:a16="http://schemas.microsoft.com/office/drawing/2014/main" id="{0382668D-3619-404C-A652-7FFD4BF3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97" y="2884837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16. Abilitazione opzione Dati sensibili</a:t>
            </a:r>
          </a:p>
        </p:txBody>
      </p:sp>
      <p:sp>
        <p:nvSpPr>
          <p:cNvPr id="64" name="AutoShape 98">
            <a:extLst>
              <a:ext uri="{FF2B5EF4-FFF2-40B4-BE49-F238E27FC236}">
                <a16:creationId xmlns:a16="http://schemas.microsoft.com/office/drawing/2014/main" id="{4A250FF2-347C-4D72-BFC4-82258715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66" y="3496118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17. Proposta di classificazione</a:t>
            </a:r>
          </a:p>
        </p:txBody>
      </p:sp>
      <p:sp>
        <p:nvSpPr>
          <p:cNvPr id="65" name="AutoShape 98">
            <a:extLst>
              <a:ext uri="{FF2B5EF4-FFF2-40B4-BE49-F238E27FC236}">
                <a16:creationId xmlns:a16="http://schemas.microsoft.com/office/drawing/2014/main" id="{AEA7C6EE-134A-46E3-A6D1-04B378A0D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66" y="4165155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18. Registrazione e segnatura di protocollo</a:t>
            </a:r>
          </a:p>
        </p:txBody>
      </p:sp>
      <p:sp>
        <p:nvSpPr>
          <p:cNvPr id="66" name="AutoShape 98">
            <a:extLst>
              <a:ext uri="{FF2B5EF4-FFF2-40B4-BE49-F238E27FC236}">
                <a16:creationId xmlns:a16="http://schemas.microsoft.com/office/drawing/2014/main" id="{4AF82437-6AE5-4952-B34D-949DF55ED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66" y="4816191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19. Invio ricevuta legata al servizio PEC al mittente</a:t>
            </a:r>
          </a:p>
        </p:txBody>
      </p:sp>
      <p:sp>
        <p:nvSpPr>
          <p:cNvPr id="67" name="AutoShape 98">
            <a:extLst>
              <a:ext uri="{FF2B5EF4-FFF2-40B4-BE49-F238E27FC236}">
                <a16:creationId xmlns:a16="http://schemas.microsoft.com/office/drawing/2014/main" id="{C62D7830-54C0-4735-AAA6-E12EFDD1D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66" y="5507582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20. Invio ricevuta di avvenuta protocollazione al mittente</a:t>
            </a:r>
          </a:p>
        </p:txBody>
      </p:sp>
      <p:sp>
        <p:nvSpPr>
          <p:cNvPr id="68" name="AutoShape 98">
            <a:extLst>
              <a:ext uri="{FF2B5EF4-FFF2-40B4-BE49-F238E27FC236}">
                <a16:creationId xmlns:a16="http://schemas.microsoft.com/office/drawing/2014/main" id="{04A8726D-953B-4A3E-B82E-DBD2964EF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66" y="6240576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21. Assegnazione di I livello</a:t>
            </a:r>
          </a:p>
        </p:txBody>
      </p:sp>
      <p:sp>
        <p:nvSpPr>
          <p:cNvPr id="82" name="AutoShape 67">
            <a:extLst>
              <a:ext uri="{FF2B5EF4-FFF2-40B4-BE49-F238E27FC236}">
                <a16:creationId xmlns:a16="http://schemas.microsoft.com/office/drawing/2014/main" id="{B7930098-A6ED-4AD3-93B3-AD6AFB3D6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58" y="1590731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Allegati presenti?</a:t>
            </a:r>
          </a:p>
        </p:txBody>
      </p:sp>
      <p:sp>
        <p:nvSpPr>
          <p:cNvPr id="85" name="AutoShape 67">
            <a:extLst>
              <a:ext uri="{FF2B5EF4-FFF2-40B4-BE49-F238E27FC236}">
                <a16:creationId xmlns:a16="http://schemas.microsoft.com/office/drawing/2014/main" id="{DB93C68E-6ED1-4AD8-B838-5F9C565A8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866" y="2866837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Dati sensibili presenti?</a:t>
            </a:r>
          </a:p>
        </p:txBody>
      </p:sp>
      <p:sp>
        <p:nvSpPr>
          <p:cNvPr id="91" name="AutoShape 67">
            <a:extLst>
              <a:ext uri="{FF2B5EF4-FFF2-40B4-BE49-F238E27FC236}">
                <a16:creationId xmlns:a16="http://schemas.microsoft.com/office/drawing/2014/main" id="{E3DEE28B-F7F0-4451-82D0-58CB8E3D7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860" y="2225932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presente?</a:t>
            </a:r>
          </a:p>
        </p:txBody>
      </p:sp>
      <p:sp>
        <p:nvSpPr>
          <p:cNvPr id="92" name="AutoShape 67">
            <a:extLst>
              <a:ext uri="{FF2B5EF4-FFF2-40B4-BE49-F238E27FC236}">
                <a16:creationId xmlns:a16="http://schemas.microsoft.com/office/drawing/2014/main" id="{E1173A85-03D9-4DA0-B480-C2758C46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860" y="3685837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valida?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F2AFDF4-79E0-4BD6-8C8E-E0698B6D72CA}"/>
              </a:ext>
            </a:extLst>
          </p:cNvPr>
          <p:cNvSpPr/>
          <p:nvPr/>
        </p:nvSpPr>
        <p:spPr>
          <a:xfrm>
            <a:off x="4888860" y="5397826"/>
            <a:ext cx="1296000" cy="504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 messaggio PEC in entrata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5B32B4-A0E2-459E-B2B3-80B034B468AE}"/>
              </a:ext>
            </a:extLst>
          </p:cNvPr>
          <p:cNvCxnSpPr>
            <a:cxnSpLocks noChangeShapeType="1"/>
            <a:stCxn id="64" idx="2"/>
            <a:endCxn id="65" idx="0"/>
          </p:cNvCxnSpPr>
          <p:nvPr/>
        </p:nvCxnSpPr>
        <p:spPr bwMode="auto">
          <a:xfrm>
            <a:off x="3683866" y="3964118"/>
            <a:ext cx="0" cy="20103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3BD8FB7-08C6-4313-93E7-1B45C3534963}"/>
              </a:ext>
            </a:extLst>
          </p:cNvPr>
          <p:cNvCxnSpPr>
            <a:cxnSpLocks noChangeShapeType="1"/>
            <a:stCxn id="82" idx="1"/>
            <a:endCxn id="62" idx="1"/>
          </p:cNvCxnSpPr>
          <p:nvPr/>
        </p:nvCxnSpPr>
        <p:spPr bwMode="auto">
          <a:xfrm rot="10800000" flipV="1">
            <a:off x="3017866" y="1842730"/>
            <a:ext cx="260292" cy="635201"/>
          </a:xfrm>
          <a:prstGeom prst="bentConnector3">
            <a:avLst>
              <a:gd name="adj1" fmla="val 187824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3791841-FBEB-41BA-832E-BEE606424211}"/>
              </a:ext>
            </a:extLst>
          </p:cNvPr>
          <p:cNvCxnSpPr>
            <a:cxnSpLocks noChangeShapeType="1"/>
            <a:stCxn id="62" idx="2"/>
            <a:endCxn id="85" idx="0"/>
          </p:cNvCxnSpPr>
          <p:nvPr/>
        </p:nvCxnSpPr>
        <p:spPr bwMode="auto">
          <a:xfrm>
            <a:off x="3683866" y="2711932"/>
            <a:ext cx="0" cy="15490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26653E5-E108-4409-8DB2-8D6388E2A35E}"/>
              </a:ext>
            </a:extLst>
          </p:cNvPr>
          <p:cNvCxnSpPr>
            <a:cxnSpLocks noChangeShapeType="1"/>
            <a:stCxn id="85" idx="2"/>
            <a:endCxn id="64" idx="0"/>
          </p:cNvCxnSpPr>
          <p:nvPr/>
        </p:nvCxnSpPr>
        <p:spPr bwMode="auto">
          <a:xfrm>
            <a:off x="3683866" y="3370837"/>
            <a:ext cx="0" cy="12528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D93A2F0-49C7-4104-87B2-B3E0B298155D}"/>
              </a:ext>
            </a:extLst>
          </p:cNvPr>
          <p:cNvCxnSpPr>
            <a:cxnSpLocks noChangeShapeType="1"/>
            <a:stCxn id="65" idx="2"/>
            <a:endCxn id="66" idx="0"/>
          </p:cNvCxnSpPr>
          <p:nvPr/>
        </p:nvCxnSpPr>
        <p:spPr bwMode="auto">
          <a:xfrm>
            <a:off x="3683866" y="4633155"/>
            <a:ext cx="0" cy="18303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0AD1857-3C2F-4B30-8320-E4FB2297695C}"/>
              </a:ext>
            </a:extLst>
          </p:cNvPr>
          <p:cNvCxnSpPr>
            <a:cxnSpLocks noChangeShapeType="1"/>
            <a:stCxn id="66" idx="2"/>
            <a:endCxn id="67" idx="0"/>
          </p:cNvCxnSpPr>
          <p:nvPr/>
        </p:nvCxnSpPr>
        <p:spPr bwMode="auto">
          <a:xfrm>
            <a:off x="3683866" y="5284191"/>
            <a:ext cx="0" cy="22339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CF4799A-5BF2-42CE-9FF8-3B9432C24251}"/>
              </a:ext>
            </a:extLst>
          </p:cNvPr>
          <p:cNvCxnSpPr>
            <a:cxnSpLocks noChangeShapeType="1"/>
            <a:stCxn id="67" idx="2"/>
            <a:endCxn id="68" idx="0"/>
          </p:cNvCxnSpPr>
          <p:nvPr/>
        </p:nvCxnSpPr>
        <p:spPr bwMode="auto">
          <a:xfrm>
            <a:off x="3683866" y="5975582"/>
            <a:ext cx="0" cy="26499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1ECCB16-630B-4967-AFFD-A4B49820D03F}"/>
              </a:ext>
            </a:extLst>
          </p:cNvPr>
          <p:cNvCxnSpPr>
            <a:cxnSpLocks noChangeShapeType="1"/>
            <a:stCxn id="91" idx="2"/>
            <a:endCxn id="60" idx="0"/>
          </p:cNvCxnSpPr>
          <p:nvPr/>
        </p:nvCxnSpPr>
        <p:spPr bwMode="auto">
          <a:xfrm>
            <a:off x="5536860" y="2729932"/>
            <a:ext cx="0" cy="15490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3CDD93C-6920-41AE-8D80-472DE351FB77}"/>
              </a:ext>
            </a:extLst>
          </p:cNvPr>
          <p:cNvCxnSpPr>
            <a:cxnSpLocks noChangeShapeType="1"/>
            <a:stCxn id="59" idx="2"/>
            <a:endCxn id="91" idx="0"/>
          </p:cNvCxnSpPr>
          <p:nvPr/>
        </p:nvCxnSpPr>
        <p:spPr bwMode="auto">
          <a:xfrm>
            <a:off x="5536860" y="2076731"/>
            <a:ext cx="0" cy="14920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480CBAA-11B4-4BC7-BB57-1E85E2659A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2158" y="1235186"/>
            <a:ext cx="0" cy="35554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21C930A-0256-4534-82B2-A96850169009}"/>
              </a:ext>
            </a:extLst>
          </p:cNvPr>
          <p:cNvCxnSpPr>
            <a:cxnSpLocks noChangeShapeType="1"/>
            <a:stCxn id="61" idx="2"/>
            <a:endCxn id="137" idx="0"/>
          </p:cNvCxnSpPr>
          <p:nvPr/>
        </p:nvCxnSpPr>
        <p:spPr bwMode="auto">
          <a:xfrm>
            <a:off x="5536860" y="5009591"/>
            <a:ext cx="0" cy="38823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ED62D6D-C4B9-4E12-ADF3-5B4E0A79F56E}"/>
              </a:ext>
            </a:extLst>
          </p:cNvPr>
          <p:cNvCxnSpPr>
            <a:cxnSpLocks noChangeShapeType="1"/>
            <a:stCxn id="92" idx="2"/>
            <a:endCxn id="61" idx="0"/>
          </p:cNvCxnSpPr>
          <p:nvPr/>
        </p:nvCxnSpPr>
        <p:spPr bwMode="auto">
          <a:xfrm>
            <a:off x="5536860" y="4189837"/>
            <a:ext cx="0" cy="35175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B2637DD-7956-4D2B-9F90-F31E4FF18664}"/>
              </a:ext>
            </a:extLst>
          </p:cNvPr>
          <p:cNvCxnSpPr>
            <a:cxnSpLocks noChangeShapeType="1"/>
            <a:stCxn id="60" idx="2"/>
            <a:endCxn id="92" idx="0"/>
          </p:cNvCxnSpPr>
          <p:nvPr/>
        </p:nvCxnSpPr>
        <p:spPr bwMode="auto">
          <a:xfrm>
            <a:off x="5536860" y="3352837"/>
            <a:ext cx="0" cy="33300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609A8F0-8E9E-4F93-AE78-F1DFB6E58EB8}"/>
              </a:ext>
            </a:extLst>
          </p:cNvPr>
          <p:cNvCxnSpPr>
            <a:cxnSpLocks noChangeShapeType="1"/>
            <a:stCxn id="85" idx="1"/>
            <a:endCxn id="63" idx="3"/>
          </p:cNvCxnSpPr>
          <p:nvPr/>
        </p:nvCxnSpPr>
        <p:spPr bwMode="auto">
          <a:xfrm flipH="1">
            <a:off x="2419497" y="3118837"/>
            <a:ext cx="580369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CD65010-287F-40BD-A70B-55C1172A6ACD}"/>
              </a:ext>
            </a:extLst>
          </p:cNvPr>
          <p:cNvCxnSpPr>
            <a:cxnSpLocks noChangeShapeType="1"/>
            <a:stCxn id="82" idx="3"/>
            <a:endCxn id="59" idx="1"/>
          </p:cNvCxnSpPr>
          <p:nvPr/>
        </p:nvCxnSpPr>
        <p:spPr bwMode="auto">
          <a:xfrm>
            <a:off x="4646158" y="1842731"/>
            <a:ext cx="224702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55F1EB8-9DA5-417A-8697-7190A773A8B3}"/>
              </a:ext>
            </a:extLst>
          </p:cNvPr>
          <p:cNvCxnSpPr>
            <a:cxnSpLocks noChangeShapeType="1"/>
            <a:stCxn id="91" idx="1"/>
            <a:endCxn id="62" idx="3"/>
          </p:cNvCxnSpPr>
          <p:nvPr/>
        </p:nvCxnSpPr>
        <p:spPr bwMode="auto">
          <a:xfrm flipH="1">
            <a:off x="4349866" y="2477932"/>
            <a:ext cx="502994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27">
            <a:extLst>
              <a:ext uri="{FF2B5EF4-FFF2-40B4-BE49-F238E27FC236}">
                <a16:creationId xmlns:a16="http://schemas.microsoft.com/office/drawing/2014/main" id="{D05627EF-0DB1-450E-836D-0AB69A8E4246}"/>
              </a:ext>
            </a:extLst>
          </p:cNvPr>
          <p:cNvCxnSpPr>
            <a:cxnSpLocks noChangeShapeType="1"/>
            <a:stCxn id="92" idx="1"/>
            <a:endCxn id="62" idx="3"/>
          </p:cNvCxnSpPr>
          <p:nvPr/>
        </p:nvCxnSpPr>
        <p:spPr bwMode="auto">
          <a:xfrm rot="10800000">
            <a:off x="4349866" y="2477933"/>
            <a:ext cx="502994" cy="145990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Arrow Connector 127">
            <a:extLst>
              <a:ext uri="{FF2B5EF4-FFF2-40B4-BE49-F238E27FC236}">
                <a16:creationId xmlns:a16="http://schemas.microsoft.com/office/drawing/2014/main" id="{ED7854F3-311F-4A3C-A2CA-93CDACCD943D}"/>
              </a:ext>
            </a:extLst>
          </p:cNvPr>
          <p:cNvCxnSpPr>
            <a:cxnSpLocks noChangeShapeType="1"/>
            <a:stCxn id="63" idx="2"/>
            <a:endCxn id="64" idx="1"/>
          </p:cNvCxnSpPr>
          <p:nvPr/>
        </p:nvCxnSpPr>
        <p:spPr bwMode="auto">
          <a:xfrm rot="16200000" flipH="1">
            <a:off x="2197041" y="2909292"/>
            <a:ext cx="377281" cy="1264369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27A78170-E6E0-4AF8-9C61-D17F4ADA218E}"/>
              </a:ext>
            </a:extLst>
          </p:cNvPr>
          <p:cNvCxnSpPr>
            <a:cxnSpLocks noChangeShapeType="1"/>
            <a:stCxn id="68" idx="3"/>
            <a:endCxn id="147" idx="3"/>
          </p:cNvCxnSpPr>
          <p:nvPr/>
        </p:nvCxnSpPr>
        <p:spPr bwMode="auto">
          <a:xfrm>
            <a:off x="4349866" y="6474576"/>
            <a:ext cx="4274142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" name="Hexagon 146">
            <a:extLst>
              <a:ext uri="{FF2B5EF4-FFF2-40B4-BE49-F238E27FC236}">
                <a16:creationId xmlns:a16="http://schemas.microsoft.com/office/drawing/2014/main" id="{95686E53-F2A7-45E1-860C-954FBACE8427}"/>
              </a:ext>
            </a:extLst>
          </p:cNvPr>
          <p:cNvSpPr/>
          <p:nvPr/>
        </p:nvSpPr>
        <p:spPr>
          <a:xfrm>
            <a:off x="8624008" y="6312576"/>
            <a:ext cx="396000" cy="32400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48" name="Graphic 147" descr="Computer">
            <a:extLst>
              <a:ext uri="{FF2B5EF4-FFF2-40B4-BE49-F238E27FC236}">
                <a16:creationId xmlns:a16="http://schemas.microsoft.com/office/drawing/2014/main" id="{BE3CEA59-6120-4E3E-9F47-ABBF8F298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3393" y="3208203"/>
            <a:ext cx="325267" cy="325267"/>
          </a:xfrm>
          <a:prstGeom prst="rect">
            <a:avLst/>
          </a:prstGeom>
          <a:effectLst/>
        </p:spPr>
      </p:pic>
      <p:pic>
        <p:nvPicPr>
          <p:cNvPr id="149" name="Graphic 148" descr="Computer">
            <a:extLst>
              <a:ext uri="{FF2B5EF4-FFF2-40B4-BE49-F238E27FC236}">
                <a16:creationId xmlns:a16="http://schemas.microsoft.com/office/drawing/2014/main" id="{4DE6CAC5-D4C7-4D38-AFCD-4D3AF6395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2947" y="3208645"/>
            <a:ext cx="325267" cy="325267"/>
          </a:xfrm>
          <a:prstGeom prst="rect">
            <a:avLst/>
          </a:prstGeom>
          <a:effectLst/>
        </p:spPr>
      </p:pic>
      <p:pic>
        <p:nvPicPr>
          <p:cNvPr id="150" name="Graphic 149" descr="Computer">
            <a:extLst>
              <a:ext uri="{FF2B5EF4-FFF2-40B4-BE49-F238E27FC236}">
                <a16:creationId xmlns:a16="http://schemas.microsoft.com/office/drawing/2014/main" id="{8F83CB80-E4B3-4DAC-B66A-6B4D8229F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1720" y="4483457"/>
            <a:ext cx="325267" cy="325267"/>
          </a:xfrm>
          <a:prstGeom prst="rect">
            <a:avLst/>
          </a:prstGeom>
          <a:effectLst/>
        </p:spPr>
      </p:pic>
      <p:pic>
        <p:nvPicPr>
          <p:cNvPr id="151" name="Graphic 150" descr="Computer">
            <a:extLst>
              <a:ext uri="{FF2B5EF4-FFF2-40B4-BE49-F238E27FC236}">
                <a16:creationId xmlns:a16="http://schemas.microsoft.com/office/drawing/2014/main" id="{95B1D367-06F5-48EB-948D-CBF2DF565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1720" y="5146088"/>
            <a:ext cx="325267" cy="325267"/>
          </a:xfrm>
          <a:prstGeom prst="rect">
            <a:avLst/>
          </a:prstGeom>
          <a:effectLst/>
        </p:spPr>
      </p:pic>
      <p:pic>
        <p:nvPicPr>
          <p:cNvPr id="152" name="Graphic 151" descr="Computer">
            <a:extLst>
              <a:ext uri="{FF2B5EF4-FFF2-40B4-BE49-F238E27FC236}">
                <a16:creationId xmlns:a16="http://schemas.microsoft.com/office/drawing/2014/main" id="{999D32E3-E350-470E-93E3-FC2F50C56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1720" y="3817830"/>
            <a:ext cx="325267" cy="325267"/>
          </a:xfrm>
          <a:prstGeom prst="rect">
            <a:avLst/>
          </a:prstGeom>
          <a:effectLst/>
        </p:spPr>
      </p:pic>
      <p:pic>
        <p:nvPicPr>
          <p:cNvPr id="173" name="Graphic 172" descr="Computer">
            <a:extLst>
              <a:ext uri="{FF2B5EF4-FFF2-40B4-BE49-F238E27FC236}">
                <a16:creationId xmlns:a16="http://schemas.microsoft.com/office/drawing/2014/main" id="{69B1C58B-35F0-46EC-A598-C7300BD41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1493" y="5833536"/>
            <a:ext cx="325267" cy="325267"/>
          </a:xfrm>
          <a:prstGeom prst="rect">
            <a:avLst/>
          </a:prstGeom>
          <a:effectLst/>
        </p:spPr>
      </p:pic>
      <p:pic>
        <p:nvPicPr>
          <p:cNvPr id="174" name="Graphic 173" descr="Computer">
            <a:extLst>
              <a:ext uri="{FF2B5EF4-FFF2-40B4-BE49-F238E27FC236}">
                <a16:creationId xmlns:a16="http://schemas.microsoft.com/office/drawing/2014/main" id="{79DEC889-90AF-4788-A8FD-ED2D47579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7012" y="6563660"/>
            <a:ext cx="325267" cy="325267"/>
          </a:xfrm>
          <a:prstGeom prst="rect">
            <a:avLst/>
          </a:prstGeom>
          <a:effectLst/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63D6E454-CCDA-4FFC-BB2E-0989D6F30B46}"/>
              </a:ext>
            </a:extLst>
          </p:cNvPr>
          <p:cNvSpPr txBox="1"/>
          <p:nvPr/>
        </p:nvSpPr>
        <p:spPr>
          <a:xfrm>
            <a:off x="5548513" y="412798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7BD0937-115E-4A1D-A1F9-079AE06A50A6}"/>
              </a:ext>
            </a:extLst>
          </p:cNvPr>
          <p:cNvSpPr txBox="1"/>
          <p:nvPr/>
        </p:nvSpPr>
        <p:spPr>
          <a:xfrm>
            <a:off x="4650342" y="2270303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860E5D0-41ED-4B3A-9315-2F1AAEDC6A77}"/>
              </a:ext>
            </a:extLst>
          </p:cNvPr>
          <p:cNvSpPr txBox="1"/>
          <p:nvPr/>
        </p:nvSpPr>
        <p:spPr>
          <a:xfrm>
            <a:off x="3673426" y="330074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73FD34D-516D-443E-B6FE-85716F65C15A}"/>
              </a:ext>
            </a:extLst>
          </p:cNvPr>
          <p:cNvSpPr txBox="1"/>
          <p:nvPr/>
        </p:nvSpPr>
        <p:spPr>
          <a:xfrm>
            <a:off x="2931809" y="179341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60DE406-6ED5-4735-866F-D1D04C98596A}"/>
              </a:ext>
            </a:extLst>
          </p:cNvPr>
          <p:cNvSpPr txBox="1"/>
          <p:nvPr/>
        </p:nvSpPr>
        <p:spPr>
          <a:xfrm>
            <a:off x="5528307" y="269393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FF6ED90-1638-4908-89D1-FAA4004F4A88}"/>
              </a:ext>
            </a:extLst>
          </p:cNvPr>
          <p:cNvSpPr txBox="1"/>
          <p:nvPr/>
        </p:nvSpPr>
        <p:spPr>
          <a:xfrm>
            <a:off x="4719452" y="352337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DE691CB-4D27-4ECD-B7E6-28D85523E376}"/>
              </a:ext>
            </a:extLst>
          </p:cNvPr>
          <p:cNvSpPr txBox="1"/>
          <p:nvPr/>
        </p:nvSpPr>
        <p:spPr>
          <a:xfrm>
            <a:off x="2825205" y="2910771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9A8315D3-B1C7-4242-B798-1252FAA4812D}"/>
              </a:ext>
            </a:extLst>
          </p:cNvPr>
          <p:cNvSpPr txBox="1"/>
          <p:nvPr/>
        </p:nvSpPr>
        <p:spPr>
          <a:xfrm>
            <a:off x="4597390" y="162757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31C0C24-2986-47D9-9764-BEE01D8136D9}"/>
              </a:ext>
            </a:extLst>
          </p:cNvPr>
          <p:cNvSpPr/>
          <p:nvPr/>
        </p:nvSpPr>
        <p:spPr>
          <a:xfrm>
            <a:off x="9020008" y="6610172"/>
            <a:ext cx="2204982" cy="230832"/>
          </a:xfrm>
          <a:prstGeom prst="rect">
            <a:avLst/>
          </a:prstGeom>
          <a:noFill/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Il processo prosegue nella slide successiva.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9ECF39C-2776-4F37-BF1A-A96E140BCD53}"/>
              </a:ext>
            </a:extLst>
          </p:cNvPr>
          <p:cNvSpPr txBox="1"/>
          <p:nvPr/>
        </p:nvSpPr>
        <p:spPr bwMode="auto">
          <a:xfrm>
            <a:off x="2794896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242390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119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E.2 di «Acquisizione documento via PEC» (3/4)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49800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Hexagon 50">
            <a:extLst>
              <a:ext uri="{FF2B5EF4-FFF2-40B4-BE49-F238E27FC236}">
                <a16:creationId xmlns:a16="http://schemas.microsoft.com/office/drawing/2014/main" id="{37ACC563-6560-4C97-A7F3-C893DEF7D6BD}"/>
              </a:ext>
            </a:extLst>
          </p:cNvPr>
          <p:cNvSpPr/>
          <p:nvPr/>
        </p:nvSpPr>
        <p:spPr>
          <a:xfrm>
            <a:off x="8624008" y="1300090"/>
            <a:ext cx="396000" cy="32400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4" name="AutoShape 98">
            <a:extLst>
              <a:ext uri="{FF2B5EF4-FFF2-40B4-BE49-F238E27FC236}">
                <a16:creationId xmlns:a16="http://schemas.microsoft.com/office/drawing/2014/main" id="{BA68D2E3-DD75-4288-BF1B-F46F076B8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681" y="1763872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22. Verifica assegnazione</a:t>
            </a:r>
          </a:p>
        </p:txBody>
      </p:sp>
      <p:sp>
        <p:nvSpPr>
          <p:cNvPr id="55" name="AutoShape 98">
            <a:extLst>
              <a:ext uri="{FF2B5EF4-FFF2-40B4-BE49-F238E27FC236}">
                <a16:creationId xmlns:a16="http://schemas.microsoft.com/office/drawing/2014/main" id="{4E4FA118-24AB-4D3F-988F-CC8B5476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681" y="3001278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24. Verifica classificazione</a:t>
            </a:r>
          </a:p>
        </p:txBody>
      </p:sp>
      <p:sp>
        <p:nvSpPr>
          <p:cNvPr id="56" name="AutoShape 98">
            <a:extLst>
              <a:ext uri="{FF2B5EF4-FFF2-40B4-BE49-F238E27FC236}">
                <a16:creationId xmlns:a16="http://schemas.microsoft.com/office/drawing/2014/main" id="{9D145315-1CEF-4D01-98E0-3E30E4578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681" y="4238684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25. Modifica classificazione documento </a:t>
            </a:r>
          </a:p>
        </p:txBody>
      </p:sp>
      <p:sp>
        <p:nvSpPr>
          <p:cNvPr id="57" name="AutoShape 98">
            <a:extLst>
              <a:ext uri="{FF2B5EF4-FFF2-40B4-BE49-F238E27FC236}">
                <a16:creationId xmlns:a16="http://schemas.microsoft.com/office/drawing/2014/main" id="{8D76661B-2DF2-4E46-A8A1-5B2DCE97E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681" y="4839387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26. Verifica elaborazione pratica </a:t>
            </a:r>
          </a:p>
        </p:txBody>
      </p:sp>
      <p:sp>
        <p:nvSpPr>
          <p:cNvPr id="58" name="AutoShape 98">
            <a:extLst>
              <a:ext uri="{FF2B5EF4-FFF2-40B4-BE49-F238E27FC236}">
                <a16:creationId xmlns:a16="http://schemas.microsoft.com/office/drawing/2014/main" id="{C6B0ED42-C9CC-4895-9537-78283E5F0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681" y="6076791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27. Verifica richiesta di accesso </a:t>
            </a:r>
          </a:p>
        </p:txBody>
      </p:sp>
      <p:sp>
        <p:nvSpPr>
          <p:cNvPr id="59" name="AutoShape 98">
            <a:extLst>
              <a:ext uri="{FF2B5EF4-FFF2-40B4-BE49-F238E27FC236}">
                <a16:creationId xmlns:a16="http://schemas.microsoft.com/office/drawing/2014/main" id="{ADE4E2F5-8F57-4B79-A9C4-E184659B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334" y="5458090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30. Verifica presenza fascicolo</a:t>
            </a:r>
          </a:p>
        </p:txBody>
      </p:sp>
      <p:sp>
        <p:nvSpPr>
          <p:cNvPr id="60" name="AutoShape 67">
            <a:extLst>
              <a:ext uri="{FF2B5EF4-FFF2-40B4-BE49-F238E27FC236}">
                <a16:creationId xmlns:a16="http://schemas.microsoft.com/office/drawing/2014/main" id="{73A76FEC-3579-4EAB-A2B2-6767541F1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681" y="2364575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corretta?</a:t>
            </a:r>
          </a:p>
        </p:txBody>
      </p:sp>
      <p:sp>
        <p:nvSpPr>
          <p:cNvPr id="61" name="AutoShape 98">
            <a:extLst>
              <a:ext uri="{FF2B5EF4-FFF2-40B4-BE49-F238E27FC236}">
                <a16:creationId xmlns:a16="http://schemas.microsoft.com/office/drawing/2014/main" id="{08604601-9268-4379-9B99-0D7AF3F7C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359" y="2385266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23. Ritrasmissione documento al PUA</a:t>
            </a:r>
          </a:p>
        </p:txBody>
      </p:sp>
      <p:sp>
        <p:nvSpPr>
          <p:cNvPr id="62" name="AutoShape 67">
            <a:extLst>
              <a:ext uri="{FF2B5EF4-FFF2-40B4-BE49-F238E27FC236}">
                <a16:creationId xmlns:a16="http://schemas.microsoft.com/office/drawing/2014/main" id="{2B42AC63-5182-49C5-961F-DA9055E7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681" y="3601981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Classificazione corretta?</a:t>
            </a:r>
          </a:p>
        </p:txBody>
      </p:sp>
      <p:sp>
        <p:nvSpPr>
          <p:cNvPr id="63" name="AutoShape 67">
            <a:extLst>
              <a:ext uri="{FF2B5EF4-FFF2-40B4-BE49-F238E27FC236}">
                <a16:creationId xmlns:a16="http://schemas.microsoft.com/office/drawing/2014/main" id="{20CBB555-C7AC-4056-84E8-177170A56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681" y="5440090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Pratica da elaborare?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2B1DF8-F9C7-4314-BCD0-FFF5BBFC9C98}"/>
              </a:ext>
            </a:extLst>
          </p:cNvPr>
          <p:cNvSpPr/>
          <p:nvPr/>
        </p:nvSpPr>
        <p:spPr>
          <a:xfrm>
            <a:off x="8684359" y="3177000"/>
            <a:ext cx="1296000" cy="504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all’attività 21</a:t>
            </a:r>
          </a:p>
        </p:txBody>
      </p:sp>
      <p:cxnSp>
        <p:nvCxnSpPr>
          <p:cNvPr id="65" name="Straight Arrow Connector 103">
            <a:extLst>
              <a:ext uri="{FF2B5EF4-FFF2-40B4-BE49-F238E27FC236}">
                <a16:creationId xmlns:a16="http://schemas.microsoft.com/office/drawing/2014/main" id="{445B452E-8100-4958-8FF7-1719412FB99F}"/>
              </a:ext>
            </a:extLst>
          </p:cNvPr>
          <p:cNvCxnSpPr>
            <a:cxnSpLocks noChangeShapeType="1"/>
            <a:endCxn id="54" idx="0"/>
          </p:cNvCxnSpPr>
          <p:nvPr/>
        </p:nvCxnSpPr>
        <p:spPr bwMode="auto">
          <a:xfrm rot="10800000" flipV="1">
            <a:off x="7402682" y="1462090"/>
            <a:ext cx="1221327" cy="301782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14AD292-0E06-4CF8-AD14-F80D99CF329E}"/>
              </a:ext>
            </a:extLst>
          </p:cNvPr>
          <p:cNvCxnSpPr>
            <a:cxnSpLocks noChangeShapeType="1"/>
            <a:stCxn id="54" idx="2"/>
            <a:endCxn id="60" idx="0"/>
          </p:cNvCxnSpPr>
          <p:nvPr/>
        </p:nvCxnSpPr>
        <p:spPr bwMode="auto">
          <a:xfrm>
            <a:off x="7402681" y="2231872"/>
            <a:ext cx="0" cy="13270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57470E-EE41-4F7F-B933-B847F0F8D076}"/>
              </a:ext>
            </a:extLst>
          </p:cNvPr>
          <p:cNvCxnSpPr>
            <a:cxnSpLocks noChangeShapeType="1"/>
            <a:stCxn id="60" idx="2"/>
            <a:endCxn id="55" idx="0"/>
          </p:cNvCxnSpPr>
          <p:nvPr/>
        </p:nvCxnSpPr>
        <p:spPr bwMode="auto">
          <a:xfrm>
            <a:off x="7402681" y="2868575"/>
            <a:ext cx="0" cy="13270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412613A-7632-4EC0-9341-CB46168916F9}"/>
              </a:ext>
            </a:extLst>
          </p:cNvPr>
          <p:cNvCxnSpPr>
            <a:cxnSpLocks noChangeShapeType="1"/>
            <a:stCxn id="55" idx="2"/>
            <a:endCxn id="62" idx="0"/>
          </p:cNvCxnSpPr>
          <p:nvPr/>
        </p:nvCxnSpPr>
        <p:spPr bwMode="auto">
          <a:xfrm>
            <a:off x="7402681" y="3469278"/>
            <a:ext cx="0" cy="13270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BC892E-B3D6-4552-BF67-DD7BDF911B3C}"/>
              </a:ext>
            </a:extLst>
          </p:cNvPr>
          <p:cNvCxnSpPr>
            <a:cxnSpLocks noChangeShapeType="1"/>
            <a:stCxn id="62" idx="2"/>
            <a:endCxn id="56" idx="0"/>
          </p:cNvCxnSpPr>
          <p:nvPr/>
        </p:nvCxnSpPr>
        <p:spPr bwMode="auto">
          <a:xfrm>
            <a:off x="7402681" y="4105981"/>
            <a:ext cx="0" cy="13270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781580-8930-42C7-941D-2A207627AC4F}"/>
              </a:ext>
            </a:extLst>
          </p:cNvPr>
          <p:cNvCxnSpPr>
            <a:cxnSpLocks noChangeShapeType="1"/>
            <a:stCxn id="56" idx="2"/>
            <a:endCxn id="57" idx="0"/>
          </p:cNvCxnSpPr>
          <p:nvPr/>
        </p:nvCxnSpPr>
        <p:spPr bwMode="auto">
          <a:xfrm>
            <a:off x="7402681" y="4706684"/>
            <a:ext cx="0" cy="13270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3BBEAC5-5C6D-4627-B192-6135C286E8B2}"/>
              </a:ext>
            </a:extLst>
          </p:cNvPr>
          <p:cNvCxnSpPr>
            <a:cxnSpLocks noChangeShapeType="1"/>
            <a:stCxn id="57" idx="2"/>
            <a:endCxn id="63" idx="0"/>
          </p:cNvCxnSpPr>
          <p:nvPr/>
        </p:nvCxnSpPr>
        <p:spPr bwMode="auto">
          <a:xfrm>
            <a:off x="7402681" y="5307387"/>
            <a:ext cx="0" cy="13270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E2BEDDE-73E7-46A3-B7B2-BC87411735ED}"/>
              </a:ext>
            </a:extLst>
          </p:cNvPr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7402681" y="5944090"/>
            <a:ext cx="0" cy="13270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A5EB468-C870-4A77-B0A2-D8FB421075FF}"/>
              </a:ext>
            </a:extLst>
          </p:cNvPr>
          <p:cNvCxnSpPr>
            <a:cxnSpLocks noChangeShapeType="1"/>
            <a:stCxn id="63" idx="3"/>
            <a:endCxn id="59" idx="1"/>
          </p:cNvCxnSpPr>
          <p:nvPr/>
        </p:nvCxnSpPr>
        <p:spPr bwMode="auto">
          <a:xfrm>
            <a:off x="8086681" y="5692090"/>
            <a:ext cx="1159653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D6DC4A6-D7BB-4546-8C75-6B31FDBBB675}"/>
              </a:ext>
            </a:extLst>
          </p:cNvPr>
          <p:cNvCxnSpPr>
            <a:cxnSpLocks noChangeShapeType="1"/>
            <a:stCxn id="60" idx="3"/>
            <a:endCxn id="61" idx="1"/>
          </p:cNvCxnSpPr>
          <p:nvPr/>
        </p:nvCxnSpPr>
        <p:spPr bwMode="auto">
          <a:xfrm>
            <a:off x="8086681" y="2616575"/>
            <a:ext cx="579678" cy="269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096013F-D6D8-4082-8C21-6062BC063DC5}"/>
              </a:ext>
            </a:extLst>
          </p:cNvPr>
          <p:cNvCxnSpPr>
            <a:cxnSpLocks noChangeShapeType="1"/>
            <a:stCxn id="61" idx="2"/>
            <a:endCxn id="64" idx="0"/>
          </p:cNvCxnSpPr>
          <p:nvPr/>
        </p:nvCxnSpPr>
        <p:spPr bwMode="auto">
          <a:xfrm>
            <a:off x="9332359" y="2853266"/>
            <a:ext cx="0" cy="32373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E42BD8-07C5-41C5-A2C1-AAFC2ED4CBD3}"/>
              </a:ext>
            </a:extLst>
          </p:cNvPr>
          <p:cNvCxnSpPr>
            <a:cxnSpLocks noChangeShapeType="1"/>
            <a:stCxn id="58" idx="2"/>
          </p:cNvCxnSpPr>
          <p:nvPr/>
        </p:nvCxnSpPr>
        <p:spPr bwMode="auto">
          <a:xfrm>
            <a:off x="7402681" y="6544791"/>
            <a:ext cx="0" cy="31320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7EC34A1-702E-4B6C-9B79-74C19FEC3497}"/>
              </a:ext>
            </a:extLst>
          </p:cNvPr>
          <p:cNvCxnSpPr>
            <a:cxnSpLocks noChangeShapeType="1"/>
            <a:stCxn id="59" idx="2"/>
          </p:cNvCxnSpPr>
          <p:nvPr/>
        </p:nvCxnSpPr>
        <p:spPr bwMode="auto">
          <a:xfrm>
            <a:off x="9912334" y="5926090"/>
            <a:ext cx="0" cy="93191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Arrow Connector 127">
            <a:extLst>
              <a:ext uri="{FF2B5EF4-FFF2-40B4-BE49-F238E27FC236}">
                <a16:creationId xmlns:a16="http://schemas.microsoft.com/office/drawing/2014/main" id="{55B8FED6-C0D7-43F3-AD78-CB5FC0A8BB11}"/>
              </a:ext>
            </a:extLst>
          </p:cNvPr>
          <p:cNvCxnSpPr>
            <a:cxnSpLocks noChangeShapeType="1"/>
            <a:stCxn id="62" idx="3"/>
            <a:endCxn id="57" idx="3"/>
          </p:cNvCxnSpPr>
          <p:nvPr/>
        </p:nvCxnSpPr>
        <p:spPr bwMode="auto">
          <a:xfrm flipH="1">
            <a:off x="8068681" y="3853981"/>
            <a:ext cx="18000" cy="1219406"/>
          </a:xfrm>
          <a:prstGeom prst="bentConnector3">
            <a:avLst>
              <a:gd name="adj1" fmla="val -127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44EA814-E8EE-4237-9207-EE43AA144793}"/>
              </a:ext>
            </a:extLst>
          </p:cNvPr>
          <p:cNvSpPr txBox="1"/>
          <p:nvPr/>
        </p:nvSpPr>
        <p:spPr>
          <a:xfrm>
            <a:off x="8062269" y="552144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A9CC098-D580-441B-95DB-9504F629C6FC}"/>
              </a:ext>
            </a:extLst>
          </p:cNvPr>
          <p:cNvSpPr txBox="1"/>
          <p:nvPr/>
        </p:nvSpPr>
        <p:spPr>
          <a:xfrm>
            <a:off x="7402681" y="4047451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750961-2A81-461B-BC27-2772D0DFF305}"/>
              </a:ext>
            </a:extLst>
          </p:cNvPr>
          <p:cNvSpPr txBox="1"/>
          <p:nvPr/>
        </p:nvSpPr>
        <p:spPr>
          <a:xfrm>
            <a:off x="8089175" y="242926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C23375-F50E-4E7A-8812-ADAF34AE9E7A}"/>
              </a:ext>
            </a:extLst>
          </p:cNvPr>
          <p:cNvSpPr txBox="1"/>
          <p:nvPr/>
        </p:nvSpPr>
        <p:spPr>
          <a:xfrm>
            <a:off x="7408638" y="588903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0BBF028-7709-408A-A771-211BB12724FA}"/>
              </a:ext>
            </a:extLst>
          </p:cNvPr>
          <p:cNvSpPr txBox="1"/>
          <p:nvPr/>
        </p:nvSpPr>
        <p:spPr>
          <a:xfrm>
            <a:off x="8062269" y="364800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F448FA-BB75-477E-A790-E98590836279}"/>
              </a:ext>
            </a:extLst>
          </p:cNvPr>
          <p:cNvSpPr txBox="1"/>
          <p:nvPr/>
        </p:nvSpPr>
        <p:spPr>
          <a:xfrm>
            <a:off x="7418163" y="281957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95" name="Graphic 94" descr="Computer">
            <a:extLst>
              <a:ext uri="{FF2B5EF4-FFF2-40B4-BE49-F238E27FC236}">
                <a16:creationId xmlns:a16="http://schemas.microsoft.com/office/drawing/2014/main" id="{ECAAD5B2-A3E8-4CE7-992E-EF11E4451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986" y="5784952"/>
            <a:ext cx="325267" cy="325267"/>
          </a:xfrm>
          <a:prstGeom prst="rect">
            <a:avLst/>
          </a:prstGeom>
          <a:effectLst/>
        </p:spPr>
      </p:pic>
      <p:pic>
        <p:nvPicPr>
          <p:cNvPr id="96" name="Graphic 95" descr="Computer">
            <a:extLst>
              <a:ext uri="{FF2B5EF4-FFF2-40B4-BE49-F238E27FC236}">
                <a16:creationId xmlns:a16="http://schemas.microsoft.com/office/drawing/2014/main" id="{021774C1-C3BB-4716-98E7-D6F5E8F02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3285" y="4559472"/>
            <a:ext cx="325267" cy="325267"/>
          </a:xfrm>
          <a:prstGeom prst="rect">
            <a:avLst/>
          </a:prstGeom>
          <a:effectLst/>
        </p:spPr>
      </p:pic>
      <p:pic>
        <p:nvPicPr>
          <p:cNvPr id="97" name="Graphic 96" descr="Computer">
            <a:extLst>
              <a:ext uri="{FF2B5EF4-FFF2-40B4-BE49-F238E27FC236}">
                <a16:creationId xmlns:a16="http://schemas.microsoft.com/office/drawing/2014/main" id="{A8C4E058-BEA4-4D25-84D6-B6AAF6515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3285" y="3326312"/>
            <a:ext cx="325267" cy="325267"/>
          </a:xfrm>
          <a:prstGeom prst="rect">
            <a:avLst/>
          </a:prstGeom>
          <a:effectLst/>
        </p:spPr>
      </p:pic>
      <p:pic>
        <p:nvPicPr>
          <p:cNvPr id="106" name="Graphic 105" descr="Computer">
            <a:extLst>
              <a:ext uri="{FF2B5EF4-FFF2-40B4-BE49-F238E27FC236}">
                <a16:creationId xmlns:a16="http://schemas.microsoft.com/office/drawing/2014/main" id="{84A89FB1-800C-4999-A6BA-29F168B8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8200" y="2715490"/>
            <a:ext cx="325267" cy="325267"/>
          </a:xfrm>
          <a:prstGeom prst="rect">
            <a:avLst/>
          </a:prstGeom>
          <a:effectLst/>
        </p:spPr>
      </p:pic>
      <p:pic>
        <p:nvPicPr>
          <p:cNvPr id="107" name="Graphic 106" descr="Computer">
            <a:extLst>
              <a:ext uri="{FF2B5EF4-FFF2-40B4-BE49-F238E27FC236}">
                <a16:creationId xmlns:a16="http://schemas.microsoft.com/office/drawing/2014/main" id="{18C400ED-548C-49D0-AA19-5349EDA33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8858" y="2083280"/>
            <a:ext cx="325267" cy="325267"/>
          </a:xfrm>
          <a:prstGeom prst="rect">
            <a:avLst/>
          </a:prstGeom>
          <a:effectLst/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74F94D67-9E12-4D4A-B84C-99B18C86B6CC}"/>
              </a:ext>
            </a:extLst>
          </p:cNvPr>
          <p:cNvSpPr/>
          <p:nvPr/>
        </p:nvSpPr>
        <p:spPr>
          <a:xfrm>
            <a:off x="9970834" y="6377501"/>
            <a:ext cx="1201992" cy="369332"/>
          </a:xfrm>
          <a:prstGeom prst="rect">
            <a:avLst/>
          </a:prstGeom>
          <a:noFill/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Il processo </a:t>
            </a:r>
            <a:r>
              <a:rPr lang="it-IT" sz="90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prosegue</a:t>
            </a: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nella slide successiva.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BDADC8-72FC-4B7C-8629-ABF4F67C13E4}"/>
              </a:ext>
            </a:extLst>
          </p:cNvPr>
          <p:cNvSpPr txBox="1"/>
          <p:nvPr/>
        </p:nvSpPr>
        <p:spPr bwMode="auto">
          <a:xfrm>
            <a:off x="2794896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181674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119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E.2 di «Acquisizione documento via PEC» (4/4)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49800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AutoShape 98">
            <a:extLst>
              <a:ext uri="{FF2B5EF4-FFF2-40B4-BE49-F238E27FC236}">
                <a16:creationId xmlns:a16="http://schemas.microsoft.com/office/drawing/2014/main" id="{BB0F1D35-DD7A-404F-8C2A-04442BFB1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01" y="2343714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28. Valutazione necessità assegnazione di II livello</a:t>
            </a:r>
          </a:p>
        </p:txBody>
      </p:sp>
      <p:sp>
        <p:nvSpPr>
          <p:cNvPr id="77" name="AutoShape 98">
            <a:extLst>
              <a:ext uri="{FF2B5EF4-FFF2-40B4-BE49-F238E27FC236}">
                <a16:creationId xmlns:a16="http://schemas.microsoft.com/office/drawing/2014/main" id="{B36E03AC-EDE3-4156-AEBA-289263F2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01" y="4362639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29. Assegnazione di II livello </a:t>
            </a:r>
          </a:p>
        </p:txBody>
      </p:sp>
      <p:sp>
        <p:nvSpPr>
          <p:cNvPr id="80" name="AutoShape 98">
            <a:extLst>
              <a:ext uri="{FF2B5EF4-FFF2-40B4-BE49-F238E27FC236}">
                <a16:creationId xmlns:a16="http://schemas.microsoft.com/office/drawing/2014/main" id="{34DEFBFA-CFD4-41E1-993E-956207033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238" y="3012964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31. Creazione/Richiesta creazione nuovo fascicolo all’utente doc. </a:t>
            </a:r>
          </a:p>
        </p:txBody>
      </p:sp>
      <p:sp>
        <p:nvSpPr>
          <p:cNvPr id="81" name="AutoShape 98">
            <a:extLst>
              <a:ext uri="{FF2B5EF4-FFF2-40B4-BE49-F238E27FC236}">
                <a16:creationId xmlns:a16="http://schemas.microsoft.com/office/drawing/2014/main" id="{B8A51C11-0CB3-4885-9A35-2483F113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238" y="3770908"/>
            <a:ext cx="1332000" cy="46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32. Inserimento in fascicolo elettronico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9389B0-A83D-4496-893B-B701EA843A32}"/>
              </a:ext>
            </a:extLst>
          </p:cNvPr>
          <p:cNvCxnSpPr>
            <a:cxnSpLocks noChangeShapeType="1"/>
            <a:endCxn id="30" idx="0"/>
          </p:cNvCxnSpPr>
          <p:nvPr/>
        </p:nvCxnSpPr>
        <p:spPr bwMode="auto">
          <a:xfrm>
            <a:off x="7377101" y="1220740"/>
            <a:ext cx="0" cy="31934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D6A754-05B1-4E2D-B7B6-BF4DE68B2319}"/>
              </a:ext>
            </a:extLst>
          </p:cNvPr>
          <p:cNvCxnSpPr>
            <a:cxnSpLocks noChangeShapeType="1"/>
            <a:endCxn id="36" idx="0"/>
          </p:cNvCxnSpPr>
          <p:nvPr/>
        </p:nvCxnSpPr>
        <p:spPr bwMode="auto">
          <a:xfrm>
            <a:off x="9925237" y="1220740"/>
            <a:ext cx="1" cy="99827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67">
            <a:extLst>
              <a:ext uri="{FF2B5EF4-FFF2-40B4-BE49-F238E27FC236}">
                <a16:creationId xmlns:a16="http://schemas.microsoft.com/office/drawing/2014/main" id="{C7917065-C50F-4CBF-A953-F5AAC00AF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101" y="1540089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Richiesta di accesso?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3F54F3-C60D-43B3-8148-8AE6B7B665B5}"/>
              </a:ext>
            </a:extLst>
          </p:cNvPr>
          <p:cNvSpPr/>
          <p:nvPr/>
        </p:nvSpPr>
        <p:spPr>
          <a:xfrm>
            <a:off x="7864733" y="2954772"/>
            <a:ext cx="1296000" cy="504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Fflusso A.1</a:t>
            </a:r>
          </a:p>
        </p:txBody>
      </p:sp>
      <p:sp>
        <p:nvSpPr>
          <p:cNvPr id="33" name="AutoShape 67">
            <a:extLst>
              <a:ext uri="{FF2B5EF4-FFF2-40B4-BE49-F238E27FC236}">
                <a16:creationId xmlns:a16="http://schemas.microsoft.com/office/drawing/2014/main" id="{A26222D5-9545-49A3-99A3-D0582186A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101" y="3559014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necessaria?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83E79E1-CEBF-41FF-AB94-1F74899A5124}"/>
              </a:ext>
            </a:extLst>
          </p:cNvPr>
          <p:cNvSpPr/>
          <p:nvPr/>
        </p:nvSpPr>
        <p:spPr>
          <a:xfrm>
            <a:off x="6729101" y="5172714"/>
            <a:ext cx="1296000" cy="504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</a:t>
            </a:r>
            <a:r>
              <a:rPr lang="it-IT" sz="90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U.1.1</a:t>
            </a:r>
            <a:endParaRPr lang="it-IT" sz="9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03E944-3F19-4A5E-A1AD-992F942C855B}"/>
              </a:ext>
            </a:extLst>
          </p:cNvPr>
          <p:cNvSpPr/>
          <p:nvPr/>
        </p:nvSpPr>
        <p:spPr>
          <a:xfrm>
            <a:off x="8151486" y="5723058"/>
            <a:ext cx="1296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</a:t>
            </a:r>
            <a:r>
              <a:rPr lang="it-IT" sz="90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U.1.2</a:t>
            </a:r>
            <a:endParaRPr lang="it-IT" sz="9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36" name="AutoShape 67">
            <a:extLst>
              <a:ext uri="{FF2B5EF4-FFF2-40B4-BE49-F238E27FC236}">
                <a16:creationId xmlns:a16="http://schemas.microsoft.com/office/drawing/2014/main" id="{BC4F4189-60BD-49FE-BCDE-5B7C8535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238" y="2219019"/>
            <a:ext cx="1368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Fascicolo presente?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A52537-7AD7-4492-8F75-69345ADD059E}"/>
              </a:ext>
            </a:extLst>
          </p:cNvPr>
          <p:cNvGrpSpPr/>
          <p:nvPr/>
        </p:nvGrpSpPr>
        <p:grpSpPr>
          <a:xfrm>
            <a:off x="11321954" y="4269883"/>
            <a:ext cx="828918" cy="835077"/>
            <a:chOff x="11321954" y="4269883"/>
            <a:chExt cx="828918" cy="83507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EF3B3D-A97C-49EE-BE3A-4A86C7693A9B}"/>
                </a:ext>
              </a:extLst>
            </p:cNvPr>
            <p:cNvSpPr/>
            <p:nvPr/>
          </p:nvSpPr>
          <p:spPr>
            <a:xfrm>
              <a:off x="11475140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7897FB4-351F-495E-8544-C1DFC43AC26A}"/>
                </a:ext>
              </a:extLst>
            </p:cNvPr>
            <p:cNvSpPr txBox="1"/>
            <p:nvPr/>
          </p:nvSpPr>
          <p:spPr>
            <a:xfrm>
              <a:off x="11321954" y="4269883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elettronico corrente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458AA9E-9AD9-46F0-8498-8CFF08AC2893}"/>
              </a:ext>
            </a:extLst>
          </p:cNvPr>
          <p:cNvCxnSpPr>
            <a:cxnSpLocks noChangeShapeType="1"/>
            <a:stCxn id="30" idx="2"/>
            <a:endCxn id="76" idx="0"/>
          </p:cNvCxnSpPr>
          <p:nvPr/>
        </p:nvCxnSpPr>
        <p:spPr bwMode="auto">
          <a:xfrm>
            <a:off x="7377101" y="2044089"/>
            <a:ext cx="0" cy="29962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AFBEDA4-1E90-4196-82EA-D11D72E8326C}"/>
              </a:ext>
            </a:extLst>
          </p:cNvPr>
          <p:cNvCxnSpPr>
            <a:cxnSpLocks noChangeShapeType="1"/>
            <a:stCxn id="76" idx="2"/>
            <a:endCxn id="33" idx="0"/>
          </p:cNvCxnSpPr>
          <p:nvPr/>
        </p:nvCxnSpPr>
        <p:spPr bwMode="auto">
          <a:xfrm>
            <a:off x="7377101" y="2811714"/>
            <a:ext cx="0" cy="74730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127">
            <a:extLst>
              <a:ext uri="{FF2B5EF4-FFF2-40B4-BE49-F238E27FC236}">
                <a16:creationId xmlns:a16="http://schemas.microsoft.com/office/drawing/2014/main" id="{56D439F7-E4DA-488D-A7CD-D20C940AA2EB}"/>
              </a:ext>
            </a:extLst>
          </p:cNvPr>
          <p:cNvCxnSpPr>
            <a:cxnSpLocks noChangeShapeType="1"/>
            <a:stCxn id="30" idx="3"/>
            <a:endCxn id="32" idx="0"/>
          </p:cNvCxnSpPr>
          <p:nvPr/>
        </p:nvCxnSpPr>
        <p:spPr bwMode="auto">
          <a:xfrm>
            <a:off x="8061101" y="1792089"/>
            <a:ext cx="451632" cy="1162683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127">
            <a:extLst>
              <a:ext uri="{FF2B5EF4-FFF2-40B4-BE49-F238E27FC236}">
                <a16:creationId xmlns:a16="http://schemas.microsoft.com/office/drawing/2014/main" id="{07D3A42C-B175-4FC0-975C-1ABA50144477}"/>
              </a:ext>
            </a:extLst>
          </p:cNvPr>
          <p:cNvCxnSpPr>
            <a:cxnSpLocks noChangeShapeType="1"/>
            <a:stCxn id="33" idx="3"/>
            <a:endCxn id="35" idx="0"/>
          </p:cNvCxnSpPr>
          <p:nvPr/>
        </p:nvCxnSpPr>
        <p:spPr bwMode="auto">
          <a:xfrm>
            <a:off x="8061101" y="3811014"/>
            <a:ext cx="738385" cy="1912044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127">
            <a:extLst>
              <a:ext uri="{FF2B5EF4-FFF2-40B4-BE49-F238E27FC236}">
                <a16:creationId xmlns:a16="http://schemas.microsoft.com/office/drawing/2014/main" id="{EE7121F1-142C-4E04-B399-6B9C27E30A54}"/>
              </a:ext>
            </a:extLst>
          </p:cNvPr>
          <p:cNvCxnSpPr>
            <a:cxnSpLocks noChangeShapeType="1"/>
            <a:stCxn id="36" idx="3"/>
            <a:endCxn id="81" idx="3"/>
          </p:cNvCxnSpPr>
          <p:nvPr/>
        </p:nvCxnSpPr>
        <p:spPr bwMode="auto">
          <a:xfrm flipH="1">
            <a:off x="10591238" y="2471019"/>
            <a:ext cx="18000" cy="1533889"/>
          </a:xfrm>
          <a:prstGeom prst="bentConnector3">
            <a:avLst>
              <a:gd name="adj1" fmla="val -127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127">
            <a:extLst>
              <a:ext uri="{FF2B5EF4-FFF2-40B4-BE49-F238E27FC236}">
                <a16:creationId xmlns:a16="http://schemas.microsoft.com/office/drawing/2014/main" id="{D2F73A97-EB0D-49BE-A5DF-55D3671E744F}"/>
              </a:ext>
            </a:extLst>
          </p:cNvPr>
          <p:cNvCxnSpPr>
            <a:cxnSpLocks noChangeShapeType="1"/>
            <a:stCxn id="81" idx="2"/>
            <a:endCxn id="38" idx="2"/>
          </p:cNvCxnSpPr>
          <p:nvPr/>
        </p:nvCxnSpPr>
        <p:spPr bwMode="auto">
          <a:xfrm rot="16200000" flipH="1">
            <a:off x="10348312" y="3815834"/>
            <a:ext cx="703755" cy="1549902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CABECFC-916E-486C-A0DD-D75AD9BF5720}"/>
              </a:ext>
            </a:extLst>
          </p:cNvPr>
          <p:cNvCxnSpPr>
            <a:cxnSpLocks noChangeShapeType="1"/>
            <a:stCxn id="33" idx="2"/>
            <a:endCxn id="77" idx="0"/>
          </p:cNvCxnSpPr>
          <p:nvPr/>
        </p:nvCxnSpPr>
        <p:spPr bwMode="auto">
          <a:xfrm>
            <a:off x="7377101" y="4063014"/>
            <a:ext cx="0" cy="29962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2F82279-6F81-4849-BA2E-B19778B06E17}"/>
              </a:ext>
            </a:extLst>
          </p:cNvPr>
          <p:cNvCxnSpPr>
            <a:cxnSpLocks noChangeShapeType="1"/>
            <a:stCxn id="77" idx="2"/>
            <a:endCxn id="34" idx="0"/>
          </p:cNvCxnSpPr>
          <p:nvPr/>
        </p:nvCxnSpPr>
        <p:spPr bwMode="auto">
          <a:xfrm>
            <a:off x="7377101" y="4830639"/>
            <a:ext cx="0" cy="34207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3439B8E-8894-4502-92C4-C1435CC76F90}"/>
              </a:ext>
            </a:extLst>
          </p:cNvPr>
          <p:cNvCxnSpPr>
            <a:cxnSpLocks noChangeShapeType="1"/>
            <a:stCxn id="36" idx="2"/>
            <a:endCxn id="80" idx="0"/>
          </p:cNvCxnSpPr>
          <p:nvPr/>
        </p:nvCxnSpPr>
        <p:spPr bwMode="auto">
          <a:xfrm>
            <a:off x="9925238" y="2723019"/>
            <a:ext cx="0" cy="28994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7D70951-48AA-4A74-AFAF-02698CE50BB5}"/>
              </a:ext>
            </a:extLst>
          </p:cNvPr>
          <p:cNvCxnSpPr>
            <a:cxnSpLocks noChangeShapeType="1"/>
            <a:stCxn id="80" idx="2"/>
            <a:endCxn id="81" idx="0"/>
          </p:cNvCxnSpPr>
          <p:nvPr/>
        </p:nvCxnSpPr>
        <p:spPr bwMode="auto">
          <a:xfrm>
            <a:off x="9925238" y="3480964"/>
            <a:ext cx="0" cy="28994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57D6E39-AFE4-4535-98F2-DC792FBA3B2F}"/>
              </a:ext>
            </a:extLst>
          </p:cNvPr>
          <p:cNvSpPr txBox="1"/>
          <p:nvPr/>
        </p:nvSpPr>
        <p:spPr>
          <a:xfrm>
            <a:off x="10540487" y="2264094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B19352B-D39A-4D1B-91C3-E77173EFAE78}"/>
              </a:ext>
            </a:extLst>
          </p:cNvPr>
          <p:cNvSpPr txBox="1"/>
          <p:nvPr/>
        </p:nvSpPr>
        <p:spPr>
          <a:xfrm>
            <a:off x="9897711" y="269031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49C61C4-D39F-459A-86E8-B040FA0FC6D5}"/>
              </a:ext>
            </a:extLst>
          </p:cNvPr>
          <p:cNvSpPr txBox="1"/>
          <p:nvPr/>
        </p:nvSpPr>
        <p:spPr>
          <a:xfrm>
            <a:off x="8002133" y="361052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324FCA6-25A0-4B6A-AC4C-6489DC01EB3A}"/>
              </a:ext>
            </a:extLst>
          </p:cNvPr>
          <p:cNvSpPr txBox="1"/>
          <p:nvPr/>
        </p:nvSpPr>
        <p:spPr>
          <a:xfrm>
            <a:off x="7322105" y="203319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9374739-A523-4949-A6BE-5FBA683C2A0D}"/>
              </a:ext>
            </a:extLst>
          </p:cNvPr>
          <p:cNvSpPr txBox="1"/>
          <p:nvPr/>
        </p:nvSpPr>
        <p:spPr>
          <a:xfrm>
            <a:off x="7341197" y="403596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3283899-7829-4BCE-B052-77714EAEA750}"/>
              </a:ext>
            </a:extLst>
          </p:cNvPr>
          <p:cNvSpPr txBox="1"/>
          <p:nvPr/>
        </p:nvSpPr>
        <p:spPr>
          <a:xfrm>
            <a:off x="8002133" y="159747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115" name="Graphic 114" descr="Computer">
            <a:extLst>
              <a:ext uri="{FF2B5EF4-FFF2-40B4-BE49-F238E27FC236}">
                <a16:creationId xmlns:a16="http://schemas.microsoft.com/office/drawing/2014/main" id="{FF730A2F-E436-4AE4-B71D-77AD1C684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4710" y="4683647"/>
            <a:ext cx="325267" cy="325267"/>
          </a:xfrm>
          <a:prstGeom prst="rect">
            <a:avLst/>
          </a:prstGeom>
          <a:effectLst/>
        </p:spPr>
      </p:pic>
      <p:pic>
        <p:nvPicPr>
          <p:cNvPr id="116" name="Graphic 115" descr="Computer">
            <a:extLst>
              <a:ext uri="{FF2B5EF4-FFF2-40B4-BE49-F238E27FC236}">
                <a16:creationId xmlns:a16="http://schemas.microsoft.com/office/drawing/2014/main" id="{FEEE4BA7-798D-43A0-B665-91C583C30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3131" y="4100216"/>
            <a:ext cx="325267" cy="325267"/>
          </a:xfrm>
          <a:prstGeom prst="rect">
            <a:avLst/>
          </a:prstGeom>
          <a:effectLst/>
        </p:spPr>
      </p:pic>
      <p:pic>
        <p:nvPicPr>
          <p:cNvPr id="117" name="Graphic 116" descr="Computer">
            <a:extLst>
              <a:ext uri="{FF2B5EF4-FFF2-40B4-BE49-F238E27FC236}">
                <a16:creationId xmlns:a16="http://schemas.microsoft.com/office/drawing/2014/main" id="{104750AA-D00C-4FE5-95F3-6FEB2F79F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4869" y="3330192"/>
            <a:ext cx="325267" cy="325267"/>
          </a:xfrm>
          <a:prstGeom prst="rect">
            <a:avLst/>
          </a:prstGeom>
          <a:effectLst/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D4B65FD-6B2E-4E75-9474-4E0886F72FD8}"/>
              </a:ext>
            </a:extLst>
          </p:cNvPr>
          <p:cNvSpPr txBox="1"/>
          <p:nvPr/>
        </p:nvSpPr>
        <p:spPr bwMode="auto">
          <a:xfrm>
            <a:off x="2794896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75607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665" y="2827841"/>
            <a:ext cx="2819551" cy="1202318"/>
          </a:xfrm>
        </p:spPr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5 - Processo E.3 «Acquisizione documento via PEO»</a:t>
            </a:r>
          </a:p>
        </p:txBody>
      </p:sp>
    </p:spTree>
    <p:extLst>
      <p:ext uri="{BB962C8B-B14F-4D97-AF65-F5344CB8AC3E}">
        <p14:creationId xmlns:p14="http://schemas.microsoft.com/office/powerpoint/2010/main" val="404618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9615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E.3 di «Acquisizione documento via PEO» (1/4)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381999"/>
            <a:ext cx="767354" cy="467756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Messaggio PEO in entrata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91048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" name="Straight Arrow Connector 127">
            <a:extLst>
              <a:ext uri="{FF2B5EF4-FFF2-40B4-BE49-F238E27FC236}">
                <a16:creationId xmlns:a16="http://schemas.microsoft.com/office/drawing/2014/main" id="{02F6A524-32A2-429F-AA2C-342DB7136519}"/>
              </a:ext>
            </a:extLst>
          </p:cNvPr>
          <p:cNvCxnSpPr>
            <a:cxnSpLocks noChangeShapeType="1"/>
            <a:stCxn id="93" idx="3"/>
            <a:endCxn id="53" idx="1"/>
          </p:cNvCxnSpPr>
          <p:nvPr/>
        </p:nvCxnSpPr>
        <p:spPr bwMode="auto">
          <a:xfrm>
            <a:off x="834029" y="1615877"/>
            <a:ext cx="373581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AutoShape 98">
            <a:extLst>
              <a:ext uri="{FF2B5EF4-FFF2-40B4-BE49-F238E27FC236}">
                <a16:creationId xmlns:a16="http://schemas.microsoft.com/office/drawing/2014/main" id="{D9141AD0-6D6B-47CB-A277-89B1B4F95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610" y="1399877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1b. Ricezione messaggio PEO</a:t>
            </a:r>
          </a:p>
        </p:txBody>
      </p:sp>
      <p:sp>
        <p:nvSpPr>
          <p:cNvPr id="54" name="AutoShape 98">
            <a:extLst>
              <a:ext uri="{FF2B5EF4-FFF2-40B4-BE49-F238E27FC236}">
                <a16:creationId xmlns:a16="http://schemas.microsoft.com/office/drawing/2014/main" id="{49061479-33AB-4017-A554-AA463C37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871" y="1399877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16. Verifica competenza messaggio</a:t>
            </a:r>
          </a:p>
        </p:txBody>
      </p:sp>
      <p:cxnSp>
        <p:nvCxnSpPr>
          <p:cNvPr id="58" name="Straight Arrow Connector 127">
            <a:extLst>
              <a:ext uri="{FF2B5EF4-FFF2-40B4-BE49-F238E27FC236}">
                <a16:creationId xmlns:a16="http://schemas.microsoft.com/office/drawing/2014/main" id="{A5A82692-A5DE-49E3-A58B-0933C004A24B}"/>
              </a:ext>
            </a:extLst>
          </p:cNvPr>
          <p:cNvCxnSpPr>
            <a:cxnSpLocks noChangeShapeType="1"/>
            <a:stCxn id="53" idx="3"/>
            <a:endCxn id="54" idx="1"/>
          </p:cNvCxnSpPr>
          <p:nvPr/>
        </p:nvCxnSpPr>
        <p:spPr bwMode="auto">
          <a:xfrm>
            <a:off x="2287610" y="1615877"/>
            <a:ext cx="334261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AutoShape 98">
            <a:extLst>
              <a:ext uri="{FF2B5EF4-FFF2-40B4-BE49-F238E27FC236}">
                <a16:creationId xmlns:a16="http://schemas.microsoft.com/office/drawing/2014/main" id="{2B6EEC90-8185-46A4-BD30-8F5982D4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471" y="2308578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17. Verifica se AOO competente è tra i destinatari</a:t>
            </a:r>
          </a:p>
        </p:txBody>
      </p:sp>
      <p:sp>
        <p:nvSpPr>
          <p:cNvPr id="70" name="AutoShape 67">
            <a:extLst>
              <a:ext uri="{FF2B5EF4-FFF2-40B4-BE49-F238E27FC236}">
                <a16:creationId xmlns:a16="http://schemas.microsoft.com/office/drawing/2014/main" id="{216B2437-A3E7-4D20-89EF-07A4F7FAD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885" y="2164766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AOO presente?</a:t>
            </a:r>
          </a:p>
        </p:txBody>
      </p:sp>
      <p:sp>
        <p:nvSpPr>
          <p:cNvPr id="71" name="AutoShape 98">
            <a:extLst>
              <a:ext uri="{FF2B5EF4-FFF2-40B4-BE49-F238E27FC236}">
                <a16:creationId xmlns:a16="http://schemas.microsoft.com/office/drawing/2014/main" id="{485EBA14-AA90-4F1E-B670-F8E1E854A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576" y="316266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19. Verifica se </a:t>
            </a:r>
            <a:r>
              <a:rPr lang="it-IT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Dipart</a:t>
            </a:r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./DR afferente è tra i destinatari</a:t>
            </a:r>
          </a:p>
        </p:txBody>
      </p:sp>
      <p:cxnSp>
        <p:nvCxnSpPr>
          <p:cNvPr id="72" name="Straight Arrow Connector 127">
            <a:extLst>
              <a:ext uri="{FF2B5EF4-FFF2-40B4-BE49-F238E27FC236}">
                <a16:creationId xmlns:a16="http://schemas.microsoft.com/office/drawing/2014/main" id="{F1FA0459-EE53-478A-AAFB-C23586A776C1}"/>
              </a:ext>
            </a:extLst>
          </p:cNvPr>
          <p:cNvCxnSpPr>
            <a:cxnSpLocks noChangeShapeType="1"/>
            <a:stCxn id="54" idx="3"/>
            <a:endCxn id="61" idx="1"/>
          </p:cNvCxnSpPr>
          <p:nvPr/>
        </p:nvCxnSpPr>
        <p:spPr bwMode="auto">
          <a:xfrm>
            <a:off x="3701871" y="1615877"/>
            <a:ext cx="334261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Arrow Connector 127">
            <a:extLst>
              <a:ext uri="{FF2B5EF4-FFF2-40B4-BE49-F238E27FC236}">
                <a16:creationId xmlns:a16="http://schemas.microsoft.com/office/drawing/2014/main" id="{5731F61A-E001-4296-9A44-553D4756E085}"/>
              </a:ext>
            </a:extLst>
          </p:cNvPr>
          <p:cNvCxnSpPr>
            <a:cxnSpLocks noChangeShapeType="1"/>
            <a:stCxn id="61" idx="2"/>
            <a:endCxn id="62" idx="3"/>
          </p:cNvCxnSpPr>
          <p:nvPr/>
        </p:nvCxnSpPr>
        <p:spPr bwMode="auto">
          <a:xfrm rot="5400000">
            <a:off x="4152203" y="2046958"/>
            <a:ext cx="548888" cy="406352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127">
            <a:extLst>
              <a:ext uri="{FF2B5EF4-FFF2-40B4-BE49-F238E27FC236}">
                <a16:creationId xmlns:a16="http://schemas.microsoft.com/office/drawing/2014/main" id="{8E614470-C6B2-4C55-8E18-0DC89B87A2C5}"/>
              </a:ext>
            </a:extLst>
          </p:cNvPr>
          <p:cNvCxnSpPr>
            <a:cxnSpLocks noChangeShapeType="1"/>
            <a:stCxn id="62" idx="1"/>
            <a:endCxn id="70" idx="3"/>
          </p:cNvCxnSpPr>
          <p:nvPr/>
        </p:nvCxnSpPr>
        <p:spPr bwMode="auto">
          <a:xfrm flipH="1">
            <a:off x="2489267" y="2524578"/>
            <a:ext cx="654204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127">
            <a:extLst>
              <a:ext uri="{FF2B5EF4-FFF2-40B4-BE49-F238E27FC236}">
                <a16:creationId xmlns:a16="http://schemas.microsoft.com/office/drawing/2014/main" id="{B7353E6A-74AB-4B83-A713-68359724569F}"/>
              </a:ext>
            </a:extLst>
          </p:cNvPr>
          <p:cNvCxnSpPr>
            <a:cxnSpLocks noChangeShapeType="1"/>
            <a:stCxn id="70" idx="2"/>
            <a:endCxn id="71" idx="0"/>
          </p:cNvCxnSpPr>
          <p:nvPr/>
        </p:nvCxnSpPr>
        <p:spPr bwMode="auto">
          <a:xfrm>
            <a:off x="1895576" y="2884391"/>
            <a:ext cx="0" cy="27827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AutoShape 67">
            <a:extLst>
              <a:ext uri="{FF2B5EF4-FFF2-40B4-BE49-F238E27FC236}">
                <a16:creationId xmlns:a16="http://schemas.microsoft.com/office/drawing/2014/main" id="{FC9B0A9F-9887-47E8-9730-3C2BF6CB8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885" y="3827014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Dip</a:t>
            </a:r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./DR presente?</a:t>
            </a:r>
          </a:p>
        </p:txBody>
      </p:sp>
      <p:cxnSp>
        <p:nvCxnSpPr>
          <p:cNvPr id="85" name="Straight Arrow Connector 127">
            <a:extLst>
              <a:ext uri="{FF2B5EF4-FFF2-40B4-BE49-F238E27FC236}">
                <a16:creationId xmlns:a16="http://schemas.microsoft.com/office/drawing/2014/main" id="{A6A39C5B-C356-41E3-9ED2-2EF9E2FA0655}"/>
              </a:ext>
            </a:extLst>
          </p:cNvPr>
          <p:cNvCxnSpPr>
            <a:cxnSpLocks noChangeShapeType="1"/>
            <a:stCxn id="71" idx="2"/>
            <a:endCxn id="84" idx="0"/>
          </p:cNvCxnSpPr>
          <p:nvPr/>
        </p:nvCxnSpPr>
        <p:spPr bwMode="auto">
          <a:xfrm>
            <a:off x="1895576" y="3594662"/>
            <a:ext cx="0" cy="23235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AutoShape 98">
            <a:extLst>
              <a:ext uri="{FF2B5EF4-FFF2-40B4-BE49-F238E27FC236}">
                <a16:creationId xmlns:a16="http://schemas.microsoft.com/office/drawing/2014/main" id="{03530CC9-F30E-43B5-8109-374D55A5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576" y="4864880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20. Inoltro messaggio PEO alla AOO competente</a:t>
            </a:r>
          </a:p>
        </p:txBody>
      </p:sp>
      <p:cxnSp>
        <p:nvCxnSpPr>
          <p:cNvPr id="89" name="Straight Arrow Connector 127">
            <a:extLst>
              <a:ext uri="{FF2B5EF4-FFF2-40B4-BE49-F238E27FC236}">
                <a16:creationId xmlns:a16="http://schemas.microsoft.com/office/drawing/2014/main" id="{79D527F9-5C19-48B0-8D7C-C0B14C7ED305}"/>
              </a:ext>
            </a:extLst>
          </p:cNvPr>
          <p:cNvCxnSpPr>
            <a:cxnSpLocks noChangeShapeType="1"/>
            <a:stCxn id="84" idx="2"/>
            <a:endCxn id="88" idx="0"/>
          </p:cNvCxnSpPr>
          <p:nvPr/>
        </p:nvCxnSpPr>
        <p:spPr bwMode="auto">
          <a:xfrm>
            <a:off x="1895576" y="4546639"/>
            <a:ext cx="0" cy="31824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AutoShape 98">
            <a:extLst>
              <a:ext uri="{FF2B5EF4-FFF2-40B4-BE49-F238E27FC236}">
                <a16:creationId xmlns:a16="http://schemas.microsoft.com/office/drawing/2014/main" id="{FCD9D8A2-0791-4054-A62E-7BC2052E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576" y="557216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21. Invio mail al mittente</a:t>
            </a:r>
          </a:p>
        </p:txBody>
      </p:sp>
      <p:cxnSp>
        <p:nvCxnSpPr>
          <p:cNvPr id="96" name="Straight Arrow Connector 127">
            <a:extLst>
              <a:ext uri="{FF2B5EF4-FFF2-40B4-BE49-F238E27FC236}">
                <a16:creationId xmlns:a16="http://schemas.microsoft.com/office/drawing/2014/main" id="{055C3A95-490A-4D73-B184-77CB2A808C63}"/>
              </a:ext>
            </a:extLst>
          </p:cNvPr>
          <p:cNvCxnSpPr>
            <a:cxnSpLocks noChangeShapeType="1"/>
            <a:stCxn id="88" idx="2"/>
            <a:endCxn id="95" idx="0"/>
          </p:cNvCxnSpPr>
          <p:nvPr/>
        </p:nvCxnSpPr>
        <p:spPr bwMode="auto">
          <a:xfrm>
            <a:off x="1895576" y="5296880"/>
            <a:ext cx="0" cy="27528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D6137385-E6EA-4BF8-8BB5-7B9A1B1116ED}"/>
              </a:ext>
            </a:extLst>
          </p:cNvPr>
          <p:cNvSpPr/>
          <p:nvPr/>
        </p:nvSpPr>
        <p:spPr>
          <a:xfrm>
            <a:off x="3122789" y="5633415"/>
            <a:ext cx="522546" cy="309495"/>
          </a:xfrm>
          <a:prstGeom prst="ellipse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>
              <a:spcAft>
                <a:spcPts val="0"/>
              </a:spcAft>
            </a:pPr>
            <a:endParaRPr lang="it-IT" dirty="0">
              <a:solidFill>
                <a:schemeClr val="tx1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5CC8D8B-B190-4783-B420-47E27D269F07}"/>
              </a:ext>
            </a:extLst>
          </p:cNvPr>
          <p:cNvSpPr txBox="1"/>
          <p:nvPr/>
        </p:nvSpPr>
        <p:spPr>
          <a:xfrm>
            <a:off x="2969603" y="5975325"/>
            <a:ext cx="828918" cy="1717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al mittente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8F20B84-0CE4-48E9-8004-7527E6488875}"/>
              </a:ext>
            </a:extLst>
          </p:cNvPr>
          <p:cNvCxnSpPr>
            <a:cxnSpLocks noChangeShapeType="1"/>
            <a:stCxn id="95" idx="3"/>
            <a:endCxn id="124" idx="2"/>
          </p:cNvCxnSpPr>
          <p:nvPr/>
        </p:nvCxnSpPr>
        <p:spPr bwMode="auto">
          <a:xfrm>
            <a:off x="2435576" y="5788162"/>
            <a:ext cx="687213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AutoShape 98">
            <a:extLst>
              <a:ext uri="{FF2B5EF4-FFF2-40B4-BE49-F238E27FC236}">
                <a16:creationId xmlns:a16="http://schemas.microsoft.com/office/drawing/2014/main" id="{B90681E2-B9FB-4B90-84E9-E41069606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576" y="619420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18. Eliminazione PEO</a:t>
            </a:r>
          </a:p>
        </p:txBody>
      </p:sp>
      <p:cxnSp>
        <p:nvCxnSpPr>
          <p:cNvPr id="131" name="Straight Arrow Connector 127">
            <a:extLst>
              <a:ext uri="{FF2B5EF4-FFF2-40B4-BE49-F238E27FC236}">
                <a16:creationId xmlns:a16="http://schemas.microsoft.com/office/drawing/2014/main" id="{39425CFF-C0B5-4845-8813-A94593747BDB}"/>
              </a:ext>
            </a:extLst>
          </p:cNvPr>
          <p:cNvCxnSpPr>
            <a:cxnSpLocks noChangeShapeType="1"/>
            <a:stCxn id="70" idx="1"/>
            <a:endCxn id="130" idx="1"/>
          </p:cNvCxnSpPr>
          <p:nvPr/>
        </p:nvCxnSpPr>
        <p:spPr bwMode="auto">
          <a:xfrm rot="10800000" flipH="1" flipV="1">
            <a:off x="1301884" y="2524579"/>
            <a:ext cx="53691" cy="3885626"/>
          </a:xfrm>
          <a:prstGeom prst="bentConnector3">
            <a:avLst>
              <a:gd name="adj1" fmla="val -42577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27">
            <a:extLst>
              <a:ext uri="{FF2B5EF4-FFF2-40B4-BE49-F238E27FC236}">
                <a16:creationId xmlns:a16="http://schemas.microsoft.com/office/drawing/2014/main" id="{BD7416AC-429D-4B08-862C-00F9E4313182}"/>
              </a:ext>
            </a:extLst>
          </p:cNvPr>
          <p:cNvCxnSpPr>
            <a:cxnSpLocks noChangeShapeType="1"/>
            <a:stCxn id="84" idx="1"/>
            <a:endCxn id="130" idx="1"/>
          </p:cNvCxnSpPr>
          <p:nvPr/>
        </p:nvCxnSpPr>
        <p:spPr bwMode="auto">
          <a:xfrm rot="10800000" flipH="1" flipV="1">
            <a:off x="1301884" y="4186827"/>
            <a:ext cx="53691" cy="2223378"/>
          </a:xfrm>
          <a:prstGeom prst="bentConnector3">
            <a:avLst>
              <a:gd name="adj1" fmla="val -42577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329DF571-49E8-4A66-BF6D-86E3015C6B10}"/>
              </a:ext>
            </a:extLst>
          </p:cNvPr>
          <p:cNvSpPr/>
          <p:nvPr/>
        </p:nvSpPr>
        <p:spPr>
          <a:xfrm>
            <a:off x="3135999" y="6255458"/>
            <a:ext cx="522546" cy="309495"/>
          </a:xfrm>
          <a:prstGeom prst="ellipse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l">
              <a:spcAft>
                <a:spcPts val="0"/>
              </a:spcAft>
            </a:pPr>
            <a:endParaRPr lang="it-IT" dirty="0">
              <a:solidFill>
                <a:schemeClr val="tx1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056908C-3817-466D-9D7E-0EA587FC4D37}"/>
              </a:ext>
            </a:extLst>
          </p:cNvPr>
          <p:cNvSpPr txBox="1"/>
          <p:nvPr/>
        </p:nvSpPr>
        <p:spPr>
          <a:xfrm>
            <a:off x="2982813" y="6588133"/>
            <a:ext cx="828918" cy="1717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Messaggio PEO eliminato</a:t>
            </a:r>
          </a:p>
        </p:txBody>
      </p:sp>
      <p:cxnSp>
        <p:nvCxnSpPr>
          <p:cNvPr id="137" name="Straight Arrow Connector 127">
            <a:extLst>
              <a:ext uri="{FF2B5EF4-FFF2-40B4-BE49-F238E27FC236}">
                <a16:creationId xmlns:a16="http://schemas.microsoft.com/office/drawing/2014/main" id="{CE6CBBAA-2073-4260-95D8-09D26A7D8678}"/>
              </a:ext>
            </a:extLst>
          </p:cNvPr>
          <p:cNvCxnSpPr>
            <a:cxnSpLocks noChangeShapeType="1"/>
            <a:stCxn id="130" idx="3"/>
            <a:endCxn id="135" idx="2"/>
          </p:cNvCxnSpPr>
          <p:nvPr/>
        </p:nvCxnSpPr>
        <p:spPr bwMode="auto">
          <a:xfrm>
            <a:off x="2435576" y="6410205"/>
            <a:ext cx="700423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" name="AutoShape 98">
            <a:extLst>
              <a:ext uri="{FF2B5EF4-FFF2-40B4-BE49-F238E27FC236}">
                <a16:creationId xmlns:a16="http://schemas.microsoft.com/office/drawing/2014/main" id="{907E9196-9BE5-4A18-ADB4-764081A87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100" y="1921398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22. Verifica presenza firma digitale</a:t>
            </a:r>
          </a:p>
        </p:txBody>
      </p:sp>
      <p:sp>
        <p:nvSpPr>
          <p:cNvPr id="139" name="AutoShape 67">
            <a:extLst>
              <a:ext uri="{FF2B5EF4-FFF2-40B4-BE49-F238E27FC236}">
                <a16:creationId xmlns:a16="http://schemas.microsoft.com/office/drawing/2014/main" id="{E1A93E31-D981-42F5-9951-8E120E9BD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409" y="2622782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presente?</a:t>
            </a:r>
          </a:p>
        </p:txBody>
      </p:sp>
      <p:sp>
        <p:nvSpPr>
          <p:cNvPr id="140" name="AutoShape 98">
            <a:extLst>
              <a:ext uri="{FF2B5EF4-FFF2-40B4-BE49-F238E27FC236}">
                <a16:creationId xmlns:a16="http://schemas.microsoft.com/office/drawing/2014/main" id="{DC41AE5D-784E-4C05-AC86-9FFB88B4B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964" y="3363399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23. Verifica validità firma digitale</a:t>
            </a:r>
          </a:p>
        </p:txBody>
      </p:sp>
      <p:sp>
        <p:nvSpPr>
          <p:cNvPr id="141" name="AutoShape 67">
            <a:extLst>
              <a:ext uri="{FF2B5EF4-FFF2-40B4-BE49-F238E27FC236}">
                <a16:creationId xmlns:a16="http://schemas.microsoft.com/office/drawing/2014/main" id="{72D6B639-754E-40B2-83C6-B4B868993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273" y="4137644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valida?</a:t>
            </a:r>
          </a:p>
        </p:txBody>
      </p:sp>
      <p:sp>
        <p:nvSpPr>
          <p:cNvPr id="142" name="AutoShape 98">
            <a:extLst>
              <a:ext uri="{FF2B5EF4-FFF2-40B4-BE49-F238E27FC236}">
                <a16:creationId xmlns:a16="http://schemas.microsoft.com/office/drawing/2014/main" id="{2B99D8E6-4412-49B5-9E11-B36EBFBF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964" y="5164497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24. Richiesta nuovo invio</a:t>
            </a:r>
          </a:p>
        </p:txBody>
      </p:sp>
      <p:sp>
        <p:nvSpPr>
          <p:cNvPr id="143" name="AutoShape 98">
            <a:extLst>
              <a:ext uri="{FF2B5EF4-FFF2-40B4-BE49-F238E27FC236}">
                <a16:creationId xmlns:a16="http://schemas.microsoft.com/office/drawing/2014/main" id="{5346EAF8-C742-4B4F-B62E-C5AEDDD93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964" y="6102971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25. Verifica presenza allegati</a:t>
            </a:r>
          </a:p>
        </p:txBody>
      </p:sp>
      <p:cxnSp>
        <p:nvCxnSpPr>
          <p:cNvPr id="144" name="Straight Arrow Connector 127">
            <a:extLst>
              <a:ext uri="{FF2B5EF4-FFF2-40B4-BE49-F238E27FC236}">
                <a16:creationId xmlns:a16="http://schemas.microsoft.com/office/drawing/2014/main" id="{7A05D895-DC0D-48D0-89AC-F1E3747FE657}"/>
              </a:ext>
            </a:extLst>
          </p:cNvPr>
          <p:cNvCxnSpPr>
            <a:cxnSpLocks noChangeShapeType="1"/>
            <a:stCxn id="61" idx="3"/>
            <a:endCxn id="138" idx="0"/>
          </p:cNvCxnSpPr>
          <p:nvPr/>
        </p:nvCxnSpPr>
        <p:spPr bwMode="auto">
          <a:xfrm>
            <a:off x="5223514" y="1615878"/>
            <a:ext cx="1355586" cy="305520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Arrow Connector 127">
            <a:extLst>
              <a:ext uri="{FF2B5EF4-FFF2-40B4-BE49-F238E27FC236}">
                <a16:creationId xmlns:a16="http://schemas.microsoft.com/office/drawing/2014/main" id="{7102F052-6A88-42C9-B14B-98D3E42AE37B}"/>
              </a:ext>
            </a:extLst>
          </p:cNvPr>
          <p:cNvCxnSpPr>
            <a:cxnSpLocks noChangeShapeType="1"/>
            <a:stCxn id="138" idx="2"/>
            <a:endCxn id="139" idx="0"/>
          </p:cNvCxnSpPr>
          <p:nvPr/>
        </p:nvCxnSpPr>
        <p:spPr bwMode="auto">
          <a:xfrm>
            <a:off x="6579100" y="2353398"/>
            <a:ext cx="0" cy="26938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27">
            <a:extLst>
              <a:ext uri="{FF2B5EF4-FFF2-40B4-BE49-F238E27FC236}">
                <a16:creationId xmlns:a16="http://schemas.microsoft.com/office/drawing/2014/main" id="{733593F4-CC84-49B7-82D4-2806EDEEE2BC}"/>
              </a:ext>
            </a:extLst>
          </p:cNvPr>
          <p:cNvCxnSpPr>
            <a:cxnSpLocks noChangeShapeType="1"/>
            <a:stCxn id="139" idx="2"/>
            <a:endCxn id="140" idx="3"/>
          </p:cNvCxnSpPr>
          <p:nvPr/>
        </p:nvCxnSpPr>
        <p:spPr bwMode="auto">
          <a:xfrm rot="5400000">
            <a:off x="6029036" y="3029335"/>
            <a:ext cx="236992" cy="863136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Straight Arrow Connector 127">
            <a:extLst>
              <a:ext uri="{FF2B5EF4-FFF2-40B4-BE49-F238E27FC236}">
                <a16:creationId xmlns:a16="http://schemas.microsoft.com/office/drawing/2014/main" id="{CC7E07AC-DF4E-4A46-A42E-06CFCD09EBEF}"/>
              </a:ext>
            </a:extLst>
          </p:cNvPr>
          <p:cNvCxnSpPr>
            <a:cxnSpLocks noChangeShapeType="1"/>
            <a:stCxn id="140" idx="2"/>
            <a:endCxn id="141" idx="0"/>
          </p:cNvCxnSpPr>
          <p:nvPr/>
        </p:nvCxnSpPr>
        <p:spPr bwMode="auto">
          <a:xfrm>
            <a:off x="5175964" y="3795399"/>
            <a:ext cx="0" cy="34224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Straight Arrow Connector 127">
            <a:extLst>
              <a:ext uri="{FF2B5EF4-FFF2-40B4-BE49-F238E27FC236}">
                <a16:creationId xmlns:a16="http://schemas.microsoft.com/office/drawing/2014/main" id="{42C0C347-7B20-48D0-8B1A-1EFBCBD4D030}"/>
              </a:ext>
            </a:extLst>
          </p:cNvPr>
          <p:cNvCxnSpPr>
            <a:cxnSpLocks noChangeShapeType="1"/>
            <a:stCxn id="141" idx="2"/>
            <a:endCxn id="142" idx="0"/>
          </p:cNvCxnSpPr>
          <p:nvPr/>
        </p:nvCxnSpPr>
        <p:spPr bwMode="auto">
          <a:xfrm>
            <a:off x="5175964" y="4857269"/>
            <a:ext cx="0" cy="30722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Straight Arrow Connector 127">
            <a:extLst>
              <a:ext uri="{FF2B5EF4-FFF2-40B4-BE49-F238E27FC236}">
                <a16:creationId xmlns:a16="http://schemas.microsoft.com/office/drawing/2014/main" id="{4FCC1A77-91EA-4AF2-B2FF-2173BE125B0C}"/>
              </a:ext>
            </a:extLst>
          </p:cNvPr>
          <p:cNvCxnSpPr>
            <a:cxnSpLocks noChangeShapeType="1"/>
            <a:stCxn id="143" idx="2"/>
          </p:cNvCxnSpPr>
          <p:nvPr/>
        </p:nvCxnSpPr>
        <p:spPr bwMode="auto">
          <a:xfrm>
            <a:off x="5175964" y="6534971"/>
            <a:ext cx="0" cy="32302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3EC2B6EC-AA13-4021-86EE-5FD6551E16B7}"/>
              </a:ext>
            </a:extLst>
          </p:cNvPr>
          <p:cNvSpPr/>
          <p:nvPr/>
        </p:nvSpPr>
        <p:spPr>
          <a:xfrm>
            <a:off x="5931100" y="5576338"/>
            <a:ext cx="1296000" cy="504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 messaggio PEC in entrata</a:t>
            </a:r>
          </a:p>
        </p:txBody>
      </p:sp>
      <p:cxnSp>
        <p:nvCxnSpPr>
          <p:cNvPr id="154" name="Straight Arrow Connector 127">
            <a:extLst>
              <a:ext uri="{FF2B5EF4-FFF2-40B4-BE49-F238E27FC236}">
                <a16:creationId xmlns:a16="http://schemas.microsoft.com/office/drawing/2014/main" id="{2DEE634A-F5CB-4C1A-9D68-472E94119135}"/>
              </a:ext>
            </a:extLst>
          </p:cNvPr>
          <p:cNvCxnSpPr>
            <a:cxnSpLocks noChangeShapeType="1"/>
            <a:stCxn id="142" idx="3"/>
            <a:endCxn id="153" idx="0"/>
          </p:cNvCxnSpPr>
          <p:nvPr/>
        </p:nvCxnSpPr>
        <p:spPr bwMode="auto">
          <a:xfrm>
            <a:off x="5715964" y="5380497"/>
            <a:ext cx="863136" cy="195841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Straight Arrow Connector 127">
            <a:extLst>
              <a:ext uri="{FF2B5EF4-FFF2-40B4-BE49-F238E27FC236}">
                <a16:creationId xmlns:a16="http://schemas.microsoft.com/office/drawing/2014/main" id="{2BF0C8FA-AB10-496A-B38D-3B08A6DEAC78}"/>
              </a:ext>
            </a:extLst>
          </p:cNvPr>
          <p:cNvCxnSpPr>
            <a:cxnSpLocks noChangeShapeType="1"/>
            <a:stCxn id="139" idx="1"/>
            <a:endCxn id="143" idx="1"/>
          </p:cNvCxnSpPr>
          <p:nvPr/>
        </p:nvCxnSpPr>
        <p:spPr bwMode="auto">
          <a:xfrm rot="10800000" flipV="1">
            <a:off x="4635965" y="2982595"/>
            <a:ext cx="1349445" cy="3336376"/>
          </a:xfrm>
          <a:prstGeom prst="bentConnector3">
            <a:avLst>
              <a:gd name="adj1" fmla="val 137563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Arrow Connector 127">
            <a:extLst>
              <a:ext uri="{FF2B5EF4-FFF2-40B4-BE49-F238E27FC236}">
                <a16:creationId xmlns:a16="http://schemas.microsoft.com/office/drawing/2014/main" id="{1B27340B-87AF-49A0-AA20-D123969D03A5}"/>
              </a:ext>
            </a:extLst>
          </p:cNvPr>
          <p:cNvCxnSpPr>
            <a:cxnSpLocks noChangeShapeType="1"/>
            <a:stCxn id="141" idx="1"/>
            <a:endCxn id="143" idx="1"/>
          </p:cNvCxnSpPr>
          <p:nvPr/>
        </p:nvCxnSpPr>
        <p:spPr bwMode="auto">
          <a:xfrm rot="10800000" flipH="1" flipV="1">
            <a:off x="4582272" y="4497457"/>
            <a:ext cx="53691" cy="1821514"/>
          </a:xfrm>
          <a:prstGeom prst="bentConnector3">
            <a:avLst>
              <a:gd name="adj1" fmla="val -843937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37DF138-28A9-42CE-9084-A43BC5C95392}"/>
              </a:ext>
            </a:extLst>
          </p:cNvPr>
          <p:cNvSpPr/>
          <p:nvPr/>
        </p:nvSpPr>
        <p:spPr>
          <a:xfrm>
            <a:off x="8953316" y="6575918"/>
            <a:ext cx="2126375" cy="230832"/>
          </a:xfrm>
          <a:prstGeom prst="rect">
            <a:avLst/>
          </a:prstGeom>
          <a:noFill/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Il processo procede nella slide successiva.</a:t>
            </a:r>
          </a:p>
        </p:txBody>
      </p:sp>
      <p:cxnSp>
        <p:nvCxnSpPr>
          <p:cNvPr id="227" name="Straight Arrow Connector 127">
            <a:extLst>
              <a:ext uri="{FF2B5EF4-FFF2-40B4-BE49-F238E27FC236}">
                <a16:creationId xmlns:a16="http://schemas.microsoft.com/office/drawing/2014/main" id="{589F0839-1D67-4EBF-A5C7-CCB029D1C101}"/>
              </a:ext>
            </a:extLst>
          </p:cNvPr>
          <p:cNvCxnSpPr>
            <a:cxnSpLocks noChangeShapeType="1"/>
            <a:stCxn id="93" idx="0"/>
            <a:endCxn id="249" idx="1"/>
          </p:cNvCxnSpPr>
          <p:nvPr/>
        </p:nvCxnSpPr>
        <p:spPr bwMode="auto">
          <a:xfrm rot="16200000" flipH="1">
            <a:off x="4020687" y="-2188337"/>
            <a:ext cx="135467" cy="7276139"/>
          </a:xfrm>
          <a:prstGeom prst="bentConnector4">
            <a:avLst>
              <a:gd name="adj1" fmla="val -61038"/>
              <a:gd name="adj2" fmla="val 87798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67">
            <a:extLst>
              <a:ext uri="{FF2B5EF4-FFF2-40B4-BE49-F238E27FC236}">
                <a16:creationId xmlns:a16="http://schemas.microsoft.com/office/drawing/2014/main" id="{DF00EC82-CB43-4B07-80C5-A6F9480F6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132" y="1256065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AOO?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6FFFDB6-52BF-47E5-9733-44C56EC44318}"/>
              </a:ext>
            </a:extLst>
          </p:cNvPr>
          <p:cNvSpPr txBox="1"/>
          <p:nvPr/>
        </p:nvSpPr>
        <p:spPr>
          <a:xfrm>
            <a:off x="5151687" y="141231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8F57CBBE-39F9-4D55-9B7A-3F0D656D184E}"/>
              </a:ext>
            </a:extLst>
          </p:cNvPr>
          <p:cNvSpPr txBox="1"/>
          <p:nvPr/>
        </p:nvSpPr>
        <p:spPr>
          <a:xfrm>
            <a:off x="4343344" y="194535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A777C59A-6B01-438B-B67B-FBA6332B79D4}"/>
              </a:ext>
            </a:extLst>
          </p:cNvPr>
          <p:cNvSpPr txBox="1"/>
          <p:nvPr/>
        </p:nvSpPr>
        <p:spPr>
          <a:xfrm>
            <a:off x="6373779" y="3313644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17EA037-1BFF-4E41-A8DE-17447A3D031A}"/>
              </a:ext>
            </a:extLst>
          </p:cNvPr>
          <p:cNvSpPr txBox="1"/>
          <p:nvPr/>
        </p:nvSpPr>
        <p:spPr>
          <a:xfrm>
            <a:off x="5687895" y="276903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6A7AE76D-4754-4373-AA22-13C52C5EB38A}"/>
              </a:ext>
            </a:extLst>
          </p:cNvPr>
          <p:cNvSpPr txBox="1"/>
          <p:nvPr/>
        </p:nvSpPr>
        <p:spPr>
          <a:xfrm>
            <a:off x="1066570" y="232338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19817D06-AE54-4234-8579-43E48B1B3BE7}"/>
              </a:ext>
            </a:extLst>
          </p:cNvPr>
          <p:cNvSpPr txBox="1"/>
          <p:nvPr/>
        </p:nvSpPr>
        <p:spPr>
          <a:xfrm>
            <a:off x="1070268" y="3980176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D37742B-4A0A-41F2-8D2C-EF1631E3AABA}"/>
              </a:ext>
            </a:extLst>
          </p:cNvPr>
          <p:cNvSpPr txBox="1"/>
          <p:nvPr/>
        </p:nvSpPr>
        <p:spPr>
          <a:xfrm>
            <a:off x="1841377" y="2861411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7D00535-9AEA-4379-AF00-B8B9814D73DE}"/>
              </a:ext>
            </a:extLst>
          </p:cNvPr>
          <p:cNvSpPr txBox="1"/>
          <p:nvPr/>
        </p:nvSpPr>
        <p:spPr>
          <a:xfrm>
            <a:off x="1835002" y="453586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FE44D333-479E-4CB6-B78D-90000A2C3761}"/>
              </a:ext>
            </a:extLst>
          </p:cNvPr>
          <p:cNvSpPr txBox="1"/>
          <p:nvPr/>
        </p:nvSpPr>
        <p:spPr>
          <a:xfrm>
            <a:off x="5122270" y="483260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8A7BAC4-D701-40DF-82ED-F0B952DE6687}"/>
              </a:ext>
            </a:extLst>
          </p:cNvPr>
          <p:cNvSpPr txBox="1"/>
          <p:nvPr/>
        </p:nvSpPr>
        <p:spPr>
          <a:xfrm>
            <a:off x="4377479" y="4287831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49" name="AutoShape 98">
            <a:extLst>
              <a:ext uri="{FF2B5EF4-FFF2-40B4-BE49-F238E27FC236}">
                <a16:creationId xmlns:a16="http://schemas.microsoft.com/office/drawing/2014/main" id="{C036CDF8-0A02-46BF-A87C-75874DC3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491" y="1301466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1a. Ricezione messaggio PEO</a:t>
            </a:r>
          </a:p>
        </p:txBody>
      </p:sp>
      <p:sp>
        <p:nvSpPr>
          <p:cNvPr id="250" name="AutoShape 98">
            <a:extLst>
              <a:ext uri="{FF2B5EF4-FFF2-40B4-BE49-F238E27FC236}">
                <a16:creationId xmlns:a16="http://schemas.microsoft.com/office/drawing/2014/main" id="{CCE2706C-DBCA-46CD-8881-CF9918CFC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080" y="1301466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Verifica competenza messaggio</a:t>
            </a:r>
          </a:p>
        </p:txBody>
      </p:sp>
      <p:sp>
        <p:nvSpPr>
          <p:cNvPr id="251" name="AutoShape 67">
            <a:extLst>
              <a:ext uri="{FF2B5EF4-FFF2-40B4-BE49-F238E27FC236}">
                <a16:creationId xmlns:a16="http://schemas.microsoft.com/office/drawing/2014/main" id="{8DE9282C-8C50-4725-AF68-4CC3BBDC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7389" y="2078871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del Dirigente?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C2980F9-2B9C-4F31-A50B-BE2EA997E23C}"/>
              </a:ext>
            </a:extLst>
          </p:cNvPr>
          <p:cNvSpPr/>
          <p:nvPr/>
        </p:nvSpPr>
        <p:spPr>
          <a:xfrm>
            <a:off x="7654491" y="2179008"/>
            <a:ext cx="122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</a:t>
            </a:r>
            <a:r>
              <a:rPr lang="it-IT" sz="90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all’attività 17</a:t>
            </a:r>
            <a:endParaRPr lang="it-IT" sz="9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253" name="AutoShape 98">
            <a:extLst>
              <a:ext uri="{FF2B5EF4-FFF2-40B4-BE49-F238E27FC236}">
                <a16:creationId xmlns:a16="http://schemas.microsoft.com/office/drawing/2014/main" id="{89C31CEB-EF51-4CE1-95D9-0223A797F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080" y="3042310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Verifica presenza firma digitale</a:t>
            </a:r>
          </a:p>
        </p:txBody>
      </p:sp>
      <p:sp>
        <p:nvSpPr>
          <p:cNvPr id="254" name="AutoShape 67">
            <a:extLst>
              <a:ext uri="{FF2B5EF4-FFF2-40B4-BE49-F238E27FC236}">
                <a16:creationId xmlns:a16="http://schemas.microsoft.com/office/drawing/2014/main" id="{D59BE34E-2F9E-4133-A35B-06E9E96F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800" y="2898498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presente?</a:t>
            </a:r>
          </a:p>
        </p:txBody>
      </p:sp>
      <p:sp>
        <p:nvSpPr>
          <p:cNvPr id="255" name="AutoShape 98">
            <a:extLst>
              <a:ext uri="{FF2B5EF4-FFF2-40B4-BE49-F238E27FC236}">
                <a16:creationId xmlns:a16="http://schemas.microsoft.com/office/drawing/2014/main" id="{F2D04397-B916-411B-8679-B1614F7BB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080" y="384350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Verifica validità firma digitale</a:t>
            </a:r>
          </a:p>
        </p:txBody>
      </p:sp>
      <p:sp>
        <p:nvSpPr>
          <p:cNvPr id="256" name="AutoShape 67">
            <a:extLst>
              <a:ext uri="{FF2B5EF4-FFF2-40B4-BE49-F238E27FC236}">
                <a16:creationId xmlns:a16="http://schemas.microsoft.com/office/drawing/2014/main" id="{C3B3E0A0-8FF9-4B6A-B0ED-5D9D9A715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800" y="4292519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valida?</a:t>
            </a:r>
          </a:p>
        </p:txBody>
      </p:sp>
      <p:sp>
        <p:nvSpPr>
          <p:cNvPr id="257" name="AutoShape 98">
            <a:extLst>
              <a:ext uri="{FF2B5EF4-FFF2-40B4-BE49-F238E27FC236}">
                <a16:creationId xmlns:a16="http://schemas.microsoft.com/office/drawing/2014/main" id="{F8FC641A-2F49-4713-859B-8297030D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491" y="5362606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Richiesta nuovo invio</a:t>
            </a:r>
          </a:p>
        </p:txBody>
      </p:sp>
      <p:sp>
        <p:nvSpPr>
          <p:cNvPr id="258" name="AutoShape 98">
            <a:extLst>
              <a:ext uri="{FF2B5EF4-FFF2-40B4-BE49-F238E27FC236}">
                <a16:creationId xmlns:a16="http://schemas.microsoft.com/office/drawing/2014/main" id="{CC7DE367-30B0-452B-B2F0-D5625054E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491" y="6145068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Verifica presenza allegati </a:t>
            </a:r>
          </a:p>
        </p:txBody>
      </p:sp>
      <p:cxnSp>
        <p:nvCxnSpPr>
          <p:cNvPr id="259" name="Straight Arrow Connector 127">
            <a:extLst>
              <a:ext uri="{FF2B5EF4-FFF2-40B4-BE49-F238E27FC236}">
                <a16:creationId xmlns:a16="http://schemas.microsoft.com/office/drawing/2014/main" id="{C385BCA1-02E4-4EB8-9C61-990F1C974FC1}"/>
              </a:ext>
            </a:extLst>
          </p:cNvPr>
          <p:cNvCxnSpPr>
            <a:cxnSpLocks noChangeShapeType="1"/>
            <a:stCxn id="249" idx="3"/>
            <a:endCxn id="250" idx="1"/>
          </p:cNvCxnSpPr>
          <p:nvPr/>
        </p:nvCxnSpPr>
        <p:spPr bwMode="auto">
          <a:xfrm>
            <a:off x="8806491" y="1517466"/>
            <a:ext cx="1064589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0" name="Straight Arrow Connector 127">
            <a:extLst>
              <a:ext uri="{FF2B5EF4-FFF2-40B4-BE49-F238E27FC236}">
                <a16:creationId xmlns:a16="http://schemas.microsoft.com/office/drawing/2014/main" id="{0A03A817-DF06-4326-9C1E-A498543F92C7}"/>
              </a:ext>
            </a:extLst>
          </p:cNvPr>
          <p:cNvCxnSpPr>
            <a:cxnSpLocks noChangeShapeType="1"/>
            <a:stCxn id="250" idx="2"/>
            <a:endCxn id="251" idx="0"/>
          </p:cNvCxnSpPr>
          <p:nvPr/>
        </p:nvCxnSpPr>
        <p:spPr bwMode="auto">
          <a:xfrm>
            <a:off x="10411080" y="1733466"/>
            <a:ext cx="0" cy="34540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Straight Arrow Connector 127">
            <a:extLst>
              <a:ext uri="{FF2B5EF4-FFF2-40B4-BE49-F238E27FC236}">
                <a16:creationId xmlns:a16="http://schemas.microsoft.com/office/drawing/2014/main" id="{A99908AF-59F2-4876-AF0C-37AA8FF6782E}"/>
              </a:ext>
            </a:extLst>
          </p:cNvPr>
          <p:cNvCxnSpPr>
            <a:cxnSpLocks noChangeShapeType="1"/>
            <a:stCxn id="251" idx="1"/>
            <a:endCxn id="252" idx="6"/>
          </p:cNvCxnSpPr>
          <p:nvPr/>
        </p:nvCxnSpPr>
        <p:spPr bwMode="auto">
          <a:xfrm flipH="1">
            <a:off x="8878491" y="2438684"/>
            <a:ext cx="938898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" name="Straight Arrow Connector 127">
            <a:extLst>
              <a:ext uri="{FF2B5EF4-FFF2-40B4-BE49-F238E27FC236}">
                <a16:creationId xmlns:a16="http://schemas.microsoft.com/office/drawing/2014/main" id="{8D38F74D-151E-4C27-B94B-4DB2CF2454E1}"/>
              </a:ext>
            </a:extLst>
          </p:cNvPr>
          <p:cNvCxnSpPr>
            <a:cxnSpLocks noChangeShapeType="1"/>
            <a:stCxn id="251" idx="2"/>
            <a:endCxn id="253" idx="0"/>
          </p:cNvCxnSpPr>
          <p:nvPr/>
        </p:nvCxnSpPr>
        <p:spPr bwMode="auto">
          <a:xfrm>
            <a:off x="10411080" y="2798496"/>
            <a:ext cx="0" cy="2438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3" name="Straight Arrow Connector 127">
            <a:extLst>
              <a:ext uri="{FF2B5EF4-FFF2-40B4-BE49-F238E27FC236}">
                <a16:creationId xmlns:a16="http://schemas.microsoft.com/office/drawing/2014/main" id="{6FB504BD-34ED-48AE-A8CA-FE7FBBA407C6}"/>
              </a:ext>
            </a:extLst>
          </p:cNvPr>
          <p:cNvCxnSpPr>
            <a:cxnSpLocks noChangeShapeType="1"/>
            <a:stCxn id="253" idx="1"/>
            <a:endCxn id="254" idx="3"/>
          </p:cNvCxnSpPr>
          <p:nvPr/>
        </p:nvCxnSpPr>
        <p:spPr bwMode="auto">
          <a:xfrm flipH="1">
            <a:off x="8860182" y="3258310"/>
            <a:ext cx="1010898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4" name="Straight Arrow Connector 127">
            <a:extLst>
              <a:ext uri="{FF2B5EF4-FFF2-40B4-BE49-F238E27FC236}">
                <a16:creationId xmlns:a16="http://schemas.microsoft.com/office/drawing/2014/main" id="{8341580D-DA62-4CB9-A0F1-0A90D903F548}"/>
              </a:ext>
            </a:extLst>
          </p:cNvPr>
          <p:cNvCxnSpPr>
            <a:cxnSpLocks noChangeShapeType="1"/>
            <a:stCxn id="254" idx="2"/>
            <a:endCxn id="255" idx="1"/>
          </p:cNvCxnSpPr>
          <p:nvPr/>
        </p:nvCxnSpPr>
        <p:spPr bwMode="auto">
          <a:xfrm rot="16200000" flipH="1">
            <a:off x="8848094" y="3036519"/>
            <a:ext cx="441382" cy="1604589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" name="Straight Arrow Connector 127">
            <a:extLst>
              <a:ext uri="{FF2B5EF4-FFF2-40B4-BE49-F238E27FC236}">
                <a16:creationId xmlns:a16="http://schemas.microsoft.com/office/drawing/2014/main" id="{07E6950F-D82E-4E8C-B65B-DFFD6315106D}"/>
              </a:ext>
            </a:extLst>
          </p:cNvPr>
          <p:cNvCxnSpPr>
            <a:cxnSpLocks noChangeShapeType="1"/>
            <a:stCxn id="255" idx="2"/>
            <a:endCxn id="256" idx="3"/>
          </p:cNvCxnSpPr>
          <p:nvPr/>
        </p:nvCxnSpPr>
        <p:spPr bwMode="auto">
          <a:xfrm rot="5400000">
            <a:off x="9447218" y="3688469"/>
            <a:ext cx="376827" cy="1550898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" name="Straight Arrow Connector 127">
            <a:extLst>
              <a:ext uri="{FF2B5EF4-FFF2-40B4-BE49-F238E27FC236}">
                <a16:creationId xmlns:a16="http://schemas.microsoft.com/office/drawing/2014/main" id="{BB623F53-4023-48BA-A1C9-463428C9A23F}"/>
              </a:ext>
            </a:extLst>
          </p:cNvPr>
          <p:cNvCxnSpPr>
            <a:cxnSpLocks noChangeShapeType="1"/>
            <a:stCxn id="256" idx="2"/>
            <a:endCxn id="257" idx="0"/>
          </p:cNvCxnSpPr>
          <p:nvPr/>
        </p:nvCxnSpPr>
        <p:spPr bwMode="auto">
          <a:xfrm>
            <a:off x="8266491" y="5012144"/>
            <a:ext cx="0" cy="35046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" name="Straight Arrow Connector 127">
            <a:extLst>
              <a:ext uri="{FF2B5EF4-FFF2-40B4-BE49-F238E27FC236}">
                <a16:creationId xmlns:a16="http://schemas.microsoft.com/office/drawing/2014/main" id="{C731CF0D-CB18-4045-9B9F-29AEF290CED4}"/>
              </a:ext>
            </a:extLst>
          </p:cNvPr>
          <p:cNvCxnSpPr>
            <a:cxnSpLocks noChangeShapeType="1"/>
            <a:stCxn id="257" idx="2"/>
            <a:endCxn id="258" idx="0"/>
          </p:cNvCxnSpPr>
          <p:nvPr/>
        </p:nvCxnSpPr>
        <p:spPr bwMode="auto">
          <a:xfrm>
            <a:off x="8266491" y="5794606"/>
            <a:ext cx="0" cy="35046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8" name="Straight Arrow Connector 127">
            <a:extLst>
              <a:ext uri="{FF2B5EF4-FFF2-40B4-BE49-F238E27FC236}">
                <a16:creationId xmlns:a16="http://schemas.microsoft.com/office/drawing/2014/main" id="{240849F9-A86C-4F6D-A5F9-FEA8347CEF84}"/>
              </a:ext>
            </a:extLst>
          </p:cNvPr>
          <p:cNvCxnSpPr>
            <a:cxnSpLocks noChangeShapeType="1"/>
            <a:stCxn id="254" idx="1"/>
            <a:endCxn id="258" idx="1"/>
          </p:cNvCxnSpPr>
          <p:nvPr/>
        </p:nvCxnSpPr>
        <p:spPr bwMode="auto">
          <a:xfrm rot="10800000" flipH="1" flipV="1">
            <a:off x="7672799" y="3258310"/>
            <a:ext cx="53691" cy="3102757"/>
          </a:xfrm>
          <a:prstGeom prst="bentConnector3">
            <a:avLst>
              <a:gd name="adj1" fmla="val -42577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9" name="Straight Arrow Connector 127">
            <a:extLst>
              <a:ext uri="{FF2B5EF4-FFF2-40B4-BE49-F238E27FC236}">
                <a16:creationId xmlns:a16="http://schemas.microsoft.com/office/drawing/2014/main" id="{A27A61D0-CA58-4263-B5B5-9D016F0B3485}"/>
              </a:ext>
            </a:extLst>
          </p:cNvPr>
          <p:cNvCxnSpPr>
            <a:cxnSpLocks noChangeShapeType="1"/>
            <a:stCxn id="256" idx="1"/>
            <a:endCxn id="258" idx="1"/>
          </p:cNvCxnSpPr>
          <p:nvPr/>
        </p:nvCxnSpPr>
        <p:spPr bwMode="auto">
          <a:xfrm rot="10800000" flipH="1" flipV="1">
            <a:off x="7672799" y="4652332"/>
            <a:ext cx="53691" cy="1708736"/>
          </a:xfrm>
          <a:prstGeom prst="bentConnector3">
            <a:avLst>
              <a:gd name="adj1" fmla="val -42577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64AC0F08-7CFD-4423-BA5E-6613CF2E4FC3}"/>
              </a:ext>
            </a:extLst>
          </p:cNvPr>
          <p:cNvSpPr txBox="1"/>
          <p:nvPr/>
        </p:nvSpPr>
        <p:spPr>
          <a:xfrm>
            <a:off x="7439420" y="448566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C41BB1D8-E12C-4B98-9742-59441E4FD8D1}"/>
              </a:ext>
            </a:extLst>
          </p:cNvPr>
          <p:cNvSpPr txBox="1"/>
          <p:nvPr/>
        </p:nvSpPr>
        <p:spPr>
          <a:xfrm>
            <a:off x="9527557" y="227125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79D8A567-1BD8-4CF0-8F93-D7D1CDE177A5}"/>
              </a:ext>
            </a:extLst>
          </p:cNvPr>
          <p:cNvSpPr txBox="1"/>
          <p:nvPr/>
        </p:nvSpPr>
        <p:spPr>
          <a:xfrm>
            <a:off x="7421840" y="307169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0C52AD7D-7E6C-47A6-97FC-023337BB4A2C}"/>
              </a:ext>
            </a:extLst>
          </p:cNvPr>
          <p:cNvSpPr txBox="1"/>
          <p:nvPr/>
        </p:nvSpPr>
        <p:spPr>
          <a:xfrm>
            <a:off x="8258064" y="3550335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E2FFC7B2-A348-45DC-A072-3453BDA97E18}"/>
              </a:ext>
            </a:extLst>
          </p:cNvPr>
          <p:cNvSpPr txBox="1"/>
          <p:nvPr/>
        </p:nvSpPr>
        <p:spPr>
          <a:xfrm>
            <a:off x="10375488" y="2725256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EAFB11AC-8FD4-4045-B030-B8AFC7C300B0}"/>
              </a:ext>
            </a:extLst>
          </p:cNvPr>
          <p:cNvSpPr txBox="1"/>
          <p:nvPr/>
        </p:nvSpPr>
        <p:spPr>
          <a:xfrm>
            <a:off x="8225121" y="4960463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A7387153-2002-4564-95A0-A12770A595FD}"/>
              </a:ext>
            </a:extLst>
          </p:cNvPr>
          <p:cNvSpPr/>
          <p:nvPr/>
        </p:nvSpPr>
        <p:spPr>
          <a:xfrm>
            <a:off x="9357499" y="5221552"/>
            <a:ext cx="1224000" cy="714107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</a:t>
            </a:r>
            <a:r>
              <a:rPr lang="it-IT" sz="90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 messaggio PEO in entrata</a:t>
            </a:r>
            <a:endParaRPr lang="it-IT" sz="9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277" name="Straight Arrow Connector 127">
            <a:extLst>
              <a:ext uri="{FF2B5EF4-FFF2-40B4-BE49-F238E27FC236}">
                <a16:creationId xmlns:a16="http://schemas.microsoft.com/office/drawing/2014/main" id="{1C0C4431-258C-4A42-A2E8-6185E144BCFA}"/>
              </a:ext>
            </a:extLst>
          </p:cNvPr>
          <p:cNvCxnSpPr>
            <a:cxnSpLocks noChangeShapeType="1"/>
            <a:stCxn id="257" idx="3"/>
            <a:endCxn id="276" idx="2"/>
          </p:cNvCxnSpPr>
          <p:nvPr/>
        </p:nvCxnSpPr>
        <p:spPr bwMode="auto">
          <a:xfrm>
            <a:off x="8806491" y="5578606"/>
            <a:ext cx="551008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Straight Arrow Connector 127">
            <a:extLst>
              <a:ext uri="{FF2B5EF4-FFF2-40B4-BE49-F238E27FC236}">
                <a16:creationId xmlns:a16="http://schemas.microsoft.com/office/drawing/2014/main" id="{FB83D299-E8FB-4BF7-A89E-76D2541732D1}"/>
              </a:ext>
            </a:extLst>
          </p:cNvPr>
          <p:cNvCxnSpPr>
            <a:cxnSpLocks noChangeShapeType="1"/>
            <a:stCxn id="258" idx="2"/>
          </p:cNvCxnSpPr>
          <p:nvPr/>
        </p:nvCxnSpPr>
        <p:spPr bwMode="auto">
          <a:xfrm>
            <a:off x="8266491" y="6577068"/>
            <a:ext cx="0" cy="28093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" name="Graphic 102" descr="Computer">
            <a:extLst>
              <a:ext uri="{FF2B5EF4-FFF2-40B4-BE49-F238E27FC236}">
                <a16:creationId xmlns:a16="http://schemas.microsoft.com/office/drawing/2014/main" id="{27BA7494-9B7D-4173-9B62-687D883B2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6082" y="3656264"/>
            <a:ext cx="303625" cy="303625"/>
          </a:xfrm>
          <a:prstGeom prst="rect">
            <a:avLst/>
          </a:prstGeom>
          <a:effectLst/>
        </p:spPr>
      </p:pic>
      <p:pic>
        <p:nvPicPr>
          <p:cNvPr id="104" name="Graphic 103" descr="Computer">
            <a:extLst>
              <a:ext uri="{FF2B5EF4-FFF2-40B4-BE49-F238E27FC236}">
                <a16:creationId xmlns:a16="http://schemas.microsoft.com/office/drawing/2014/main" id="{60378A07-3F0E-4E1B-98D2-F47EB546D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7274" y="4135755"/>
            <a:ext cx="303625" cy="303625"/>
          </a:xfrm>
          <a:prstGeom prst="rect">
            <a:avLst/>
          </a:prstGeom>
          <a:effectLst/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9273143-F104-4C4D-A440-12B4DA9E9B02}"/>
              </a:ext>
            </a:extLst>
          </p:cNvPr>
          <p:cNvSpPr txBox="1"/>
          <p:nvPr/>
        </p:nvSpPr>
        <p:spPr bwMode="auto">
          <a:xfrm>
            <a:off x="3207376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264674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9615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E.3 di «Acquisizione documento via PEO» (2/4)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91048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Arrow Connector 127">
            <a:extLst>
              <a:ext uri="{FF2B5EF4-FFF2-40B4-BE49-F238E27FC236}">
                <a16:creationId xmlns:a16="http://schemas.microsoft.com/office/drawing/2014/main" id="{7102F052-6A88-42C9-B14B-98D3E42AE37B}"/>
              </a:ext>
            </a:extLst>
          </p:cNvPr>
          <p:cNvCxnSpPr>
            <a:cxnSpLocks noChangeShapeType="1"/>
            <a:stCxn id="61" idx="2"/>
            <a:endCxn id="77" idx="0"/>
          </p:cNvCxnSpPr>
          <p:nvPr/>
        </p:nvCxnSpPr>
        <p:spPr bwMode="auto">
          <a:xfrm flipH="1">
            <a:off x="5174555" y="2101359"/>
            <a:ext cx="1409" cy="41405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Straight Arrow Connector 127">
            <a:extLst>
              <a:ext uri="{FF2B5EF4-FFF2-40B4-BE49-F238E27FC236}">
                <a16:creationId xmlns:a16="http://schemas.microsoft.com/office/drawing/2014/main" id="{4FCC1A77-91EA-4AF2-B2FF-2173BE125B0C}"/>
              </a:ext>
            </a:extLst>
          </p:cNvPr>
          <p:cNvCxnSpPr>
            <a:cxnSpLocks noChangeShapeType="1"/>
            <a:endCxn id="61" idx="0"/>
          </p:cNvCxnSpPr>
          <p:nvPr/>
        </p:nvCxnSpPr>
        <p:spPr bwMode="auto">
          <a:xfrm>
            <a:off x="5175964" y="1214844"/>
            <a:ext cx="0" cy="16689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Straight Arrow Connector 127">
            <a:extLst>
              <a:ext uri="{FF2B5EF4-FFF2-40B4-BE49-F238E27FC236}">
                <a16:creationId xmlns:a16="http://schemas.microsoft.com/office/drawing/2014/main" id="{2DEE634A-F5CB-4C1A-9D68-472E94119135}"/>
              </a:ext>
            </a:extLst>
          </p:cNvPr>
          <p:cNvCxnSpPr>
            <a:cxnSpLocks noChangeShapeType="1"/>
            <a:stCxn id="80" idx="1"/>
            <a:endCxn id="105" idx="3"/>
          </p:cNvCxnSpPr>
          <p:nvPr/>
        </p:nvCxnSpPr>
        <p:spPr bwMode="auto">
          <a:xfrm rot="10800000">
            <a:off x="2401783" y="1564687"/>
            <a:ext cx="2062199" cy="2014284"/>
          </a:xfrm>
          <a:prstGeom prst="bentConnector3">
            <a:avLst>
              <a:gd name="adj1" fmla="val 21363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67">
            <a:extLst>
              <a:ext uri="{FF2B5EF4-FFF2-40B4-BE49-F238E27FC236}">
                <a16:creationId xmlns:a16="http://schemas.microsoft.com/office/drawing/2014/main" id="{DF00EC82-CB43-4B07-80C5-A6F9480F6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273" y="1381734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Allegati presenti?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6FFFDB6-52BF-47E5-9733-44C56EC44318}"/>
              </a:ext>
            </a:extLst>
          </p:cNvPr>
          <p:cNvSpPr txBox="1"/>
          <p:nvPr/>
        </p:nvSpPr>
        <p:spPr>
          <a:xfrm>
            <a:off x="5708689" y="1530099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8F57CBBE-39F9-4D55-9B7A-3F0D656D184E}"/>
              </a:ext>
            </a:extLst>
          </p:cNvPr>
          <p:cNvSpPr txBox="1"/>
          <p:nvPr/>
        </p:nvSpPr>
        <p:spPr>
          <a:xfrm>
            <a:off x="3376238" y="5155728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17EA037-1BFF-4E41-A8DE-17447A3D031A}"/>
              </a:ext>
            </a:extLst>
          </p:cNvPr>
          <p:cNvSpPr txBox="1"/>
          <p:nvPr/>
        </p:nvSpPr>
        <p:spPr>
          <a:xfrm>
            <a:off x="5124523" y="207767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77" name="AutoShape 98">
            <a:extLst>
              <a:ext uri="{FF2B5EF4-FFF2-40B4-BE49-F238E27FC236}">
                <a16:creationId xmlns:a16="http://schemas.microsoft.com/office/drawing/2014/main" id="{A559DA73-A4EF-49B9-81C3-910DECD94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555" y="2515418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29. Valutazione protocollabilità documento</a:t>
            </a:r>
          </a:p>
        </p:txBody>
      </p:sp>
      <p:sp>
        <p:nvSpPr>
          <p:cNvPr id="79" name="AutoShape 98">
            <a:extLst>
              <a:ext uri="{FF2B5EF4-FFF2-40B4-BE49-F238E27FC236}">
                <a16:creationId xmlns:a16="http://schemas.microsoft.com/office/drawing/2014/main" id="{5D6FC13C-AA15-4C3C-8A1B-8D5C2240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910" y="1520574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26. Verifica presenza firma digitale</a:t>
            </a:r>
          </a:p>
        </p:txBody>
      </p:sp>
      <p:sp>
        <p:nvSpPr>
          <p:cNvPr id="80" name="AutoShape 67">
            <a:extLst>
              <a:ext uri="{FF2B5EF4-FFF2-40B4-BE49-F238E27FC236}">
                <a16:creationId xmlns:a16="http://schemas.microsoft.com/office/drawing/2014/main" id="{E14F842A-71A6-4664-8C25-EA439CA4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981" y="3219158"/>
            <a:ext cx="1421149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protocollabile?</a:t>
            </a:r>
          </a:p>
        </p:txBody>
      </p:sp>
      <p:sp>
        <p:nvSpPr>
          <p:cNvPr id="82" name="AutoShape 98">
            <a:extLst>
              <a:ext uri="{FF2B5EF4-FFF2-40B4-BE49-F238E27FC236}">
                <a16:creationId xmlns:a16="http://schemas.microsoft.com/office/drawing/2014/main" id="{EFE3BF9E-1893-4567-9CAC-759F122E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555" y="437817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33. Caricamento documento sul sistema di protocollo</a:t>
            </a:r>
          </a:p>
        </p:txBody>
      </p:sp>
      <p:sp>
        <p:nvSpPr>
          <p:cNvPr id="83" name="AutoShape 98">
            <a:extLst>
              <a:ext uri="{FF2B5EF4-FFF2-40B4-BE49-F238E27FC236}">
                <a16:creationId xmlns:a16="http://schemas.microsoft.com/office/drawing/2014/main" id="{2109C543-47C0-4370-B097-E21DFEAE9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555" y="5190934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34. Verifica presenza dati sensibili</a:t>
            </a:r>
          </a:p>
        </p:txBody>
      </p:sp>
      <p:sp>
        <p:nvSpPr>
          <p:cNvPr id="86" name="AutoShape 67">
            <a:extLst>
              <a:ext uri="{FF2B5EF4-FFF2-40B4-BE49-F238E27FC236}">
                <a16:creationId xmlns:a16="http://schemas.microsoft.com/office/drawing/2014/main" id="{CF39EFCC-E05D-48C6-84AC-EF7B38D11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169" y="4471309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Dati sensibili presenti?</a:t>
            </a:r>
          </a:p>
        </p:txBody>
      </p:sp>
      <p:sp>
        <p:nvSpPr>
          <p:cNvPr id="87" name="AutoShape 98">
            <a:extLst>
              <a:ext uri="{FF2B5EF4-FFF2-40B4-BE49-F238E27FC236}">
                <a16:creationId xmlns:a16="http://schemas.microsoft.com/office/drawing/2014/main" id="{CD13F5F0-8E50-4CFF-8E26-5F20CD71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782" y="5455571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36. Proposta di classificazione</a:t>
            </a:r>
          </a:p>
        </p:txBody>
      </p:sp>
      <p:sp>
        <p:nvSpPr>
          <p:cNvPr id="90" name="AutoShape 98">
            <a:extLst>
              <a:ext uri="{FF2B5EF4-FFF2-40B4-BE49-F238E27FC236}">
                <a16:creationId xmlns:a16="http://schemas.microsoft.com/office/drawing/2014/main" id="{51606221-711F-40E5-B03B-3E1CAB37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782" y="6214314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37. Registrazione e segnatura di protocollo</a:t>
            </a:r>
          </a:p>
        </p:txBody>
      </p:sp>
      <p:sp>
        <p:nvSpPr>
          <p:cNvPr id="91" name="AutoShape 98">
            <a:extLst>
              <a:ext uri="{FF2B5EF4-FFF2-40B4-BE49-F238E27FC236}">
                <a16:creationId xmlns:a16="http://schemas.microsoft.com/office/drawing/2014/main" id="{782C1DA1-B05D-47FF-864F-4189B311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266" y="6214314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38. Assegnazione di I livello</a:t>
            </a:r>
          </a:p>
        </p:txBody>
      </p:sp>
      <p:sp>
        <p:nvSpPr>
          <p:cNvPr id="92" name="AutoShape 67">
            <a:extLst>
              <a:ext uri="{FF2B5EF4-FFF2-40B4-BE49-F238E27FC236}">
                <a16:creationId xmlns:a16="http://schemas.microsoft.com/office/drawing/2014/main" id="{298F3586-EA21-4A44-B1C4-01859C16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219" y="2371225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presente?</a:t>
            </a:r>
          </a:p>
        </p:txBody>
      </p:sp>
      <p:sp>
        <p:nvSpPr>
          <p:cNvPr id="94" name="AutoShape 98">
            <a:extLst>
              <a:ext uri="{FF2B5EF4-FFF2-40B4-BE49-F238E27FC236}">
                <a16:creationId xmlns:a16="http://schemas.microsoft.com/office/drawing/2014/main" id="{43A174F5-C0FF-4E1E-B97C-35B7E59F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910" y="355866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27. Verifica validità firma digitale</a:t>
            </a:r>
          </a:p>
        </p:txBody>
      </p:sp>
      <p:sp>
        <p:nvSpPr>
          <p:cNvPr id="97" name="AutoShape 67">
            <a:extLst>
              <a:ext uri="{FF2B5EF4-FFF2-40B4-BE49-F238E27FC236}">
                <a16:creationId xmlns:a16="http://schemas.microsoft.com/office/drawing/2014/main" id="{9C7E337A-F063-4DFB-B2FE-CAD6F3AD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219" y="4232777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valida?</a:t>
            </a:r>
          </a:p>
        </p:txBody>
      </p:sp>
      <p:sp>
        <p:nvSpPr>
          <p:cNvPr id="103" name="AutoShape 98">
            <a:extLst>
              <a:ext uri="{FF2B5EF4-FFF2-40B4-BE49-F238E27FC236}">
                <a16:creationId xmlns:a16="http://schemas.microsoft.com/office/drawing/2014/main" id="{786926B7-BBE0-42F2-AC6F-F25777D5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910" y="518808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28. Richiesta nuovo invio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B6F05B0-8AEE-464E-B1FB-2B782D50181C}"/>
              </a:ext>
            </a:extLst>
          </p:cNvPr>
          <p:cNvSpPr/>
          <p:nvPr/>
        </p:nvSpPr>
        <p:spPr>
          <a:xfrm>
            <a:off x="6038910" y="6178314"/>
            <a:ext cx="1224000" cy="504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 messaggio PEO in entrata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1FCF9D69-C410-4046-9BED-3CA85C0A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782" y="1348687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30. Verifica conservazione documento</a:t>
            </a:r>
          </a:p>
        </p:txBody>
      </p:sp>
      <p:sp>
        <p:nvSpPr>
          <p:cNvPr id="106" name="AutoShape 67">
            <a:extLst>
              <a:ext uri="{FF2B5EF4-FFF2-40B4-BE49-F238E27FC236}">
                <a16:creationId xmlns:a16="http://schemas.microsoft.com/office/drawing/2014/main" id="{6B2E7D21-4CE5-454C-8CA9-031F7D5BC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091" y="2092757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da conservare?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40BF9C49-A9D4-4951-805E-0502AA5F8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058" y="2236569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31. Eliminazione messaggio PEO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F3D7F964-61DF-495D-99CB-3FB196B2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782" y="3076348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32. Fascicolazione / Archiviazione documento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E2B6D0BC-0A85-462C-B176-90246651A0CA}"/>
              </a:ext>
            </a:extLst>
          </p:cNvPr>
          <p:cNvGrpSpPr/>
          <p:nvPr/>
        </p:nvGrpSpPr>
        <p:grpSpPr>
          <a:xfrm>
            <a:off x="1447323" y="3767738"/>
            <a:ext cx="828918" cy="499728"/>
            <a:chOff x="1447323" y="3767738"/>
            <a:chExt cx="828918" cy="499728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0357303-9944-4553-9B0F-F134F0E32706}"/>
                </a:ext>
              </a:extLst>
            </p:cNvPr>
            <p:cNvSpPr/>
            <p:nvPr/>
          </p:nvSpPr>
          <p:spPr>
            <a:xfrm>
              <a:off x="1600509" y="3767738"/>
              <a:ext cx="522546" cy="309495"/>
            </a:xfrm>
            <a:prstGeom prst="ellipse">
              <a:avLst/>
            </a:prstGeom>
            <a:solidFill>
              <a:schemeClr val="accent1"/>
            </a:solidFill>
          </p:spPr>
          <p:txBody>
            <a:bodyPr rtlCol="0" anchor="ctr">
              <a:spAutoFit/>
            </a:bodyPr>
            <a:lstStyle/>
            <a:p>
              <a:pPr algn="l">
                <a:spcAft>
                  <a:spcPts val="0"/>
                </a:spcAft>
              </a:pPr>
              <a:endParaRPr lang="it-IT" dirty="0">
                <a:solidFill>
                  <a:schemeClr val="tx1"/>
                </a:solidFill>
                <a:latin typeface="Arial Narrow" pitchFamily="34" charset="0"/>
                <a:ea typeface="Arial"/>
                <a:cs typeface="Times New Roman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1ABE395-CEED-4633-8A37-9E29483E363B}"/>
                </a:ext>
              </a:extLst>
            </p:cNvPr>
            <p:cNvSpPr txBox="1"/>
            <p:nvPr/>
          </p:nvSpPr>
          <p:spPr>
            <a:xfrm>
              <a:off x="1447323" y="4095690"/>
              <a:ext cx="828918" cy="171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Messaggio PEO archiviato</a:t>
              </a:r>
            </a:p>
          </p:txBody>
        </p:sp>
      </p:grpSp>
      <p:sp>
        <p:nvSpPr>
          <p:cNvPr id="112" name="AutoShape 98">
            <a:extLst>
              <a:ext uri="{FF2B5EF4-FFF2-40B4-BE49-F238E27FC236}">
                <a16:creationId xmlns:a16="http://schemas.microsoft.com/office/drawing/2014/main" id="{8D0F4D2E-2605-4133-8EC1-0936BE7D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782" y="4615121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35. Abilitazione opzione Dati sensibili</a:t>
            </a:r>
          </a:p>
        </p:txBody>
      </p:sp>
      <p:cxnSp>
        <p:nvCxnSpPr>
          <p:cNvPr id="113" name="Straight Arrow Connector 127">
            <a:extLst>
              <a:ext uri="{FF2B5EF4-FFF2-40B4-BE49-F238E27FC236}">
                <a16:creationId xmlns:a16="http://schemas.microsoft.com/office/drawing/2014/main" id="{20D3A0A8-AEE0-4CBA-895D-FAA639C56172}"/>
              </a:ext>
            </a:extLst>
          </p:cNvPr>
          <p:cNvCxnSpPr>
            <a:cxnSpLocks noChangeShapeType="1"/>
            <a:stCxn id="105" idx="2"/>
            <a:endCxn id="106" idx="0"/>
          </p:cNvCxnSpPr>
          <p:nvPr/>
        </p:nvCxnSpPr>
        <p:spPr bwMode="auto">
          <a:xfrm>
            <a:off x="1861782" y="1780687"/>
            <a:ext cx="0" cy="31207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27">
            <a:extLst>
              <a:ext uri="{FF2B5EF4-FFF2-40B4-BE49-F238E27FC236}">
                <a16:creationId xmlns:a16="http://schemas.microsoft.com/office/drawing/2014/main" id="{2681FDEA-0818-45F3-93B8-80FE02AA4FB6}"/>
              </a:ext>
            </a:extLst>
          </p:cNvPr>
          <p:cNvCxnSpPr>
            <a:cxnSpLocks noChangeShapeType="1"/>
            <a:stCxn id="106" idx="3"/>
            <a:endCxn id="107" idx="1"/>
          </p:cNvCxnSpPr>
          <p:nvPr/>
        </p:nvCxnSpPr>
        <p:spPr bwMode="auto">
          <a:xfrm flipV="1">
            <a:off x="2455473" y="2452569"/>
            <a:ext cx="27058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Arrow Connector 127">
            <a:extLst>
              <a:ext uri="{FF2B5EF4-FFF2-40B4-BE49-F238E27FC236}">
                <a16:creationId xmlns:a16="http://schemas.microsoft.com/office/drawing/2014/main" id="{32DB0304-AB9E-4851-BB2D-AEBD4F673E6E}"/>
              </a:ext>
            </a:extLst>
          </p:cNvPr>
          <p:cNvCxnSpPr>
            <a:cxnSpLocks noChangeShapeType="1"/>
            <a:stCxn id="106" idx="2"/>
            <a:endCxn id="108" idx="0"/>
          </p:cNvCxnSpPr>
          <p:nvPr/>
        </p:nvCxnSpPr>
        <p:spPr bwMode="auto">
          <a:xfrm>
            <a:off x="1861782" y="2812382"/>
            <a:ext cx="0" cy="2639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Arrow Connector 127">
            <a:extLst>
              <a:ext uri="{FF2B5EF4-FFF2-40B4-BE49-F238E27FC236}">
                <a16:creationId xmlns:a16="http://schemas.microsoft.com/office/drawing/2014/main" id="{00A6B2E6-8B55-4C6A-ADA6-435C70CBDA9C}"/>
              </a:ext>
            </a:extLst>
          </p:cNvPr>
          <p:cNvCxnSpPr>
            <a:cxnSpLocks noChangeShapeType="1"/>
            <a:endCxn id="110" idx="0"/>
          </p:cNvCxnSpPr>
          <p:nvPr/>
        </p:nvCxnSpPr>
        <p:spPr bwMode="auto">
          <a:xfrm>
            <a:off x="1858429" y="3508348"/>
            <a:ext cx="3353" cy="25939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27">
            <a:extLst>
              <a:ext uri="{FF2B5EF4-FFF2-40B4-BE49-F238E27FC236}">
                <a16:creationId xmlns:a16="http://schemas.microsoft.com/office/drawing/2014/main" id="{F262CC5F-FF15-4EBE-B135-809CD14B963C}"/>
              </a:ext>
            </a:extLst>
          </p:cNvPr>
          <p:cNvCxnSpPr>
            <a:cxnSpLocks noChangeShapeType="1"/>
            <a:stCxn id="77" idx="2"/>
            <a:endCxn id="80" idx="0"/>
          </p:cNvCxnSpPr>
          <p:nvPr/>
        </p:nvCxnSpPr>
        <p:spPr bwMode="auto">
          <a:xfrm>
            <a:off x="5174555" y="2947418"/>
            <a:ext cx="1" cy="27174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Arrow Connector 127">
            <a:extLst>
              <a:ext uri="{FF2B5EF4-FFF2-40B4-BE49-F238E27FC236}">
                <a16:creationId xmlns:a16="http://schemas.microsoft.com/office/drawing/2014/main" id="{36FC12F7-E4AA-4FA1-AAAA-60E5A6EA89B5}"/>
              </a:ext>
            </a:extLst>
          </p:cNvPr>
          <p:cNvCxnSpPr>
            <a:cxnSpLocks noChangeShapeType="1"/>
            <a:stCxn id="80" idx="2"/>
            <a:endCxn id="82" idx="0"/>
          </p:cNvCxnSpPr>
          <p:nvPr/>
        </p:nvCxnSpPr>
        <p:spPr bwMode="auto">
          <a:xfrm flipH="1">
            <a:off x="5174555" y="3938783"/>
            <a:ext cx="1" cy="43939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Straight Arrow Connector 127">
            <a:extLst>
              <a:ext uri="{FF2B5EF4-FFF2-40B4-BE49-F238E27FC236}">
                <a16:creationId xmlns:a16="http://schemas.microsoft.com/office/drawing/2014/main" id="{BBFDF714-CC0E-4C0D-A69A-8B095266F431}"/>
              </a:ext>
            </a:extLst>
          </p:cNvPr>
          <p:cNvCxnSpPr>
            <a:cxnSpLocks noChangeShapeType="1"/>
            <a:stCxn id="82" idx="2"/>
            <a:endCxn id="83" idx="0"/>
          </p:cNvCxnSpPr>
          <p:nvPr/>
        </p:nvCxnSpPr>
        <p:spPr bwMode="auto">
          <a:xfrm>
            <a:off x="5174555" y="4810175"/>
            <a:ext cx="0" cy="38075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Straight Arrow Connector 127">
            <a:extLst>
              <a:ext uri="{FF2B5EF4-FFF2-40B4-BE49-F238E27FC236}">
                <a16:creationId xmlns:a16="http://schemas.microsoft.com/office/drawing/2014/main" id="{9900B109-7521-48C2-8960-FB10D81DE480}"/>
              </a:ext>
            </a:extLst>
          </p:cNvPr>
          <p:cNvCxnSpPr>
            <a:cxnSpLocks noChangeShapeType="1"/>
            <a:stCxn id="83" idx="1"/>
            <a:endCxn id="86" idx="3"/>
          </p:cNvCxnSpPr>
          <p:nvPr/>
        </p:nvCxnSpPr>
        <p:spPr bwMode="auto">
          <a:xfrm rot="10800000">
            <a:off x="4024551" y="4831122"/>
            <a:ext cx="610004" cy="57581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Straight Arrow Connector 127">
            <a:extLst>
              <a:ext uri="{FF2B5EF4-FFF2-40B4-BE49-F238E27FC236}">
                <a16:creationId xmlns:a16="http://schemas.microsoft.com/office/drawing/2014/main" id="{EBC41B3C-978F-423C-96C7-E84253D1C059}"/>
              </a:ext>
            </a:extLst>
          </p:cNvPr>
          <p:cNvCxnSpPr>
            <a:cxnSpLocks noChangeShapeType="1"/>
            <a:stCxn id="86" idx="1"/>
            <a:endCxn id="112" idx="3"/>
          </p:cNvCxnSpPr>
          <p:nvPr/>
        </p:nvCxnSpPr>
        <p:spPr bwMode="auto">
          <a:xfrm flipH="1" flipV="1">
            <a:off x="2401782" y="4831121"/>
            <a:ext cx="435387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Straight Arrow Connector 127">
            <a:extLst>
              <a:ext uri="{FF2B5EF4-FFF2-40B4-BE49-F238E27FC236}">
                <a16:creationId xmlns:a16="http://schemas.microsoft.com/office/drawing/2014/main" id="{32E0E300-A413-4D4B-B4C3-971AB4FAE328}"/>
              </a:ext>
            </a:extLst>
          </p:cNvPr>
          <p:cNvCxnSpPr>
            <a:cxnSpLocks noChangeShapeType="1"/>
            <a:stCxn id="86" idx="2"/>
            <a:endCxn id="87" idx="3"/>
          </p:cNvCxnSpPr>
          <p:nvPr/>
        </p:nvCxnSpPr>
        <p:spPr bwMode="auto">
          <a:xfrm rot="5400000">
            <a:off x="2676003" y="4916713"/>
            <a:ext cx="480637" cy="1029078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Straight Arrow Connector 127">
            <a:extLst>
              <a:ext uri="{FF2B5EF4-FFF2-40B4-BE49-F238E27FC236}">
                <a16:creationId xmlns:a16="http://schemas.microsoft.com/office/drawing/2014/main" id="{EBF8AA7A-FDE6-4362-9756-47166AE1FBC6}"/>
              </a:ext>
            </a:extLst>
          </p:cNvPr>
          <p:cNvCxnSpPr>
            <a:cxnSpLocks noChangeShapeType="1"/>
            <a:stCxn id="87" idx="2"/>
            <a:endCxn id="90" idx="0"/>
          </p:cNvCxnSpPr>
          <p:nvPr/>
        </p:nvCxnSpPr>
        <p:spPr bwMode="auto">
          <a:xfrm>
            <a:off x="1861782" y="5887571"/>
            <a:ext cx="0" cy="32674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Straight Arrow Connector 127">
            <a:extLst>
              <a:ext uri="{FF2B5EF4-FFF2-40B4-BE49-F238E27FC236}">
                <a16:creationId xmlns:a16="http://schemas.microsoft.com/office/drawing/2014/main" id="{5655966C-5076-4E39-8619-73B68B93132E}"/>
              </a:ext>
            </a:extLst>
          </p:cNvPr>
          <p:cNvCxnSpPr>
            <a:cxnSpLocks noChangeShapeType="1"/>
            <a:stCxn id="90" idx="3"/>
            <a:endCxn id="91" idx="1"/>
          </p:cNvCxnSpPr>
          <p:nvPr/>
        </p:nvCxnSpPr>
        <p:spPr bwMode="auto">
          <a:xfrm>
            <a:off x="2401782" y="6430314"/>
            <a:ext cx="608484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Straight Arrow Connector 127">
            <a:extLst>
              <a:ext uri="{FF2B5EF4-FFF2-40B4-BE49-F238E27FC236}">
                <a16:creationId xmlns:a16="http://schemas.microsoft.com/office/drawing/2014/main" id="{5B52BAA2-B800-4D88-933B-D34C577A6F80}"/>
              </a:ext>
            </a:extLst>
          </p:cNvPr>
          <p:cNvCxnSpPr>
            <a:cxnSpLocks noChangeShapeType="1"/>
            <a:stCxn id="61" idx="3"/>
            <a:endCxn id="79" idx="1"/>
          </p:cNvCxnSpPr>
          <p:nvPr/>
        </p:nvCxnSpPr>
        <p:spPr bwMode="auto">
          <a:xfrm flipV="1">
            <a:off x="5769655" y="1736574"/>
            <a:ext cx="341255" cy="497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Straight Arrow Connector 127">
            <a:extLst>
              <a:ext uri="{FF2B5EF4-FFF2-40B4-BE49-F238E27FC236}">
                <a16:creationId xmlns:a16="http://schemas.microsoft.com/office/drawing/2014/main" id="{70A291E8-53E5-4543-8507-DD75E6C1EA62}"/>
              </a:ext>
            </a:extLst>
          </p:cNvPr>
          <p:cNvCxnSpPr>
            <a:cxnSpLocks noChangeShapeType="1"/>
            <a:stCxn id="79" idx="2"/>
            <a:endCxn id="92" idx="0"/>
          </p:cNvCxnSpPr>
          <p:nvPr/>
        </p:nvCxnSpPr>
        <p:spPr bwMode="auto">
          <a:xfrm>
            <a:off x="6650910" y="1952574"/>
            <a:ext cx="0" cy="41865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Straight Arrow Connector 127">
            <a:extLst>
              <a:ext uri="{FF2B5EF4-FFF2-40B4-BE49-F238E27FC236}">
                <a16:creationId xmlns:a16="http://schemas.microsoft.com/office/drawing/2014/main" id="{888F09E3-9434-4D27-B9AD-A4E99680EA11}"/>
              </a:ext>
            </a:extLst>
          </p:cNvPr>
          <p:cNvCxnSpPr>
            <a:cxnSpLocks noChangeShapeType="1"/>
            <a:stCxn id="92" idx="1"/>
            <a:endCxn id="77" idx="3"/>
          </p:cNvCxnSpPr>
          <p:nvPr/>
        </p:nvCxnSpPr>
        <p:spPr bwMode="auto">
          <a:xfrm flipH="1">
            <a:off x="5714555" y="2731038"/>
            <a:ext cx="342664" cy="38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Straight Arrow Connector 127">
            <a:extLst>
              <a:ext uri="{FF2B5EF4-FFF2-40B4-BE49-F238E27FC236}">
                <a16:creationId xmlns:a16="http://schemas.microsoft.com/office/drawing/2014/main" id="{A986C3A5-BF63-4831-B88E-60B90741FA95}"/>
              </a:ext>
            </a:extLst>
          </p:cNvPr>
          <p:cNvCxnSpPr>
            <a:cxnSpLocks noChangeShapeType="1"/>
            <a:stCxn id="97" idx="1"/>
            <a:endCxn id="77" idx="3"/>
          </p:cNvCxnSpPr>
          <p:nvPr/>
        </p:nvCxnSpPr>
        <p:spPr bwMode="auto">
          <a:xfrm rot="10800000">
            <a:off x="5714555" y="2731418"/>
            <a:ext cx="342664" cy="1861172"/>
          </a:xfrm>
          <a:prstGeom prst="bentConnector3">
            <a:avLst>
              <a:gd name="adj1" fmla="val 30542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Straight Arrow Connector 127">
            <a:extLst>
              <a:ext uri="{FF2B5EF4-FFF2-40B4-BE49-F238E27FC236}">
                <a16:creationId xmlns:a16="http://schemas.microsoft.com/office/drawing/2014/main" id="{A21A86D9-CC69-46C7-BC8A-9E24B80E8BE2}"/>
              </a:ext>
            </a:extLst>
          </p:cNvPr>
          <p:cNvCxnSpPr>
            <a:cxnSpLocks noChangeShapeType="1"/>
            <a:stCxn id="92" idx="2"/>
            <a:endCxn id="94" idx="0"/>
          </p:cNvCxnSpPr>
          <p:nvPr/>
        </p:nvCxnSpPr>
        <p:spPr bwMode="auto">
          <a:xfrm>
            <a:off x="6650910" y="3090850"/>
            <a:ext cx="0" cy="46781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Arrow Connector 127">
            <a:extLst>
              <a:ext uri="{FF2B5EF4-FFF2-40B4-BE49-F238E27FC236}">
                <a16:creationId xmlns:a16="http://schemas.microsoft.com/office/drawing/2014/main" id="{F335F3D3-3759-461D-8BB9-3C577976D6AF}"/>
              </a:ext>
            </a:extLst>
          </p:cNvPr>
          <p:cNvCxnSpPr>
            <a:cxnSpLocks noChangeShapeType="1"/>
            <a:stCxn id="94" idx="2"/>
            <a:endCxn id="97" idx="0"/>
          </p:cNvCxnSpPr>
          <p:nvPr/>
        </p:nvCxnSpPr>
        <p:spPr bwMode="auto">
          <a:xfrm>
            <a:off x="6650910" y="3990662"/>
            <a:ext cx="0" cy="24211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Arrow Connector 127">
            <a:extLst>
              <a:ext uri="{FF2B5EF4-FFF2-40B4-BE49-F238E27FC236}">
                <a16:creationId xmlns:a16="http://schemas.microsoft.com/office/drawing/2014/main" id="{50669C4E-59F8-48A7-A01C-2FC92E787ED8}"/>
              </a:ext>
            </a:extLst>
          </p:cNvPr>
          <p:cNvCxnSpPr>
            <a:cxnSpLocks noChangeShapeType="1"/>
            <a:stCxn id="97" idx="2"/>
            <a:endCxn id="103" idx="0"/>
          </p:cNvCxnSpPr>
          <p:nvPr/>
        </p:nvCxnSpPr>
        <p:spPr bwMode="auto">
          <a:xfrm>
            <a:off x="6650910" y="4952402"/>
            <a:ext cx="0" cy="23568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Straight Arrow Connector 127">
            <a:extLst>
              <a:ext uri="{FF2B5EF4-FFF2-40B4-BE49-F238E27FC236}">
                <a16:creationId xmlns:a16="http://schemas.microsoft.com/office/drawing/2014/main" id="{57EE870C-893F-4741-A94D-CFC95936A0CE}"/>
              </a:ext>
            </a:extLst>
          </p:cNvPr>
          <p:cNvCxnSpPr>
            <a:cxnSpLocks noChangeShapeType="1"/>
            <a:stCxn id="103" idx="2"/>
            <a:endCxn id="104" idx="0"/>
          </p:cNvCxnSpPr>
          <p:nvPr/>
        </p:nvCxnSpPr>
        <p:spPr bwMode="auto">
          <a:xfrm>
            <a:off x="6650910" y="5620082"/>
            <a:ext cx="0" cy="55823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6" name="Hexagon 185">
            <a:extLst>
              <a:ext uri="{FF2B5EF4-FFF2-40B4-BE49-F238E27FC236}">
                <a16:creationId xmlns:a16="http://schemas.microsoft.com/office/drawing/2014/main" id="{C64CB2E6-FDAA-447E-8705-56B1E386DE13}"/>
              </a:ext>
            </a:extLst>
          </p:cNvPr>
          <p:cNvSpPr/>
          <p:nvPr/>
        </p:nvSpPr>
        <p:spPr>
          <a:xfrm>
            <a:off x="4632726" y="6251245"/>
            <a:ext cx="396000" cy="35814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87" name="Straight Arrow Connector 127">
            <a:extLst>
              <a:ext uri="{FF2B5EF4-FFF2-40B4-BE49-F238E27FC236}">
                <a16:creationId xmlns:a16="http://schemas.microsoft.com/office/drawing/2014/main" id="{101F0FC4-6AB2-4B72-A18F-CDE03E9CE569}"/>
              </a:ext>
            </a:extLst>
          </p:cNvPr>
          <p:cNvCxnSpPr>
            <a:cxnSpLocks noChangeShapeType="1"/>
            <a:stCxn id="91" idx="3"/>
            <a:endCxn id="186" idx="3"/>
          </p:cNvCxnSpPr>
          <p:nvPr/>
        </p:nvCxnSpPr>
        <p:spPr bwMode="auto">
          <a:xfrm>
            <a:off x="4090266" y="6430314"/>
            <a:ext cx="542460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Straight Arrow Connector 127">
            <a:extLst>
              <a:ext uri="{FF2B5EF4-FFF2-40B4-BE49-F238E27FC236}">
                <a16:creationId xmlns:a16="http://schemas.microsoft.com/office/drawing/2014/main" id="{14ADD71A-CA46-43C6-AE09-B3984B4B18CF}"/>
              </a:ext>
            </a:extLst>
          </p:cNvPr>
          <p:cNvCxnSpPr>
            <a:cxnSpLocks noChangeShapeType="1"/>
            <a:stCxn id="112" idx="2"/>
            <a:endCxn id="87" idx="0"/>
          </p:cNvCxnSpPr>
          <p:nvPr/>
        </p:nvCxnSpPr>
        <p:spPr bwMode="auto">
          <a:xfrm>
            <a:off x="1861782" y="5047121"/>
            <a:ext cx="0" cy="40845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734BC76D-B581-446A-8A69-EEB7BC013F2F}"/>
              </a:ext>
            </a:extLst>
          </p:cNvPr>
          <p:cNvSpPr txBox="1"/>
          <p:nvPr/>
        </p:nvSpPr>
        <p:spPr>
          <a:xfrm>
            <a:off x="5823573" y="253169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2CD05769-861F-4F92-BF41-E79066F1C618}"/>
              </a:ext>
            </a:extLst>
          </p:cNvPr>
          <p:cNvSpPr txBox="1"/>
          <p:nvPr/>
        </p:nvSpPr>
        <p:spPr>
          <a:xfrm>
            <a:off x="6597219" y="306313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B064C9FE-E81F-4EB1-9415-FE104A153561}"/>
              </a:ext>
            </a:extLst>
          </p:cNvPr>
          <p:cNvSpPr txBox="1"/>
          <p:nvPr/>
        </p:nvSpPr>
        <p:spPr>
          <a:xfrm>
            <a:off x="6597219" y="488691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E1812F3B-500B-4DFD-90DD-CED8D8125CF5}"/>
              </a:ext>
            </a:extLst>
          </p:cNvPr>
          <p:cNvSpPr txBox="1"/>
          <p:nvPr/>
        </p:nvSpPr>
        <p:spPr>
          <a:xfrm>
            <a:off x="5898120" y="438905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4CA52A45-E450-46FE-AFC7-42F16CA5FF02}"/>
              </a:ext>
            </a:extLst>
          </p:cNvPr>
          <p:cNvSpPr txBox="1"/>
          <p:nvPr/>
        </p:nvSpPr>
        <p:spPr>
          <a:xfrm>
            <a:off x="1822000" y="2788605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35C21C18-4484-4FE0-A39A-9CCB5D32B144}"/>
              </a:ext>
            </a:extLst>
          </p:cNvPr>
          <p:cNvSpPr txBox="1"/>
          <p:nvPr/>
        </p:nvSpPr>
        <p:spPr>
          <a:xfrm>
            <a:off x="2388455" y="2241701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E6325F0E-6020-417E-A8C4-BDE9FF65DF74}"/>
              </a:ext>
            </a:extLst>
          </p:cNvPr>
          <p:cNvSpPr txBox="1"/>
          <p:nvPr/>
        </p:nvSpPr>
        <p:spPr>
          <a:xfrm>
            <a:off x="2601887" y="464819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81" name="AutoShape 67">
            <a:extLst>
              <a:ext uri="{FF2B5EF4-FFF2-40B4-BE49-F238E27FC236}">
                <a16:creationId xmlns:a16="http://schemas.microsoft.com/office/drawing/2014/main" id="{BAE4DBCB-D216-4EAD-B9C2-419BCDA2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563" y="1357702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Allegati presenti?</a:t>
            </a:r>
          </a:p>
        </p:txBody>
      </p:sp>
      <p:sp>
        <p:nvSpPr>
          <p:cNvPr id="84" name="AutoShape 98">
            <a:extLst>
              <a:ext uri="{FF2B5EF4-FFF2-40B4-BE49-F238E27FC236}">
                <a16:creationId xmlns:a16="http://schemas.microsoft.com/office/drawing/2014/main" id="{3250FBFE-D11D-47FC-9A6F-8CF04BD24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8434" y="1497503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Verifica presenza firma digitale</a:t>
            </a:r>
          </a:p>
        </p:txBody>
      </p:sp>
      <p:sp>
        <p:nvSpPr>
          <p:cNvPr id="85" name="AutoShape 98">
            <a:extLst>
              <a:ext uri="{FF2B5EF4-FFF2-40B4-BE49-F238E27FC236}">
                <a16:creationId xmlns:a16="http://schemas.microsoft.com/office/drawing/2014/main" id="{306FB4A4-AD19-4C3D-8B5A-06B07BF3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254" y="2214667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Valutazione protocollabilità documento</a:t>
            </a:r>
          </a:p>
        </p:txBody>
      </p:sp>
      <p:sp>
        <p:nvSpPr>
          <p:cNvPr id="88" name="AutoShape 67">
            <a:extLst>
              <a:ext uri="{FF2B5EF4-FFF2-40B4-BE49-F238E27FC236}">
                <a16:creationId xmlns:a16="http://schemas.microsoft.com/office/drawing/2014/main" id="{F77AAAF0-CD4B-494E-808C-58F68BC3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743" y="2070855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presente?</a:t>
            </a:r>
          </a:p>
        </p:txBody>
      </p:sp>
      <p:sp>
        <p:nvSpPr>
          <p:cNvPr id="89" name="AutoShape 67">
            <a:extLst>
              <a:ext uri="{FF2B5EF4-FFF2-40B4-BE49-F238E27FC236}">
                <a16:creationId xmlns:a16="http://schemas.microsoft.com/office/drawing/2014/main" id="{6E54E6C0-C088-45B8-AC9E-38726DCE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387" y="2887272"/>
            <a:ext cx="1305734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protocollabile?</a:t>
            </a:r>
          </a:p>
        </p:txBody>
      </p:sp>
      <p:sp>
        <p:nvSpPr>
          <p:cNvPr id="95" name="AutoShape 98">
            <a:extLst>
              <a:ext uri="{FF2B5EF4-FFF2-40B4-BE49-F238E27FC236}">
                <a16:creationId xmlns:a16="http://schemas.microsoft.com/office/drawing/2014/main" id="{0E244161-608A-4A56-9A5E-0B90C4C01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254" y="385095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Formulazione dichiarazione di protocollazione</a:t>
            </a:r>
          </a:p>
        </p:txBody>
      </p:sp>
      <p:sp>
        <p:nvSpPr>
          <p:cNvPr id="96" name="AutoShape 98">
            <a:extLst>
              <a:ext uri="{FF2B5EF4-FFF2-40B4-BE49-F238E27FC236}">
                <a16:creationId xmlns:a16="http://schemas.microsoft.com/office/drawing/2014/main" id="{184472A4-A080-4B31-9C7D-38CAC81F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8434" y="2965073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Verifica validità firma digitale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B25AB2-2C3D-4D16-842E-5FCA59C20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8434" y="4423978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Richiesta nuovo invio</a:t>
            </a:r>
          </a:p>
        </p:txBody>
      </p:sp>
      <p:sp>
        <p:nvSpPr>
          <p:cNvPr id="117" name="AutoShape 98">
            <a:extLst>
              <a:ext uri="{FF2B5EF4-FFF2-40B4-BE49-F238E27FC236}">
                <a16:creationId xmlns:a16="http://schemas.microsoft.com/office/drawing/2014/main" id="{F391B308-4001-43CF-ABA5-8BFA9BE90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254" y="4466151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Inoltro al PUA per la protocollazione</a:t>
            </a:r>
          </a:p>
        </p:txBody>
      </p:sp>
      <p:sp>
        <p:nvSpPr>
          <p:cNvPr id="118" name="AutoShape 98">
            <a:extLst>
              <a:ext uri="{FF2B5EF4-FFF2-40B4-BE49-F238E27FC236}">
                <a16:creationId xmlns:a16="http://schemas.microsoft.com/office/drawing/2014/main" id="{674AFE03-F57B-4391-AE13-90BF62C90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254" y="5050823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Verifica conservazione documento</a:t>
            </a:r>
          </a:p>
        </p:txBody>
      </p:sp>
      <p:sp>
        <p:nvSpPr>
          <p:cNvPr id="119" name="AutoShape 98">
            <a:extLst>
              <a:ext uri="{FF2B5EF4-FFF2-40B4-BE49-F238E27FC236}">
                <a16:creationId xmlns:a16="http://schemas.microsoft.com/office/drawing/2014/main" id="{F60360FC-A8F8-42F8-B767-A09414DAA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8434" y="6355634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Eliminazione messaggio PEO</a:t>
            </a:r>
          </a:p>
        </p:txBody>
      </p:sp>
      <p:sp>
        <p:nvSpPr>
          <p:cNvPr id="120" name="AutoShape 98">
            <a:extLst>
              <a:ext uri="{FF2B5EF4-FFF2-40B4-BE49-F238E27FC236}">
                <a16:creationId xmlns:a16="http://schemas.microsoft.com/office/drawing/2014/main" id="{5BB89EC1-00BD-4499-AB72-654C58F2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8434" y="581956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Fascicolazione / Archiviazione del documento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398C299-05AB-4897-AA8C-E44FD2DB3818}"/>
              </a:ext>
            </a:extLst>
          </p:cNvPr>
          <p:cNvSpPr/>
          <p:nvPr/>
        </p:nvSpPr>
        <p:spPr>
          <a:xfrm>
            <a:off x="9536434" y="5012112"/>
            <a:ext cx="122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</a:t>
            </a:r>
            <a:r>
              <a:rPr lang="it-IT" sz="90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ad attività 33</a:t>
            </a:r>
            <a:endParaRPr lang="it-IT" sz="9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122" name="AutoShape 67">
            <a:extLst>
              <a:ext uri="{FF2B5EF4-FFF2-40B4-BE49-F238E27FC236}">
                <a16:creationId xmlns:a16="http://schemas.microsoft.com/office/drawing/2014/main" id="{84775ECB-A550-4D57-931A-00FAC2B38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563" y="5675750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da conservare?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3CF0A5-A3D9-403C-885F-4739569DD9BD}"/>
              </a:ext>
            </a:extLst>
          </p:cNvPr>
          <p:cNvGrpSpPr/>
          <p:nvPr/>
        </p:nvGrpSpPr>
        <p:grpSpPr>
          <a:xfrm>
            <a:off x="11289397" y="5957718"/>
            <a:ext cx="828918" cy="576038"/>
            <a:chOff x="11289397" y="5957718"/>
            <a:chExt cx="828918" cy="57603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FDB372B-86A9-4855-A657-A249F58AD39A}"/>
                </a:ext>
              </a:extLst>
            </p:cNvPr>
            <p:cNvSpPr/>
            <p:nvPr/>
          </p:nvSpPr>
          <p:spPr>
            <a:xfrm>
              <a:off x="11449855" y="6209162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5BA3250-1C14-45A1-998E-A15C81FE17D0}"/>
                </a:ext>
              </a:extLst>
            </p:cNvPr>
            <p:cNvSpPr txBox="1"/>
            <p:nvPr/>
          </p:nvSpPr>
          <p:spPr>
            <a:xfrm>
              <a:off x="11289397" y="5957718"/>
              <a:ext cx="828918" cy="171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Messaggio PEO eliminato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8E15E-AA66-4816-BB1F-80BFA4C3E3A9}"/>
              </a:ext>
            </a:extLst>
          </p:cNvPr>
          <p:cNvGrpSpPr/>
          <p:nvPr/>
        </p:nvGrpSpPr>
        <p:grpSpPr>
          <a:xfrm>
            <a:off x="11282236" y="4890601"/>
            <a:ext cx="828918" cy="507278"/>
            <a:chOff x="11282236" y="4890601"/>
            <a:chExt cx="828918" cy="50727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D9FDC22-C962-4BEF-A33F-3885DEAB7CAE}"/>
                </a:ext>
              </a:extLst>
            </p:cNvPr>
            <p:cNvSpPr/>
            <p:nvPr/>
          </p:nvSpPr>
          <p:spPr>
            <a:xfrm>
              <a:off x="11435422" y="4890601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ECE9A1B-8EB6-470D-A24A-D8A8ACA332CF}"/>
                </a:ext>
              </a:extLst>
            </p:cNvPr>
            <p:cNvSpPr txBox="1"/>
            <p:nvPr/>
          </p:nvSpPr>
          <p:spPr>
            <a:xfrm>
              <a:off x="11282236" y="5226103"/>
              <a:ext cx="828918" cy="171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cartaceo corrente</a:t>
              </a:r>
            </a:p>
          </p:txBody>
        </p:sp>
      </p:grpSp>
      <p:cxnSp>
        <p:nvCxnSpPr>
          <p:cNvPr id="133" name="Straight Arrow Connector 127">
            <a:extLst>
              <a:ext uri="{FF2B5EF4-FFF2-40B4-BE49-F238E27FC236}">
                <a16:creationId xmlns:a16="http://schemas.microsoft.com/office/drawing/2014/main" id="{E0A01286-47FE-41EA-8D50-01DC8830037A}"/>
              </a:ext>
            </a:extLst>
          </p:cNvPr>
          <p:cNvCxnSpPr>
            <a:cxnSpLocks noChangeShapeType="1"/>
            <a:stCxn id="81" idx="3"/>
            <a:endCxn id="84" idx="1"/>
          </p:cNvCxnSpPr>
          <p:nvPr/>
        </p:nvCxnSpPr>
        <p:spPr bwMode="auto">
          <a:xfrm flipV="1">
            <a:off x="8856945" y="1713503"/>
            <a:ext cx="751489" cy="401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Arrow Connector 127">
            <a:extLst>
              <a:ext uri="{FF2B5EF4-FFF2-40B4-BE49-F238E27FC236}">
                <a16:creationId xmlns:a16="http://schemas.microsoft.com/office/drawing/2014/main" id="{A984BB68-F92E-4596-ACDD-D2E9B355D593}"/>
              </a:ext>
            </a:extLst>
          </p:cNvPr>
          <p:cNvCxnSpPr>
            <a:cxnSpLocks noChangeShapeType="1"/>
            <a:stCxn id="84" idx="3"/>
            <a:endCxn id="88" idx="3"/>
          </p:cNvCxnSpPr>
          <p:nvPr/>
        </p:nvCxnSpPr>
        <p:spPr bwMode="auto">
          <a:xfrm>
            <a:off x="10688434" y="1713503"/>
            <a:ext cx="53691" cy="717165"/>
          </a:xfrm>
          <a:prstGeom prst="bentConnector3">
            <a:avLst>
              <a:gd name="adj1" fmla="val 52577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Straight Arrow Connector 127">
            <a:extLst>
              <a:ext uri="{FF2B5EF4-FFF2-40B4-BE49-F238E27FC236}">
                <a16:creationId xmlns:a16="http://schemas.microsoft.com/office/drawing/2014/main" id="{9104F76C-F989-44AD-8D64-808B32A9DA80}"/>
              </a:ext>
            </a:extLst>
          </p:cNvPr>
          <p:cNvCxnSpPr>
            <a:cxnSpLocks noChangeShapeType="1"/>
            <a:stCxn id="88" idx="1"/>
            <a:endCxn id="85" idx="3"/>
          </p:cNvCxnSpPr>
          <p:nvPr/>
        </p:nvCxnSpPr>
        <p:spPr bwMode="auto">
          <a:xfrm flipH="1" flipV="1">
            <a:off x="8803254" y="2430667"/>
            <a:ext cx="751489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Straight Arrow Connector 127">
            <a:extLst>
              <a:ext uri="{FF2B5EF4-FFF2-40B4-BE49-F238E27FC236}">
                <a16:creationId xmlns:a16="http://schemas.microsoft.com/office/drawing/2014/main" id="{113DAE45-FB1E-4340-AEDE-1C51141EEC78}"/>
              </a:ext>
            </a:extLst>
          </p:cNvPr>
          <p:cNvCxnSpPr>
            <a:cxnSpLocks noChangeShapeType="1"/>
            <a:stCxn id="88" idx="2"/>
            <a:endCxn id="96" idx="0"/>
          </p:cNvCxnSpPr>
          <p:nvPr/>
        </p:nvCxnSpPr>
        <p:spPr bwMode="auto">
          <a:xfrm>
            <a:off x="10148434" y="2790480"/>
            <a:ext cx="0" cy="17459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Arrow Connector 127">
            <a:extLst>
              <a:ext uri="{FF2B5EF4-FFF2-40B4-BE49-F238E27FC236}">
                <a16:creationId xmlns:a16="http://schemas.microsoft.com/office/drawing/2014/main" id="{E047CB13-4107-4F94-AB69-5A45ADF6E83A}"/>
              </a:ext>
            </a:extLst>
          </p:cNvPr>
          <p:cNvCxnSpPr>
            <a:cxnSpLocks noChangeShapeType="1"/>
            <a:stCxn id="96" idx="2"/>
            <a:endCxn id="139" idx="0"/>
          </p:cNvCxnSpPr>
          <p:nvPr/>
        </p:nvCxnSpPr>
        <p:spPr bwMode="auto">
          <a:xfrm>
            <a:off x="10148434" y="3397073"/>
            <a:ext cx="0" cy="18088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AutoShape 67">
            <a:extLst>
              <a:ext uri="{FF2B5EF4-FFF2-40B4-BE49-F238E27FC236}">
                <a16:creationId xmlns:a16="http://schemas.microsoft.com/office/drawing/2014/main" id="{70EBD0FC-2612-4044-8DB1-C6FF94CB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743" y="3577956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Firma digitale valida?</a:t>
            </a:r>
          </a:p>
        </p:txBody>
      </p:sp>
      <p:cxnSp>
        <p:nvCxnSpPr>
          <p:cNvPr id="140" name="Straight Arrow Connector 127">
            <a:extLst>
              <a:ext uri="{FF2B5EF4-FFF2-40B4-BE49-F238E27FC236}">
                <a16:creationId xmlns:a16="http://schemas.microsoft.com/office/drawing/2014/main" id="{AC5730C7-1B32-440D-BB10-E050D831313A}"/>
              </a:ext>
            </a:extLst>
          </p:cNvPr>
          <p:cNvCxnSpPr>
            <a:cxnSpLocks noChangeShapeType="1"/>
            <a:stCxn id="139" idx="2"/>
            <a:endCxn id="109" idx="0"/>
          </p:cNvCxnSpPr>
          <p:nvPr/>
        </p:nvCxnSpPr>
        <p:spPr bwMode="auto">
          <a:xfrm>
            <a:off x="10148434" y="4297581"/>
            <a:ext cx="0" cy="12639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27">
            <a:extLst>
              <a:ext uri="{FF2B5EF4-FFF2-40B4-BE49-F238E27FC236}">
                <a16:creationId xmlns:a16="http://schemas.microsoft.com/office/drawing/2014/main" id="{C7D38CA0-6E7D-42DC-A5AE-203D7136659E}"/>
              </a:ext>
            </a:extLst>
          </p:cNvPr>
          <p:cNvCxnSpPr>
            <a:cxnSpLocks noChangeShapeType="1"/>
            <a:stCxn id="109" idx="3"/>
          </p:cNvCxnSpPr>
          <p:nvPr/>
        </p:nvCxnSpPr>
        <p:spPr bwMode="auto">
          <a:xfrm flipV="1">
            <a:off x="10688434" y="4353236"/>
            <a:ext cx="571313" cy="28674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8675613-7DB2-423C-8756-995D4D3BC5B3}"/>
              </a:ext>
            </a:extLst>
          </p:cNvPr>
          <p:cNvGrpSpPr/>
          <p:nvPr/>
        </p:nvGrpSpPr>
        <p:grpSpPr>
          <a:xfrm>
            <a:off x="11250019" y="4137236"/>
            <a:ext cx="931210" cy="432000"/>
            <a:chOff x="11179945" y="4120627"/>
            <a:chExt cx="931210" cy="432000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E689FBB-BA09-4EAA-92D4-8EA330B28884}"/>
                </a:ext>
              </a:extLst>
            </p:cNvPr>
            <p:cNvSpPr/>
            <p:nvPr/>
          </p:nvSpPr>
          <p:spPr>
            <a:xfrm>
              <a:off x="11179945" y="4120627"/>
              <a:ext cx="931210" cy="432000"/>
            </a:xfrm>
            <a:prstGeom prst="ellipse">
              <a:avLst/>
            </a:prstGeom>
            <a:solidFill>
              <a:srgbClr val="95CB89">
                <a:alpha val="50196"/>
              </a:srgbClr>
            </a:solidFill>
            <a:ln>
              <a:solidFill>
                <a:srgbClr val="25638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4102BF8-CDD6-4414-A628-7C52E01760CF}"/>
                </a:ext>
              </a:extLst>
            </p:cNvPr>
            <p:cNvSpPr txBox="1"/>
            <p:nvPr/>
          </p:nvSpPr>
          <p:spPr>
            <a:xfrm>
              <a:off x="11234967" y="4209133"/>
              <a:ext cx="843780" cy="21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Si rimanda </a:t>
              </a:r>
              <a:r>
                <a:rPr lang="it-IT" sz="900" dirty="0"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alla</a:t>
              </a:r>
            </a:p>
            <a:p>
              <a:pPr algn="ctr"/>
              <a:r>
                <a:rPr lang="it-IT" sz="900" dirty="0"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PEO in entrata</a:t>
              </a:r>
              <a:endPara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endParaRPr>
            </a:p>
            <a:p>
              <a:pPr algn="ctr"/>
              <a:endParaRPr lang="it-IT" sz="9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8" name="Straight Arrow Connector 127">
            <a:extLst>
              <a:ext uri="{FF2B5EF4-FFF2-40B4-BE49-F238E27FC236}">
                <a16:creationId xmlns:a16="http://schemas.microsoft.com/office/drawing/2014/main" id="{CE642947-5F44-4EC5-8BFE-3F573A1B2895}"/>
              </a:ext>
            </a:extLst>
          </p:cNvPr>
          <p:cNvCxnSpPr>
            <a:cxnSpLocks noChangeShapeType="1"/>
            <a:stCxn id="85" idx="2"/>
            <a:endCxn id="89" idx="0"/>
          </p:cNvCxnSpPr>
          <p:nvPr/>
        </p:nvCxnSpPr>
        <p:spPr bwMode="auto">
          <a:xfrm>
            <a:off x="8263254" y="2646667"/>
            <a:ext cx="0" cy="24060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Straight Arrow Connector 127">
            <a:extLst>
              <a:ext uri="{FF2B5EF4-FFF2-40B4-BE49-F238E27FC236}">
                <a16:creationId xmlns:a16="http://schemas.microsoft.com/office/drawing/2014/main" id="{8B38FF3C-567B-42C9-8C69-45E97ADDD722}"/>
              </a:ext>
            </a:extLst>
          </p:cNvPr>
          <p:cNvCxnSpPr>
            <a:cxnSpLocks noChangeShapeType="1"/>
            <a:stCxn id="122" idx="2"/>
            <a:endCxn id="119" idx="1"/>
          </p:cNvCxnSpPr>
          <p:nvPr/>
        </p:nvCxnSpPr>
        <p:spPr bwMode="auto">
          <a:xfrm rot="16200000" flipH="1">
            <a:off x="8847715" y="5810914"/>
            <a:ext cx="176259" cy="1345180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Straight Arrow Connector 127">
            <a:extLst>
              <a:ext uri="{FF2B5EF4-FFF2-40B4-BE49-F238E27FC236}">
                <a16:creationId xmlns:a16="http://schemas.microsoft.com/office/drawing/2014/main" id="{E0F59D06-6276-45B3-A7BB-86C585D17A7D}"/>
              </a:ext>
            </a:extLst>
          </p:cNvPr>
          <p:cNvCxnSpPr>
            <a:cxnSpLocks noChangeShapeType="1"/>
            <a:stCxn id="95" idx="2"/>
            <a:endCxn id="117" idx="0"/>
          </p:cNvCxnSpPr>
          <p:nvPr/>
        </p:nvCxnSpPr>
        <p:spPr bwMode="auto">
          <a:xfrm>
            <a:off x="8263254" y="4282952"/>
            <a:ext cx="0" cy="18319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" name="Straight Arrow Connector 127">
            <a:extLst>
              <a:ext uri="{FF2B5EF4-FFF2-40B4-BE49-F238E27FC236}">
                <a16:creationId xmlns:a16="http://schemas.microsoft.com/office/drawing/2014/main" id="{F5651560-4D00-47DA-96AC-3C127F7BD1EB}"/>
              </a:ext>
            </a:extLst>
          </p:cNvPr>
          <p:cNvCxnSpPr>
            <a:cxnSpLocks noChangeShapeType="1"/>
            <a:stCxn id="117" idx="3"/>
            <a:endCxn id="121" idx="2"/>
          </p:cNvCxnSpPr>
          <p:nvPr/>
        </p:nvCxnSpPr>
        <p:spPr bwMode="auto">
          <a:xfrm>
            <a:off x="8803254" y="4682151"/>
            <a:ext cx="733180" cy="58963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Straight Arrow Connector 127">
            <a:extLst>
              <a:ext uri="{FF2B5EF4-FFF2-40B4-BE49-F238E27FC236}">
                <a16:creationId xmlns:a16="http://schemas.microsoft.com/office/drawing/2014/main" id="{A1DF4158-195B-469E-87F6-52D08076E738}"/>
              </a:ext>
            </a:extLst>
          </p:cNvPr>
          <p:cNvCxnSpPr>
            <a:cxnSpLocks noChangeShapeType="1"/>
            <a:stCxn id="118" idx="2"/>
            <a:endCxn id="122" idx="0"/>
          </p:cNvCxnSpPr>
          <p:nvPr/>
        </p:nvCxnSpPr>
        <p:spPr bwMode="auto">
          <a:xfrm>
            <a:off x="8263254" y="5482823"/>
            <a:ext cx="0" cy="19292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Arrow Connector 127">
            <a:extLst>
              <a:ext uri="{FF2B5EF4-FFF2-40B4-BE49-F238E27FC236}">
                <a16:creationId xmlns:a16="http://schemas.microsoft.com/office/drawing/2014/main" id="{92AB93D3-F2E2-4E14-95AB-8591148A7EAF}"/>
              </a:ext>
            </a:extLst>
          </p:cNvPr>
          <p:cNvCxnSpPr>
            <a:cxnSpLocks noChangeShapeType="1"/>
            <a:stCxn id="122" idx="3"/>
            <a:endCxn id="120" idx="1"/>
          </p:cNvCxnSpPr>
          <p:nvPr/>
        </p:nvCxnSpPr>
        <p:spPr bwMode="auto">
          <a:xfrm flipV="1">
            <a:off x="8856945" y="6035562"/>
            <a:ext cx="751489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Straight Arrow Connector 127">
            <a:extLst>
              <a:ext uri="{FF2B5EF4-FFF2-40B4-BE49-F238E27FC236}">
                <a16:creationId xmlns:a16="http://schemas.microsoft.com/office/drawing/2014/main" id="{EA749490-7881-4EEE-A836-A5DED6195C9D}"/>
              </a:ext>
            </a:extLst>
          </p:cNvPr>
          <p:cNvCxnSpPr>
            <a:cxnSpLocks noChangeShapeType="1"/>
            <a:stCxn id="120" idx="3"/>
          </p:cNvCxnSpPr>
          <p:nvPr/>
        </p:nvCxnSpPr>
        <p:spPr bwMode="auto">
          <a:xfrm flipV="1">
            <a:off x="10688434" y="5052899"/>
            <a:ext cx="746988" cy="98266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Straight Arrow Connector 127">
            <a:extLst>
              <a:ext uri="{FF2B5EF4-FFF2-40B4-BE49-F238E27FC236}">
                <a16:creationId xmlns:a16="http://schemas.microsoft.com/office/drawing/2014/main" id="{D19033FE-492B-46F2-90CF-8629A46E334C}"/>
              </a:ext>
            </a:extLst>
          </p:cNvPr>
          <p:cNvCxnSpPr>
            <a:cxnSpLocks noChangeShapeType="1"/>
            <a:stCxn id="119" idx="3"/>
          </p:cNvCxnSpPr>
          <p:nvPr/>
        </p:nvCxnSpPr>
        <p:spPr bwMode="auto">
          <a:xfrm flipV="1">
            <a:off x="10688434" y="6371460"/>
            <a:ext cx="761421" cy="20017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Straight Arrow Connector 127">
            <a:extLst>
              <a:ext uri="{FF2B5EF4-FFF2-40B4-BE49-F238E27FC236}">
                <a16:creationId xmlns:a16="http://schemas.microsoft.com/office/drawing/2014/main" id="{58F58049-B0A5-4B1B-9BBE-E29BECC0963F}"/>
              </a:ext>
            </a:extLst>
          </p:cNvPr>
          <p:cNvCxnSpPr>
            <a:cxnSpLocks noChangeShapeType="1"/>
            <a:stCxn id="81" idx="2"/>
            <a:endCxn id="85" idx="0"/>
          </p:cNvCxnSpPr>
          <p:nvPr/>
        </p:nvCxnSpPr>
        <p:spPr bwMode="auto">
          <a:xfrm>
            <a:off x="8263254" y="2077327"/>
            <a:ext cx="0" cy="13734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Arrow Connector 127">
            <a:extLst>
              <a:ext uri="{FF2B5EF4-FFF2-40B4-BE49-F238E27FC236}">
                <a16:creationId xmlns:a16="http://schemas.microsoft.com/office/drawing/2014/main" id="{E8CF38AD-8C31-450F-BEA7-572EF39EAEB6}"/>
              </a:ext>
            </a:extLst>
          </p:cNvPr>
          <p:cNvCxnSpPr>
            <a:cxnSpLocks noChangeShapeType="1"/>
            <a:stCxn id="139" idx="1"/>
            <a:endCxn id="85" idx="3"/>
          </p:cNvCxnSpPr>
          <p:nvPr/>
        </p:nvCxnSpPr>
        <p:spPr bwMode="auto">
          <a:xfrm rot="10800000">
            <a:off x="8803255" y="2430667"/>
            <a:ext cx="751489" cy="150710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Arrow Connector 127">
            <a:extLst>
              <a:ext uri="{FF2B5EF4-FFF2-40B4-BE49-F238E27FC236}">
                <a16:creationId xmlns:a16="http://schemas.microsoft.com/office/drawing/2014/main" id="{E112FF20-1C46-4940-A464-7581393FDEAA}"/>
              </a:ext>
            </a:extLst>
          </p:cNvPr>
          <p:cNvCxnSpPr>
            <a:cxnSpLocks noChangeShapeType="1"/>
            <a:stCxn id="89" idx="2"/>
            <a:endCxn id="95" idx="0"/>
          </p:cNvCxnSpPr>
          <p:nvPr/>
        </p:nvCxnSpPr>
        <p:spPr bwMode="auto">
          <a:xfrm>
            <a:off x="8263254" y="3606897"/>
            <a:ext cx="0" cy="24405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Arrow Connector 127">
            <a:extLst>
              <a:ext uri="{FF2B5EF4-FFF2-40B4-BE49-F238E27FC236}">
                <a16:creationId xmlns:a16="http://schemas.microsoft.com/office/drawing/2014/main" id="{E5B532DE-8143-4A19-8400-1B17B0775655}"/>
              </a:ext>
            </a:extLst>
          </p:cNvPr>
          <p:cNvCxnSpPr>
            <a:cxnSpLocks noChangeShapeType="1"/>
            <a:stCxn id="89" idx="1"/>
            <a:endCxn id="118" idx="1"/>
          </p:cNvCxnSpPr>
          <p:nvPr/>
        </p:nvCxnSpPr>
        <p:spPr bwMode="auto">
          <a:xfrm rot="10800000" flipH="1" flipV="1">
            <a:off x="7610386" y="3247085"/>
            <a:ext cx="112867" cy="2019738"/>
          </a:xfrm>
          <a:prstGeom prst="bentConnector3">
            <a:avLst>
              <a:gd name="adj1" fmla="val -202539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Straight Arrow Connector 127">
            <a:extLst>
              <a:ext uri="{FF2B5EF4-FFF2-40B4-BE49-F238E27FC236}">
                <a16:creationId xmlns:a16="http://schemas.microsoft.com/office/drawing/2014/main" id="{0AA72D84-9FD0-459E-B4E2-818C363B7161}"/>
              </a:ext>
            </a:extLst>
          </p:cNvPr>
          <p:cNvCxnSpPr>
            <a:cxnSpLocks noChangeShapeType="1"/>
            <a:endCxn id="81" idx="0"/>
          </p:cNvCxnSpPr>
          <p:nvPr/>
        </p:nvCxnSpPr>
        <p:spPr bwMode="auto">
          <a:xfrm>
            <a:off x="8263254" y="1214844"/>
            <a:ext cx="0" cy="14285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5A5C2181-F8D9-489F-A5B1-6760EC2E492E}"/>
              </a:ext>
            </a:extLst>
          </p:cNvPr>
          <p:cNvSpPr/>
          <p:nvPr/>
        </p:nvSpPr>
        <p:spPr>
          <a:xfrm>
            <a:off x="7286921" y="6625614"/>
            <a:ext cx="2181982" cy="230832"/>
          </a:xfrm>
          <a:prstGeom prst="rect">
            <a:avLst/>
          </a:prstGeom>
          <a:noFill/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Il processo prosegue nella slide successiva.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D3EF5-D4EA-4DAC-BDD7-001199D609D5}"/>
              </a:ext>
            </a:extLst>
          </p:cNvPr>
          <p:cNvSpPr txBox="1"/>
          <p:nvPr/>
        </p:nvSpPr>
        <p:spPr>
          <a:xfrm>
            <a:off x="8784630" y="1527351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1A8A14F-FFC0-4FAB-8CA2-9E828E367B59}"/>
              </a:ext>
            </a:extLst>
          </p:cNvPr>
          <p:cNvSpPr txBox="1"/>
          <p:nvPr/>
        </p:nvSpPr>
        <p:spPr>
          <a:xfrm>
            <a:off x="8252463" y="197988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ED2114E-3EC5-4A30-A746-DBF8F27ACD8E}"/>
              </a:ext>
            </a:extLst>
          </p:cNvPr>
          <p:cNvSpPr txBox="1"/>
          <p:nvPr/>
        </p:nvSpPr>
        <p:spPr>
          <a:xfrm>
            <a:off x="9285448" y="224864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26CBC20-C445-40CC-9B63-0FF6BABC90C2}"/>
              </a:ext>
            </a:extLst>
          </p:cNvPr>
          <p:cNvSpPr txBox="1"/>
          <p:nvPr/>
        </p:nvSpPr>
        <p:spPr>
          <a:xfrm>
            <a:off x="7337690" y="306313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5B81CF7-3154-4E94-BFA0-3543BDA940A1}"/>
              </a:ext>
            </a:extLst>
          </p:cNvPr>
          <p:cNvSpPr txBox="1"/>
          <p:nvPr/>
        </p:nvSpPr>
        <p:spPr>
          <a:xfrm>
            <a:off x="8211297" y="635180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BBBA867-599B-45F3-8105-83B588218830}"/>
              </a:ext>
            </a:extLst>
          </p:cNvPr>
          <p:cNvSpPr txBox="1"/>
          <p:nvPr/>
        </p:nvSpPr>
        <p:spPr>
          <a:xfrm>
            <a:off x="10120588" y="420455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98C2CBCA-6657-4963-9615-FFDF2117C113}"/>
              </a:ext>
            </a:extLst>
          </p:cNvPr>
          <p:cNvSpPr txBox="1"/>
          <p:nvPr/>
        </p:nvSpPr>
        <p:spPr>
          <a:xfrm>
            <a:off x="10108989" y="271017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6EE895E-2556-4511-BAD4-01F017473345}"/>
              </a:ext>
            </a:extLst>
          </p:cNvPr>
          <p:cNvSpPr txBox="1"/>
          <p:nvPr/>
        </p:nvSpPr>
        <p:spPr>
          <a:xfrm>
            <a:off x="8784630" y="5846713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8FAE2CE-100F-428E-B413-45F9B6ABF781}"/>
              </a:ext>
            </a:extLst>
          </p:cNvPr>
          <p:cNvSpPr txBox="1"/>
          <p:nvPr/>
        </p:nvSpPr>
        <p:spPr>
          <a:xfrm>
            <a:off x="9321227" y="374264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4C5DBB5-6C8B-4E80-9DB8-F90F37697E33}"/>
              </a:ext>
            </a:extLst>
          </p:cNvPr>
          <p:cNvSpPr txBox="1"/>
          <p:nvPr/>
        </p:nvSpPr>
        <p:spPr>
          <a:xfrm>
            <a:off x="8238153" y="354395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172" name="Graphic 171" descr="Computer">
            <a:extLst>
              <a:ext uri="{FF2B5EF4-FFF2-40B4-BE49-F238E27FC236}">
                <a16:creationId xmlns:a16="http://schemas.microsoft.com/office/drawing/2014/main" id="{2E944F8C-C23E-4D62-B5D3-D99C4F01C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0389" y="4256954"/>
            <a:ext cx="303625" cy="303625"/>
          </a:xfrm>
          <a:prstGeom prst="rect">
            <a:avLst/>
          </a:prstGeom>
          <a:effectLst/>
        </p:spPr>
      </p:pic>
      <p:pic>
        <p:nvPicPr>
          <p:cNvPr id="190" name="Graphic 189" descr="Computer">
            <a:extLst>
              <a:ext uri="{FF2B5EF4-FFF2-40B4-BE49-F238E27FC236}">
                <a16:creationId xmlns:a16="http://schemas.microsoft.com/office/drawing/2014/main" id="{9FCBAF42-9645-4E6A-A377-9EDB42357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0604" y="3850952"/>
            <a:ext cx="303625" cy="303625"/>
          </a:xfrm>
          <a:prstGeom prst="rect">
            <a:avLst/>
          </a:prstGeom>
          <a:effectLst/>
        </p:spPr>
      </p:pic>
      <p:pic>
        <p:nvPicPr>
          <p:cNvPr id="191" name="Graphic 190" descr="Computer">
            <a:extLst>
              <a:ext uri="{FF2B5EF4-FFF2-40B4-BE49-F238E27FC236}">
                <a16:creationId xmlns:a16="http://schemas.microsoft.com/office/drawing/2014/main" id="{85FA7754-5FE1-49A8-9D41-3365468B7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0616" y="4899010"/>
            <a:ext cx="303625" cy="303625"/>
          </a:xfrm>
          <a:prstGeom prst="rect">
            <a:avLst/>
          </a:prstGeom>
          <a:effectLst/>
        </p:spPr>
      </p:pic>
      <p:pic>
        <p:nvPicPr>
          <p:cNvPr id="192" name="Graphic 191" descr="Computer">
            <a:extLst>
              <a:ext uri="{FF2B5EF4-FFF2-40B4-BE49-F238E27FC236}">
                <a16:creationId xmlns:a16="http://schemas.microsoft.com/office/drawing/2014/main" id="{4230F3E1-8D85-4E78-BFFB-5D7AAE39A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0028" y="5750598"/>
            <a:ext cx="303625" cy="303625"/>
          </a:xfrm>
          <a:prstGeom prst="rect">
            <a:avLst/>
          </a:prstGeom>
          <a:effectLst/>
        </p:spPr>
      </p:pic>
      <p:pic>
        <p:nvPicPr>
          <p:cNvPr id="193" name="Graphic 192" descr="Computer">
            <a:extLst>
              <a:ext uri="{FF2B5EF4-FFF2-40B4-BE49-F238E27FC236}">
                <a16:creationId xmlns:a16="http://schemas.microsoft.com/office/drawing/2014/main" id="{527648A3-E802-47EB-AD20-07B47B5D1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3471" y="6515905"/>
            <a:ext cx="303625" cy="303625"/>
          </a:xfrm>
          <a:prstGeom prst="rect">
            <a:avLst/>
          </a:prstGeom>
          <a:effectLst/>
        </p:spPr>
      </p:pic>
      <p:pic>
        <p:nvPicPr>
          <p:cNvPr id="194" name="Graphic 193" descr="Computer">
            <a:extLst>
              <a:ext uri="{FF2B5EF4-FFF2-40B4-BE49-F238E27FC236}">
                <a16:creationId xmlns:a16="http://schemas.microsoft.com/office/drawing/2014/main" id="{DFEE7D35-111A-4809-81C6-BC3BA3D59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0172" y="6513262"/>
            <a:ext cx="303625" cy="303625"/>
          </a:xfrm>
          <a:prstGeom prst="rect">
            <a:avLst/>
          </a:prstGeom>
          <a:effectLst/>
        </p:spPr>
      </p:pic>
      <p:pic>
        <p:nvPicPr>
          <p:cNvPr id="195" name="Graphic 194" descr="Computer">
            <a:extLst>
              <a:ext uri="{FF2B5EF4-FFF2-40B4-BE49-F238E27FC236}">
                <a16:creationId xmlns:a16="http://schemas.microsoft.com/office/drawing/2014/main" id="{0FC91E35-06F1-4A38-AB68-22215E934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3185" y="3253498"/>
            <a:ext cx="303625" cy="303625"/>
          </a:xfrm>
          <a:prstGeom prst="rect">
            <a:avLst/>
          </a:prstGeom>
          <a:effectLst/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F28A86C2-B4BD-48E9-8E98-0001B4340431}"/>
              </a:ext>
            </a:extLst>
          </p:cNvPr>
          <p:cNvSpPr txBox="1"/>
          <p:nvPr/>
        </p:nvSpPr>
        <p:spPr bwMode="auto">
          <a:xfrm>
            <a:off x="3207376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63053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8EACC-2E5B-4AA1-99E4-61D13FAFF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4" r="40496"/>
          <a:stretch/>
        </p:blipFill>
        <p:spPr>
          <a:xfrm>
            <a:off x="-1297" y="1785"/>
            <a:ext cx="4255174" cy="68544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A2C7DA-A9C1-4259-8445-DFD907DEFD0F}"/>
              </a:ext>
            </a:extLst>
          </p:cNvPr>
          <p:cNvSpPr txBox="1"/>
          <p:nvPr/>
        </p:nvSpPr>
        <p:spPr>
          <a:xfrm>
            <a:off x="4704750" y="462776"/>
            <a:ext cx="3330550" cy="3369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943">
              <a:defRPr/>
            </a:pPr>
            <a:r>
              <a:rPr lang="it-IT" sz="27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A5A1F-1CD6-4EC0-ACEC-646366DD50DC}"/>
              </a:ext>
            </a:extLst>
          </p:cNvPr>
          <p:cNvSpPr txBox="1"/>
          <p:nvPr/>
        </p:nvSpPr>
        <p:spPr>
          <a:xfrm>
            <a:off x="4704750" y="1167319"/>
            <a:ext cx="7143539" cy="53349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E.1_Processo di Acquisizione documento cartaceo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E.1.1_Conservazione ibrida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E.1.2_Conservazione in archivio corrente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E.2_Processo di Acquisizione documento via PEC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E.3_Processo di Acquisizione documento via PEO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E.4_Processo di Acquisizione documento cartaceo_Dipartimenti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E.5_Processo di Acquisizione documento via PEC_Dipartimenti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E.6_Processo di Acquisizione documento via PEO_Dipartimenti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U.1.1_Documento informatico in uscita_Modello parzialmente accentrato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Flusso U.1.2_Documento informatico in uscita_Modello parzialmente accentrato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Flusso U.2.1_Documento informatico in uscita_Modello accentrato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Flusso U.2.2_Documento informatico in uscita_Modello accentrato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Flusso A.1_Richiesta di accesso civico generalizzato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Flusso S.1_Scambio di documenti interni</a:t>
            </a:r>
            <a:endParaRPr lang="it-IT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it-IT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9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E.3 di «Acquisizione documento via PEO» (3/4)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E31F9D0-BE56-4342-9547-5CE2DE696E6B}"/>
              </a:ext>
            </a:extLst>
          </p:cNvPr>
          <p:cNvSpPr txBox="1"/>
          <p:nvPr/>
        </p:nvSpPr>
        <p:spPr>
          <a:xfrm>
            <a:off x="8282681" y="257393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598BEC2-5C39-4396-95AA-ACACFC1C4601}"/>
              </a:ext>
            </a:extLst>
          </p:cNvPr>
          <p:cNvSpPr txBox="1"/>
          <p:nvPr/>
        </p:nvSpPr>
        <p:spPr>
          <a:xfrm>
            <a:off x="8882047" y="210996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cxnSp>
        <p:nvCxnSpPr>
          <p:cNvPr id="159" name="Straight Connector 102">
            <a:extLst>
              <a:ext uri="{FF2B5EF4-FFF2-40B4-BE49-F238E27FC236}">
                <a16:creationId xmlns:a16="http://schemas.microsoft.com/office/drawing/2014/main" id="{10F94069-C130-45B2-9BB3-12DC6D2BFD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9615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7AC5474F-B937-426D-9832-A8CDD11A402A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61" name="Straight Connector 102">
            <a:extLst>
              <a:ext uri="{FF2B5EF4-FFF2-40B4-BE49-F238E27FC236}">
                <a16:creationId xmlns:a16="http://schemas.microsoft.com/office/drawing/2014/main" id="{529FDD7C-3CC7-484A-BD0F-F206080F92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B0E6045-B15B-45E1-BC26-6A75343832A7}"/>
              </a:ext>
            </a:extLst>
          </p:cNvPr>
          <p:cNvSpPr txBox="1"/>
          <p:nvPr/>
        </p:nvSpPr>
        <p:spPr bwMode="auto">
          <a:xfrm>
            <a:off x="891048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28B7455-C4AB-4428-96EC-906C2C34EDB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65" name="Straight Connector 102">
            <a:extLst>
              <a:ext uri="{FF2B5EF4-FFF2-40B4-BE49-F238E27FC236}">
                <a16:creationId xmlns:a16="http://schemas.microsoft.com/office/drawing/2014/main" id="{D63804CD-D167-4767-9CB7-160479ABA3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Hexagon 210">
            <a:extLst>
              <a:ext uri="{FF2B5EF4-FFF2-40B4-BE49-F238E27FC236}">
                <a16:creationId xmlns:a16="http://schemas.microsoft.com/office/drawing/2014/main" id="{3E7473D1-EF90-4387-A520-C3A7A4FB55A6}"/>
              </a:ext>
            </a:extLst>
          </p:cNvPr>
          <p:cNvSpPr/>
          <p:nvPr/>
        </p:nvSpPr>
        <p:spPr>
          <a:xfrm>
            <a:off x="6743578" y="1313865"/>
            <a:ext cx="396000" cy="35814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2" name="AutoShape 98">
            <a:extLst>
              <a:ext uri="{FF2B5EF4-FFF2-40B4-BE49-F238E27FC236}">
                <a16:creationId xmlns:a16="http://schemas.microsoft.com/office/drawing/2014/main" id="{7FFF6B93-09E2-4A28-A8AA-B1EC433C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98" y="1276313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39. Verifica assegnazione</a:t>
            </a:r>
          </a:p>
        </p:txBody>
      </p:sp>
      <p:sp>
        <p:nvSpPr>
          <p:cNvPr id="213" name="AutoShape 67">
            <a:extLst>
              <a:ext uri="{FF2B5EF4-FFF2-40B4-BE49-F238E27FC236}">
                <a16:creationId xmlns:a16="http://schemas.microsoft.com/office/drawing/2014/main" id="{CCABF34A-A01B-4CEF-BAF9-5ED6FE71E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998" y="1933493"/>
            <a:ext cx="1280400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corretta?</a:t>
            </a:r>
          </a:p>
        </p:txBody>
      </p:sp>
      <p:sp>
        <p:nvSpPr>
          <p:cNvPr id="214" name="AutoShape 98">
            <a:extLst>
              <a:ext uri="{FF2B5EF4-FFF2-40B4-BE49-F238E27FC236}">
                <a16:creationId xmlns:a16="http://schemas.microsoft.com/office/drawing/2014/main" id="{EDE1C7CF-15AE-43D3-9580-3CB1102B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887" y="207730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40. Ritrasmissione documento al PUA</a:t>
            </a:r>
          </a:p>
        </p:txBody>
      </p:sp>
      <p:sp>
        <p:nvSpPr>
          <p:cNvPr id="218" name="AutoShape 98">
            <a:extLst>
              <a:ext uri="{FF2B5EF4-FFF2-40B4-BE49-F238E27FC236}">
                <a16:creationId xmlns:a16="http://schemas.microsoft.com/office/drawing/2014/main" id="{01160890-680B-4A82-9BFA-767F9FD86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98" y="2831656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41. Verifica classificazione</a:t>
            </a:r>
          </a:p>
        </p:txBody>
      </p:sp>
      <p:sp>
        <p:nvSpPr>
          <p:cNvPr id="219" name="AutoShape 67">
            <a:extLst>
              <a:ext uri="{FF2B5EF4-FFF2-40B4-BE49-F238E27FC236}">
                <a16:creationId xmlns:a16="http://schemas.microsoft.com/office/drawing/2014/main" id="{338E62FA-6578-44C3-8378-FD556A8C0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002" y="2687844"/>
            <a:ext cx="1373771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Classificazione corretta?</a:t>
            </a:r>
          </a:p>
        </p:txBody>
      </p:sp>
      <p:sp>
        <p:nvSpPr>
          <p:cNvPr id="220" name="AutoShape 98">
            <a:extLst>
              <a:ext uri="{FF2B5EF4-FFF2-40B4-BE49-F238E27FC236}">
                <a16:creationId xmlns:a16="http://schemas.microsoft.com/office/drawing/2014/main" id="{2526D7B6-017B-468D-A143-1C2459A42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887" y="370738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42. Modifica classificazione documento</a:t>
            </a:r>
          </a:p>
        </p:txBody>
      </p:sp>
      <p:sp>
        <p:nvSpPr>
          <p:cNvPr id="221" name="AutoShape 98">
            <a:extLst>
              <a:ext uri="{FF2B5EF4-FFF2-40B4-BE49-F238E27FC236}">
                <a16:creationId xmlns:a16="http://schemas.microsoft.com/office/drawing/2014/main" id="{CDE8BA10-5B59-4104-8C92-B44304BB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98" y="370738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43. Verifica elaborazione pratica</a:t>
            </a:r>
          </a:p>
        </p:txBody>
      </p:sp>
      <p:sp>
        <p:nvSpPr>
          <p:cNvPr id="222" name="AutoShape 67">
            <a:extLst>
              <a:ext uri="{FF2B5EF4-FFF2-40B4-BE49-F238E27FC236}">
                <a16:creationId xmlns:a16="http://schemas.microsoft.com/office/drawing/2014/main" id="{C2E39C52-1B38-427D-B562-CB060357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507" y="4369641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Pratica da elaborare?</a:t>
            </a:r>
          </a:p>
        </p:txBody>
      </p:sp>
      <p:sp>
        <p:nvSpPr>
          <p:cNvPr id="223" name="AutoShape 98">
            <a:extLst>
              <a:ext uri="{FF2B5EF4-FFF2-40B4-BE49-F238E27FC236}">
                <a16:creationId xmlns:a16="http://schemas.microsoft.com/office/drawing/2014/main" id="{66271FCA-BFBE-4C84-80E0-24884500D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887" y="4513453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47. Verifica presenza fascicolo</a:t>
            </a:r>
          </a:p>
        </p:txBody>
      </p:sp>
      <p:sp>
        <p:nvSpPr>
          <p:cNvPr id="224" name="AutoShape 98">
            <a:extLst>
              <a:ext uri="{FF2B5EF4-FFF2-40B4-BE49-F238E27FC236}">
                <a16:creationId xmlns:a16="http://schemas.microsoft.com/office/drawing/2014/main" id="{24D15F06-B7CD-40BD-A0C9-C4C671165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766" y="553644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44. Verifica richiesta di accesso</a:t>
            </a:r>
          </a:p>
        </p:txBody>
      </p:sp>
      <p:sp>
        <p:nvSpPr>
          <p:cNvPr id="226" name="AutoShape 98">
            <a:extLst>
              <a:ext uri="{FF2B5EF4-FFF2-40B4-BE49-F238E27FC236}">
                <a16:creationId xmlns:a16="http://schemas.microsoft.com/office/drawing/2014/main" id="{7F75B277-8BC5-49C9-A621-A79E10AD8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3923" y="6211800"/>
            <a:ext cx="1173485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48. Creazione / Richiesta creazione fascicolo all’utente doc.</a:t>
            </a:r>
          </a:p>
        </p:txBody>
      </p:sp>
      <p:sp>
        <p:nvSpPr>
          <p:cNvPr id="227" name="AutoShape 98">
            <a:extLst>
              <a:ext uri="{FF2B5EF4-FFF2-40B4-BE49-F238E27FC236}">
                <a16:creationId xmlns:a16="http://schemas.microsoft.com/office/drawing/2014/main" id="{087B9808-C352-42C9-9861-E9F1AF855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519" y="620777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49. Inserimento in fascicolo elettronico</a:t>
            </a:r>
          </a:p>
        </p:txBody>
      </p:sp>
      <p:sp>
        <p:nvSpPr>
          <p:cNvPr id="228" name="AutoShape 67">
            <a:extLst>
              <a:ext uri="{FF2B5EF4-FFF2-40B4-BE49-F238E27FC236}">
                <a16:creationId xmlns:a16="http://schemas.microsoft.com/office/drawing/2014/main" id="{474F27AB-0BAF-4141-A294-BEF7D2C5A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974" y="5290720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Fascicolo presente?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FA18B5E-5039-43E3-93E5-8492F1140F73}"/>
              </a:ext>
            </a:extLst>
          </p:cNvPr>
          <p:cNvGrpSpPr/>
          <p:nvPr/>
        </p:nvGrpSpPr>
        <p:grpSpPr>
          <a:xfrm>
            <a:off x="11263946" y="5383104"/>
            <a:ext cx="828918" cy="507278"/>
            <a:chOff x="11282236" y="4890601"/>
            <a:chExt cx="828918" cy="507278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B6DA122-2A78-4B1B-BE9C-F44B5446B524}"/>
                </a:ext>
              </a:extLst>
            </p:cNvPr>
            <p:cNvSpPr/>
            <p:nvPr/>
          </p:nvSpPr>
          <p:spPr>
            <a:xfrm>
              <a:off x="11435422" y="4890601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22A2427E-3C60-485D-A228-11FA4A0876C9}"/>
                </a:ext>
              </a:extLst>
            </p:cNvPr>
            <p:cNvSpPr txBox="1"/>
            <p:nvPr/>
          </p:nvSpPr>
          <p:spPr>
            <a:xfrm>
              <a:off x="11282236" y="5226103"/>
              <a:ext cx="828918" cy="171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elettrico corrente</a:t>
              </a:r>
            </a:p>
          </p:txBody>
        </p:sp>
      </p:grpSp>
      <p:cxnSp>
        <p:nvCxnSpPr>
          <p:cNvPr id="233" name="Straight Arrow Connector 127">
            <a:extLst>
              <a:ext uri="{FF2B5EF4-FFF2-40B4-BE49-F238E27FC236}">
                <a16:creationId xmlns:a16="http://schemas.microsoft.com/office/drawing/2014/main" id="{0F7F1480-1189-4C5E-89C6-91F52368F0EA}"/>
              </a:ext>
            </a:extLst>
          </p:cNvPr>
          <p:cNvCxnSpPr>
            <a:cxnSpLocks noChangeShapeType="1"/>
            <a:stCxn id="211" idx="0"/>
            <a:endCxn id="212" idx="1"/>
          </p:cNvCxnSpPr>
          <p:nvPr/>
        </p:nvCxnSpPr>
        <p:spPr bwMode="auto">
          <a:xfrm flipV="1">
            <a:off x="7139578" y="1492313"/>
            <a:ext cx="637620" cy="62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4" name="Straight Arrow Connector 127">
            <a:extLst>
              <a:ext uri="{FF2B5EF4-FFF2-40B4-BE49-F238E27FC236}">
                <a16:creationId xmlns:a16="http://schemas.microsoft.com/office/drawing/2014/main" id="{E4D0B6E2-940A-426C-9C9E-479889D041DE}"/>
              </a:ext>
            </a:extLst>
          </p:cNvPr>
          <p:cNvCxnSpPr>
            <a:cxnSpLocks noChangeShapeType="1"/>
            <a:stCxn id="212" idx="2"/>
            <a:endCxn id="213" idx="0"/>
          </p:cNvCxnSpPr>
          <p:nvPr/>
        </p:nvCxnSpPr>
        <p:spPr bwMode="auto">
          <a:xfrm>
            <a:off x="8317198" y="1708313"/>
            <a:ext cx="0" cy="22518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" name="Straight Arrow Connector 127">
            <a:extLst>
              <a:ext uri="{FF2B5EF4-FFF2-40B4-BE49-F238E27FC236}">
                <a16:creationId xmlns:a16="http://schemas.microsoft.com/office/drawing/2014/main" id="{BDC34ACE-7227-447B-A4E4-FD081CFE6CD6}"/>
              </a:ext>
            </a:extLst>
          </p:cNvPr>
          <p:cNvCxnSpPr>
            <a:cxnSpLocks noChangeShapeType="1"/>
            <a:stCxn id="213" idx="2"/>
            <a:endCxn id="218" idx="0"/>
          </p:cNvCxnSpPr>
          <p:nvPr/>
        </p:nvCxnSpPr>
        <p:spPr bwMode="auto">
          <a:xfrm>
            <a:off x="8317198" y="2653118"/>
            <a:ext cx="0" cy="17853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" name="Straight Arrow Connector 127">
            <a:extLst>
              <a:ext uri="{FF2B5EF4-FFF2-40B4-BE49-F238E27FC236}">
                <a16:creationId xmlns:a16="http://schemas.microsoft.com/office/drawing/2014/main" id="{070990A8-80A6-4561-8DAC-F4C1B73CF0A6}"/>
              </a:ext>
            </a:extLst>
          </p:cNvPr>
          <p:cNvCxnSpPr>
            <a:cxnSpLocks noChangeShapeType="1"/>
            <a:stCxn id="213" idx="3"/>
            <a:endCxn id="214" idx="1"/>
          </p:cNvCxnSpPr>
          <p:nvPr/>
        </p:nvCxnSpPr>
        <p:spPr bwMode="auto">
          <a:xfrm flipV="1">
            <a:off x="8957398" y="2293305"/>
            <a:ext cx="752489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" name="Straight Arrow Connector 127">
            <a:extLst>
              <a:ext uri="{FF2B5EF4-FFF2-40B4-BE49-F238E27FC236}">
                <a16:creationId xmlns:a16="http://schemas.microsoft.com/office/drawing/2014/main" id="{FA2EECC8-E59B-4CD8-A7DB-070A68C82F7D}"/>
              </a:ext>
            </a:extLst>
          </p:cNvPr>
          <p:cNvCxnSpPr>
            <a:cxnSpLocks noChangeShapeType="1"/>
            <a:stCxn id="218" idx="3"/>
            <a:endCxn id="219" idx="1"/>
          </p:cNvCxnSpPr>
          <p:nvPr/>
        </p:nvCxnSpPr>
        <p:spPr bwMode="auto">
          <a:xfrm>
            <a:off x="8857198" y="3047656"/>
            <a:ext cx="705804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Straight Arrow Connector 127">
            <a:extLst>
              <a:ext uri="{FF2B5EF4-FFF2-40B4-BE49-F238E27FC236}">
                <a16:creationId xmlns:a16="http://schemas.microsoft.com/office/drawing/2014/main" id="{292CC3CF-2D27-44E5-81C4-D622278F3EC6}"/>
              </a:ext>
            </a:extLst>
          </p:cNvPr>
          <p:cNvCxnSpPr>
            <a:cxnSpLocks noChangeShapeType="1"/>
            <a:stCxn id="219" idx="3"/>
            <a:endCxn id="220" idx="3"/>
          </p:cNvCxnSpPr>
          <p:nvPr/>
        </p:nvCxnSpPr>
        <p:spPr bwMode="auto">
          <a:xfrm flipH="1">
            <a:off x="10789887" y="3047657"/>
            <a:ext cx="146886" cy="875725"/>
          </a:xfrm>
          <a:prstGeom prst="bentConnector3">
            <a:avLst>
              <a:gd name="adj1" fmla="val -96343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0" name="Straight Arrow Connector 127">
            <a:extLst>
              <a:ext uri="{FF2B5EF4-FFF2-40B4-BE49-F238E27FC236}">
                <a16:creationId xmlns:a16="http://schemas.microsoft.com/office/drawing/2014/main" id="{96AFBCFB-5E04-4980-8716-5207D8751E52}"/>
              </a:ext>
            </a:extLst>
          </p:cNvPr>
          <p:cNvCxnSpPr>
            <a:cxnSpLocks noChangeShapeType="1"/>
            <a:stCxn id="220" idx="1"/>
            <a:endCxn id="221" idx="3"/>
          </p:cNvCxnSpPr>
          <p:nvPr/>
        </p:nvCxnSpPr>
        <p:spPr bwMode="auto">
          <a:xfrm flipH="1">
            <a:off x="8857198" y="3923382"/>
            <a:ext cx="852689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Straight Arrow Connector 127">
            <a:extLst>
              <a:ext uri="{FF2B5EF4-FFF2-40B4-BE49-F238E27FC236}">
                <a16:creationId xmlns:a16="http://schemas.microsoft.com/office/drawing/2014/main" id="{1083BA7B-49DC-431E-A0BC-4BFF9228073F}"/>
              </a:ext>
            </a:extLst>
          </p:cNvPr>
          <p:cNvCxnSpPr>
            <a:cxnSpLocks noChangeShapeType="1"/>
            <a:stCxn id="221" idx="2"/>
            <a:endCxn id="222" idx="0"/>
          </p:cNvCxnSpPr>
          <p:nvPr/>
        </p:nvCxnSpPr>
        <p:spPr bwMode="auto">
          <a:xfrm>
            <a:off x="8317198" y="4139382"/>
            <a:ext cx="0" cy="23025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2" name="Straight Arrow Connector 127">
            <a:extLst>
              <a:ext uri="{FF2B5EF4-FFF2-40B4-BE49-F238E27FC236}">
                <a16:creationId xmlns:a16="http://schemas.microsoft.com/office/drawing/2014/main" id="{2EED2978-F8CC-49C3-80CF-B8C13DC248A8}"/>
              </a:ext>
            </a:extLst>
          </p:cNvPr>
          <p:cNvCxnSpPr>
            <a:cxnSpLocks noChangeShapeType="1"/>
            <a:stCxn id="222" idx="3"/>
            <a:endCxn id="223" idx="1"/>
          </p:cNvCxnSpPr>
          <p:nvPr/>
        </p:nvCxnSpPr>
        <p:spPr bwMode="auto">
          <a:xfrm flipV="1">
            <a:off x="8910889" y="4729453"/>
            <a:ext cx="798998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Straight Arrow Connector 127">
            <a:extLst>
              <a:ext uri="{FF2B5EF4-FFF2-40B4-BE49-F238E27FC236}">
                <a16:creationId xmlns:a16="http://schemas.microsoft.com/office/drawing/2014/main" id="{4DB414BF-E4B3-4111-9337-C06FD9CD4117}"/>
              </a:ext>
            </a:extLst>
          </p:cNvPr>
          <p:cNvCxnSpPr>
            <a:cxnSpLocks noChangeShapeType="1"/>
            <a:stCxn id="219" idx="2"/>
            <a:endCxn id="221" idx="0"/>
          </p:cNvCxnSpPr>
          <p:nvPr/>
        </p:nvCxnSpPr>
        <p:spPr bwMode="auto">
          <a:xfrm rot="5400000">
            <a:off x="9133587" y="2591080"/>
            <a:ext cx="299913" cy="193269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Straight Arrow Connector 127">
            <a:extLst>
              <a:ext uri="{FF2B5EF4-FFF2-40B4-BE49-F238E27FC236}">
                <a16:creationId xmlns:a16="http://schemas.microsoft.com/office/drawing/2014/main" id="{0BF8ABBC-83B0-4E89-A556-D523B76F55FD}"/>
              </a:ext>
            </a:extLst>
          </p:cNvPr>
          <p:cNvCxnSpPr>
            <a:cxnSpLocks noChangeShapeType="1"/>
            <a:stCxn id="222" idx="2"/>
            <a:endCxn id="224" idx="0"/>
          </p:cNvCxnSpPr>
          <p:nvPr/>
        </p:nvCxnSpPr>
        <p:spPr bwMode="auto">
          <a:xfrm rot="5400000">
            <a:off x="7879394" y="5098638"/>
            <a:ext cx="447176" cy="42843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" name="Straight Arrow Connector 127">
            <a:extLst>
              <a:ext uri="{FF2B5EF4-FFF2-40B4-BE49-F238E27FC236}">
                <a16:creationId xmlns:a16="http://schemas.microsoft.com/office/drawing/2014/main" id="{2DDCBA87-E7D5-46FE-AAC7-5B08C2BC35C6}"/>
              </a:ext>
            </a:extLst>
          </p:cNvPr>
          <p:cNvCxnSpPr>
            <a:cxnSpLocks noChangeShapeType="1"/>
            <a:stCxn id="224" idx="2"/>
          </p:cNvCxnSpPr>
          <p:nvPr/>
        </p:nvCxnSpPr>
        <p:spPr bwMode="auto">
          <a:xfrm>
            <a:off x="7888766" y="5968442"/>
            <a:ext cx="0" cy="88442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" name="Straight Arrow Connector 127">
            <a:extLst>
              <a:ext uri="{FF2B5EF4-FFF2-40B4-BE49-F238E27FC236}">
                <a16:creationId xmlns:a16="http://schemas.microsoft.com/office/drawing/2014/main" id="{055DB664-6EB9-41F7-80B3-9B6BF922836E}"/>
              </a:ext>
            </a:extLst>
          </p:cNvPr>
          <p:cNvCxnSpPr>
            <a:cxnSpLocks noChangeShapeType="1"/>
            <a:stCxn id="223" idx="2"/>
            <a:endCxn id="228" idx="0"/>
          </p:cNvCxnSpPr>
          <p:nvPr/>
        </p:nvCxnSpPr>
        <p:spPr bwMode="auto">
          <a:xfrm rot="5400000">
            <a:off x="9512643" y="4553475"/>
            <a:ext cx="345267" cy="112922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Straight Arrow Connector 127">
            <a:extLst>
              <a:ext uri="{FF2B5EF4-FFF2-40B4-BE49-F238E27FC236}">
                <a16:creationId xmlns:a16="http://schemas.microsoft.com/office/drawing/2014/main" id="{FBA69281-44FB-4F5A-83DB-D8747B09BB72}"/>
              </a:ext>
            </a:extLst>
          </p:cNvPr>
          <p:cNvCxnSpPr>
            <a:cxnSpLocks noChangeShapeType="1"/>
            <a:stCxn id="228" idx="2"/>
            <a:endCxn id="226" idx="0"/>
          </p:cNvCxnSpPr>
          <p:nvPr/>
        </p:nvCxnSpPr>
        <p:spPr bwMode="auto">
          <a:xfrm>
            <a:off x="9120665" y="6010345"/>
            <a:ext cx="1" cy="20145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Arrow Connector 127">
            <a:extLst>
              <a:ext uri="{FF2B5EF4-FFF2-40B4-BE49-F238E27FC236}">
                <a16:creationId xmlns:a16="http://schemas.microsoft.com/office/drawing/2014/main" id="{3469AF56-965F-462F-8E85-3B1F4CBD9507}"/>
              </a:ext>
            </a:extLst>
          </p:cNvPr>
          <p:cNvCxnSpPr>
            <a:cxnSpLocks noChangeShapeType="1"/>
            <a:stCxn id="228" idx="3"/>
            <a:endCxn id="227" idx="0"/>
          </p:cNvCxnSpPr>
          <p:nvPr/>
        </p:nvCxnSpPr>
        <p:spPr bwMode="auto">
          <a:xfrm>
            <a:off x="9714356" y="5650533"/>
            <a:ext cx="758163" cy="557242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Arrow Connector 127">
            <a:extLst>
              <a:ext uri="{FF2B5EF4-FFF2-40B4-BE49-F238E27FC236}">
                <a16:creationId xmlns:a16="http://schemas.microsoft.com/office/drawing/2014/main" id="{FF237AA4-D44E-4A1B-AEBE-E264A1CE675A}"/>
              </a:ext>
            </a:extLst>
          </p:cNvPr>
          <p:cNvCxnSpPr>
            <a:cxnSpLocks noChangeShapeType="1"/>
            <a:stCxn id="226" idx="3"/>
            <a:endCxn id="227" idx="1"/>
          </p:cNvCxnSpPr>
          <p:nvPr/>
        </p:nvCxnSpPr>
        <p:spPr bwMode="auto">
          <a:xfrm flipV="1">
            <a:off x="9707408" y="6423775"/>
            <a:ext cx="225111" cy="402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Straight Arrow Connector 127">
            <a:extLst>
              <a:ext uri="{FF2B5EF4-FFF2-40B4-BE49-F238E27FC236}">
                <a16:creationId xmlns:a16="http://schemas.microsoft.com/office/drawing/2014/main" id="{5AC08F61-D257-408D-BDF5-445AFA86B421}"/>
              </a:ext>
            </a:extLst>
          </p:cNvPr>
          <p:cNvCxnSpPr>
            <a:cxnSpLocks noChangeShapeType="1"/>
            <a:stCxn id="227" idx="3"/>
            <a:endCxn id="230" idx="2"/>
          </p:cNvCxnSpPr>
          <p:nvPr/>
        </p:nvCxnSpPr>
        <p:spPr bwMode="auto">
          <a:xfrm flipV="1">
            <a:off x="11012519" y="5545401"/>
            <a:ext cx="404613" cy="87837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" name="Straight Arrow Connector 127">
            <a:extLst>
              <a:ext uri="{FF2B5EF4-FFF2-40B4-BE49-F238E27FC236}">
                <a16:creationId xmlns:a16="http://schemas.microsoft.com/office/drawing/2014/main" id="{5B302703-6870-4D28-B112-C5D86772ED4B}"/>
              </a:ext>
            </a:extLst>
          </p:cNvPr>
          <p:cNvCxnSpPr>
            <a:cxnSpLocks noChangeShapeType="1"/>
            <a:stCxn id="214" idx="0"/>
            <a:endCxn id="216" idx="4"/>
          </p:cNvCxnSpPr>
          <p:nvPr/>
        </p:nvCxnSpPr>
        <p:spPr bwMode="auto">
          <a:xfrm flipV="1">
            <a:off x="10249887" y="1708313"/>
            <a:ext cx="0" cy="36899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38BBEEB5-F4AE-4B4D-87CF-75BC4D92BC06}"/>
              </a:ext>
            </a:extLst>
          </p:cNvPr>
          <p:cNvGrpSpPr/>
          <p:nvPr/>
        </p:nvGrpSpPr>
        <p:grpSpPr>
          <a:xfrm>
            <a:off x="9784282" y="1276313"/>
            <a:ext cx="931210" cy="432000"/>
            <a:chOff x="9784282" y="1276313"/>
            <a:chExt cx="931210" cy="432000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95FAAC7-61CC-41F5-AA8C-42B559BC1168}"/>
                </a:ext>
              </a:extLst>
            </p:cNvPr>
            <p:cNvSpPr/>
            <p:nvPr/>
          </p:nvSpPr>
          <p:spPr>
            <a:xfrm>
              <a:off x="9784282" y="1276313"/>
              <a:ext cx="931210" cy="432000"/>
            </a:xfrm>
            <a:prstGeom prst="ellipse">
              <a:avLst/>
            </a:prstGeom>
            <a:solidFill>
              <a:srgbClr val="95CB89">
                <a:alpha val="50196"/>
              </a:srgbClr>
            </a:solidFill>
            <a:ln>
              <a:solidFill>
                <a:srgbClr val="25638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BC5764BB-9B0C-4A47-A0E1-DC875A4DB815}"/>
                </a:ext>
              </a:extLst>
            </p:cNvPr>
            <p:cNvSpPr txBox="1"/>
            <p:nvPr/>
          </p:nvSpPr>
          <p:spPr>
            <a:xfrm>
              <a:off x="9839304" y="1364819"/>
              <a:ext cx="843780" cy="21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Si rimanda </a:t>
              </a:r>
              <a:r>
                <a:rPr lang="it-IT" sz="900" dirty="0"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alla attività 38</a:t>
              </a:r>
              <a:endPara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endParaRPr>
            </a:p>
            <a:p>
              <a:pPr algn="ctr"/>
              <a:endParaRPr lang="it-IT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9" name="TextBox 338">
            <a:extLst>
              <a:ext uri="{FF2B5EF4-FFF2-40B4-BE49-F238E27FC236}">
                <a16:creationId xmlns:a16="http://schemas.microsoft.com/office/drawing/2014/main" id="{F2C62B2E-EA8F-4088-BEFF-3BA2E07EB2D8}"/>
              </a:ext>
            </a:extLst>
          </p:cNvPr>
          <p:cNvSpPr txBox="1"/>
          <p:nvPr/>
        </p:nvSpPr>
        <p:spPr>
          <a:xfrm>
            <a:off x="9977360" y="3358143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65500652-4251-4F58-99D1-4C131796D3D9}"/>
              </a:ext>
            </a:extLst>
          </p:cNvPr>
          <p:cNvSpPr txBox="1"/>
          <p:nvPr/>
        </p:nvSpPr>
        <p:spPr>
          <a:xfrm>
            <a:off x="8268639" y="5059591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AAA5151B-EFED-4ABC-9158-9D65ABA0EF27}"/>
              </a:ext>
            </a:extLst>
          </p:cNvPr>
          <p:cNvSpPr txBox="1"/>
          <p:nvPr/>
        </p:nvSpPr>
        <p:spPr>
          <a:xfrm>
            <a:off x="9645378" y="5476986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E1C290B7-0F08-41DA-915C-221BD30E66BB}"/>
              </a:ext>
            </a:extLst>
          </p:cNvPr>
          <p:cNvSpPr txBox="1"/>
          <p:nvPr/>
        </p:nvSpPr>
        <p:spPr>
          <a:xfrm>
            <a:off x="10803669" y="305257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E9EEE1CA-3D10-49F0-AF8E-8F494AA4094B}"/>
              </a:ext>
            </a:extLst>
          </p:cNvPr>
          <p:cNvSpPr txBox="1"/>
          <p:nvPr/>
        </p:nvSpPr>
        <p:spPr>
          <a:xfrm>
            <a:off x="8813228" y="594751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D63E74C1-C707-4153-B067-005FA69D77F3}"/>
              </a:ext>
            </a:extLst>
          </p:cNvPr>
          <p:cNvSpPr txBox="1"/>
          <p:nvPr/>
        </p:nvSpPr>
        <p:spPr>
          <a:xfrm>
            <a:off x="8847577" y="4532324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9F912655-50EC-43B4-AD2E-5165D772CD1E}"/>
              </a:ext>
            </a:extLst>
          </p:cNvPr>
          <p:cNvSpPr/>
          <p:nvPr/>
        </p:nvSpPr>
        <p:spPr>
          <a:xfrm>
            <a:off x="4867275" y="6622032"/>
            <a:ext cx="2293432" cy="230832"/>
          </a:xfrm>
          <a:prstGeom prst="rect">
            <a:avLst/>
          </a:prstGeom>
          <a:noFill/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Il processo prosegue nella slide successiva.</a:t>
            </a:r>
          </a:p>
        </p:txBody>
      </p:sp>
      <p:pic>
        <p:nvPicPr>
          <p:cNvPr id="65" name="Graphic 64" descr="Computer">
            <a:extLst>
              <a:ext uri="{FF2B5EF4-FFF2-40B4-BE49-F238E27FC236}">
                <a16:creationId xmlns:a16="http://schemas.microsoft.com/office/drawing/2014/main" id="{D6E96D31-6655-4AA7-8444-69594461E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8203" y="6086755"/>
            <a:ext cx="303625" cy="303625"/>
          </a:xfrm>
          <a:prstGeom prst="rect">
            <a:avLst/>
          </a:prstGeom>
          <a:effectLst/>
        </p:spPr>
      </p:pic>
      <p:pic>
        <p:nvPicPr>
          <p:cNvPr id="66" name="Graphic 65" descr="Computer">
            <a:extLst>
              <a:ext uri="{FF2B5EF4-FFF2-40B4-BE49-F238E27FC236}">
                <a16:creationId xmlns:a16="http://schemas.microsoft.com/office/drawing/2014/main" id="{901AE025-6D2F-4D67-BD1C-92F28238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6915" y="6086755"/>
            <a:ext cx="303625" cy="303625"/>
          </a:xfrm>
          <a:prstGeom prst="rect">
            <a:avLst/>
          </a:prstGeom>
          <a:effectLst/>
        </p:spPr>
      </p:pic>
      <p:pic>
        <p:nvPicPr>
          <p:cNvPr id="67" name="Graphic 66" descr="Computer">
            <a:extLst>
              <a:ext uri="{FF2B5EF4-FFF2-40B4-BE49-F238E27FC236}">
                <a16:creationId xmlns:a16="http://schemas.microsoft.com/office/drawing/2014/main" id="{7CAB721C-FE8E-4E0A-9B6A-8E6D721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4440" y="4818528"/>
            <a:ext cx="303625" cy="303625"/>
          </a:xfrm>
          <a:prstGeom prst="rect">
            <a:avLst/>
          </a:prstGeom>
          <a:effectLst/>
        </p:spPr>
      </p:pic>
      <p:pic>
        <p:nvPicPr>
          <p:cNvPr id="68" name="Graphic 67" descr="Computer">
            <a:extLst>
              <a:ext uri="{FF2B5EF4-FFF2-40B4-BE49-F238E27FC236}">
                <a16:creationId xmlns:a16="http://schemas.microsoft.com/office/drawing/2014/main" id="{EE4AAB2F-FFA9-4A2A-A410-B5BC39F1C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012" y="4008253"/>
            <a:ext cx="303625" cy="303625"/>
          </a:xfrm>
          <a:prstGeom prst="rect">
            <a:avLst/>
          </a:prstGeom>
          <a:effectLst/>
        </p:spPr>
      </p:pic>
      <p:pic>
        <p:nvPicPr>
          <p:cNvPr id="69" name="Graphic 68" descr="Computer">
            <a:extLst>
              <a:ext uri="{FF2B5EF4-FFF2-40B4-BE49-F238E27FC236}">
                <a16:creationId xmlns:a16="http://schemas.microsoft.com/office/drawing/2014/main" id="{24BA7706-D005-42A3-8E06-0D0885C9D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6780" y="2376648"/>
            <a:ext cx="303625" cy="303625"/>
          </a:xfrm>
          <a:prstGeom prst="rect">
            <a:avLst/>
          </a:prstGeom>
          <a:effectLst/>
        </p:spPr>
      </p:pic>
      <p:pic>
        <p:nvPicPr>
          <p:cNvPr id="70" name="Graphic 69" descr="Computer">
            <a:extLst>
              <a:ext uri="{FF2B5EF4-FFF2-40B4-BE49-F238E27FC236}">
                <a16:creationId xmlns:a16="http://schemas.microsoft.com/office/drawing/2014/main" id="{BF11A52A-29FB-44F1-949D-9D623E161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3551" y="3125336"/>
            <a:ext cx="303625" cy="303625"/>
          </a:xfrm>
          <a:prstGeom prst="rect">
            <a:avLst/>
          </a:prstGeom>
          <a:effectLst/>
        </p:spPr>
      </p:pic>
      <p:pic>
        <p:nvPicPr>
          <p:cNvPr id="71" name="Graphic 70" descr="Computer">
            <a:extLst>
              <a:ext uri="{FF2B5EF4-FFF2-40B4-BE49-F238E27FC236}">
                <a16:creationId xmlns:a16="http://schemas.microsoft.com/office/drawing/2014/main" id="{3C443DED-6963-46FB-B380-442C49752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8126" y="1571363"/>
            <a:ext cx="303625" cy="303625"/>
          </a:xfrm>
          <a:prstGeom prst="rect">
            <a:avLst/>
          </a:prstGeom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DAEA12D-A14A-4E48-B698-D1DEDDDE6569}"/>
              </a:ext>
            </a:extLst>
          </p:cNvPr>
          <p:cNvSpPr txBox="1"/>
          <p:nvPr/>
        </p:nvSpPr>
        <p:spPr bwMode="auto">
          <a:xfrm>
            <a:off x="3207376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114971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E.3 di «Acquisizione documento via PEO» (4/4)</a:t>
            </a:r>
          </a:p>
        </p:txBody>
      </p:sp>
      <p:cxnSp>
        <p:nvCxnSpPr>
          <p:cNvPr id="159" name="Straight Connector 102">
            <a:extLst>
              <a:ext uri="{FF2B5EF4-FFF2-40B4-BE49-F238E27FC236}">
                <a16:creationId xmlns:a16="http://schemas.microsoft.com/office/drawing/2014/main" id="{10F94069-C130-45B2-9BB3-12DC6D2BFD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9615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7AC5474F-B937-426D-9832-A8CDD11A402A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61" name="Straight Connector 102">
            <a:extLst>
              <a:ext uri="{FF2B5EF4-FFF2-40B4-BE49-F238E27FC236}">
                <a16:creationId xmlns:a16="http://schemas.microsoft.com/office/drawing/2014/main" id="{529FDD7C-3CC7-484A-BD0F-F206080F92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B0E6045-B15B-45E1-BC26-6A75343832A7}"/>
              </a:ext>
            </a:extLst>
          </p:cNvPr>
          <p:cNvSpPr txBox="1"/>
          <p:nvPr/>
        </p:nvSpPr>
        <p:spPr bwMode="auto">
          <a:xfrm>
            <a:off x="891048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28B7455-C4AB-4428-96EC-906C2C34EDB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65" name="Straight Connector 102">
            <a:extLst>
              <a:ext uri="{FF2B5EF4-FFF2-40B4-BE49-F238E27FC236}">
                <a16:creationId xmlns:a16="http://schemas.microsoft.com/office/drawing/2014/main" id="{D63804CD-D167-4767-9CB7-160479ABA3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" name="Straight Arrow Connector 127">
            <a:extLst>
              <a:ext uri="{FF2B5EF4-FFF2-40B4-BE49-F238E27FC236}">
                <a16:creationId xmlns:a16="http://schemas.microsoft.com/office/drawing/2014/main" id="{2DDCBA87-E7D5-46FE-AAC7-5B08C2BC35C6}"/>
              </a:ext>
            </a:extLst>
          </p:cNvPr>
          <p:cNvCxnSpPr>
            <a:cxnSpLocks noChangeShapeType="1"/>
            <a:endCxn id="65" idx="0"/>
          </p:cNvCxnSpPr>
          <p:nvPr/>
        </p:nvCxnSpPr>
        <p:spPr bwMode="auto">
          <a:xfrm>
            <a:off x="7888766" y="1210974"/>
            <a:ext cx="0" cy="21258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AutoShape 98">
            <a:extLst>
              <a:ext uri="{FF2B5EF4-FFF2-40B4-BE49-F238E27FC236}">
                <a16:creationId xmlns:a16="http://schemas.microsoft.com/office/drawing/2014/main" id="{A45B7211-2A8A-4239-BABA-988F1F4C6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766" y="1423558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44. Verifica richiesta di accesso</a:t>
            </a:r>
          </a:p>
        </p:txBody>
      </p:sp>
      <p:sp>
        <p:nvSpPr>
          <p:cNvPr id="70" name="AutoShape 98">
            <a:extLst>
              <a:ext uri="{FF2B5EF4-FFF2-40B4-BE49-F238E27FC236}">
                <a16:creationId xmlns:a16="http://schemas.microsoft.com/office/drawing/2014/main" id="{B83341DE-9C4E-48E5-AE82-C8E9C9716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676" y="2935200"/>
            <a:ext cx="1212323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45. Valutazione necessità assegnazione di II livello</a:t>
            </a:r>
          </a:p>
        </p:txBody>
      </p:sp>
      <p:sp>
        <p:nvSpPr>
          <p:cNvPr id="71" name="AutoShape 98">
            <a:extLst>
              <a:ext uri="{FF2B5EF4-FFF2-40B4-BE49-F238E27FC236}">
                <a16:creationId xmlns:a16="http://schemas.microsoft.com/office/drawing/2014/main" id="{4F806A00-E67B-47E6-AFC0-B6C6738E1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250" y="5350566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46. Assegnazione di II livello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D373CB-AF78-4706-9D24-1FACC11BBAD2}"/>
              </a:ext>
            </a:extLst>
          </p:cNvPr>
          <p:cNvGrpSpPr/>
          <p:nvPr/>
        </p:nvGrpSpPr>
        <p:grpSpPr>
          <a:xfrm>
            <a:off x="10030173" y="1969432"/>
            <a:ext cx="931210" cy="432000"/>
            <a:chOff x="11179945" y="4120627"/>
            <a:chExt cx="931210" cy="4320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B791D35-F465-49C0-96E9-F7B473404926}"/>
                </a:ext>
              </a:extLst>
            </p:cNvPr>
            <p:cNvSpPr/>
            <p:nvPr/>
          </p:nvSpPr>
          <p:spPr>
            <a:xfrm>
              <a:off x="11179945" y="4120627"/>
              <a:ext cx="931210" cy="432000"/>
            </a:xfrm>
            <a:prstGeom prst="ellipse">
              <a:avLst/>
            </a:prstGeom>
            <a:solidFill>
              <a:srgbClr val="95CB89">
                <a:alpha val="50196"/>
              </a:srgbClr>
            </a:solidFill>
            <a:ln>
              <a:solidFill>
                <a:srgbClr val="25638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856CF26-38E7-410B-B41A-6903D4E9770B}"/>
                </a:ext>
              </a:extLst>
            </p:cNvPr>
            <p:cNvSpPr txBox="1"/>
            <p:nvPr/>
          </p:nvSpPr>
          <p:spPr>
            <a:xfrm>
              <a:off x="11234967" y="4209133"/>
              <a:ext cx="843780" cy="21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Si rimanda </a:t>
              </a:r>
              <a:r>
                <a:rPr lang="it-IT" sz="900" dirty="0"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al Flusso A1</a:t>
              </a:r>
              <a:endParaRPr lang="it-IT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856CDEE-D217-4ECD-B34F-114F4BF34725}"/>
              </a:ext>
            </a:extLst>
          </p:cNvPr>
          <p:cNvGrpSpPr/>
          <p:nvPr/>
        </p:nvGrpSpPr>
        <p:grpSpPr>
          <a:xfrm>
            <a:off x="10030173" y="5350566"/>
            <a:ext cx="931210" cy="432000"/>
            <a:chOff x="11179945" y="4120627"/>
            <a:chExt cx="931210" cy="4320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B10799C-3906-42E0-9773-4D80315C5D06}"/>
                </a:ext>
              </a:extLst>
            </p:cNvPr>
            <p:cNvSpPr/>
            <p:nvPr/>
          </p:nvSpPr>
          <p:spPr>
            <a:xfrm>
              <a:off x="11179945" y="4120627"/>
              <a:ext cx="931210" cy="432000"/>
            </a:xfrm>
            <a:prstGeom prst="ellipse">
              <a:avLst/>
            </a:prstGeom>
            <a:solidFill>
              <a:srgbClr val="95CB89">
                <a:alpha val="50196"/>
              </a:srgbClr>
            </a:solidFill>
            <a:ln>
              <a:solidFill>
                <a:srgbClr val="25638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186C3FD-C735-4292-AED2-3866578140E0}"/>
                </a:ext>
              </a:extLst>
            </p:cNvPr>
            <p:cNvSpPr txBox="1"/>
            <p:nvPr/>
          </p:nvSpPr>
          <p:spPr>
            <a:xfrm>
              <a:off x="11234967" y="4209133"/>
              <a:ext cx="843780" cy="21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Si rimanda </a:t>
              </a:r>
              <a:r>
                <a:rPr lang="it-IT" sz="900" dirty="0"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al Flusso U.1.1</a:t>
              </a:r>
              <a:endPara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endParaRPr>
            </a:p>
            <a:p>
              <a:pPr algn="ctr"/>
              <a:endParaRPr lang="it-IT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560B0B8-1545-44CF-AB06-D2775A798C48}"/>
              </a:ext>
            </a:extLst>
          </p:cNvPr>
          <p:cNvGrpSpPr/>
          <p:nvPr/>
        </p:nvGrpSpPr>
        <p:grpSpPr>
          <a:xfrm>
            <a:off x="10030173" y="3817638"/>
            <a:ext cx="931210" cy="432000"/>
            <a:chOff x="11179945" y="4120627"/>
            <a:chExt cx="931210" cy="432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88AE041-D1FB-4ECF-86CA-99C092654AD0}"/>
                </a:ext>
              </a:extLst>
            </p:cNvPr>
            <p:cNvSpPr/>
            <p:nvPr/>
          </p:nvSpPr>
          <p:spPr>
            <a:xfrm>
              <a:off x="11179945" y="4120627"/>
              <a:ext cx="931210" cy="432000"/>
            </a:xfrm>
            <a:prstGeom prst="ellipse">
              <a:avLst/>
            </a:prstGeom>
            <a:solidFill>
              <a:srgbClr val="95CB89">
                <a:alpha val="50196"/>
              </a:srgbClr>
            </a:solidFill>
            <a:ln>
              <a:solidFill>
                <a:srgbClr val="25638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CF3168E-BA27-444F-B773-1660D7817AB6}"/>
                </a:ext>
              </a:extLst>
            </p:cNvPr>
            <p:cNvSpPr txBox="1"/>
            <p:nvPr/>
          </p:nvSpPr>
          <p:spPr>
            <a:xfrm>
              <a:off x="11234967" y="4209133"/>
              <a:ext cx="843780" cy="21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Si rimanda </a:t>
              </a:r>
              <a:r>
                <a:rPr lang="it-IT" sz="900" dirty="0"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al Flusso U.1.2</a:t>
              </a:r>
              <a:endPara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endParaRPr>
            </a:p>
            <a:p>
              <a:pPr algn="ctr"/>
              <a:endParaRPr lang="it-IT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81" name="AutoShape 67">
            <a:extLst>
              <a:ext uri="{FF2B5EF4-FFF2-40B4-BE49-F238E27FC236}">
                <a16:creationId xmlns:a16="http://schemas.microsoft.com/office/drawing/2014/main" id="{A7BDDAC4-1214-4534-8468-40D280D16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053" y="3673826"/>
            <a:ext cx="1280394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necessaria?</a:t>
            </a:r>
          </a:p>
        </p:txBody>
      </p:sp>
      <p:sp>
        <p:nvSpPr>
          <p:cNvPr id="83" name="AutoShape 67">
            <a:extLst>
              <a:ext uri="{FF2B5EF4-FFF2-40B4-BE49-F238E27FC236}">
                <a16:creationId xmlns:a16="http://schemas.microsoft.com/office/drawing/2014/main" id="{0BD6B9A7-B80A-4FE5-9B9F-23F0FAD6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146" y="1825619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Richiesta di accesso?</a:t>
            </a:r>
          </a:p>
        </p:txBody>
      </p:sp>
      <p:cxnSp>
        <p:nvCxnSpPr>
          <p:cNvPr id="90" name="Straight Arrow Connector 127">
            <a:extLst>
              <a:ext uri="{FF2B5EF4-FFF2-40B4-BE49-F238E27FC236}">
                <a16:creationId xmlns:a16="http://schemas.microsoft.com/office/drawing/2014/main" id="{02E2C15F-4B4C-4E58-8F99-DCC89E62744E}"/>
              </a:ext>
            </a:extLst>
          </p:cNvPr>
          <p:cNvCxnSpPr>
            <a:cxnSpLocks noChangeShapeType="1"/>
            <a:stCxn id="65" idx="2"/>
            <a:endCxn id="83" idx="1"/>
          </p:cNvCxnSpPr>
          <p:nvPr/>
        </p:nvCxnSpPr>
        <p:spPr bwMode="auto">
          <a:xfrm rot="16200000" flipH="1">
            <a:off x="8079019" y="1665305"/>
            <a:ext cx="329874" cy="710380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127">
            <a:extLst>
              <a:ext uri="{FF2B5EF4-FFF2-40B4-BE49-F238E27FC236}">
                <a16:creationId xmlns:a16="http://schemas.microsoft.com/office/drawing/2014/main" id="{B1D6CD6F-6DA4-42D7-AD10-37FC4F8D6495}"/>
              </a:ext>
            </a:extLst>
          </p:cNvPr>
          <p:cNvCxnSpPr>
            <a:cxnSpLocks noChangeShapeType="1"/>
            <a:stCxn id="83" idx="3"/>
            <a:endCxn id="73" idx="2"/>
          </p:cNvCxnSpPr>
          <p:nvPr/>
        </p:nvCxnSpPr>
        <p:spPr bwMode="auto">
          <a:xfrm>
            <a:off x="9786528" y="2185432"/>
            <a:ext cx="24364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Arrow Connector 127">
            <a:extLst>
              <a:ext uri="{FF2B5EF4-FFF2-40B4-BE49-F238E27FC236}">
                <a16:creationId xmlns:a16="http://schemas.microsoft.com/office/drawing/2014/main" id="{76964D67-6BAB-49CE-86DE-23DB4EB719E2}"/>
              </a:ext>
            </a:extLst>
          </p:cNvPr>
          <p:cNvCxnSpPr>
            <a:cxnSpLocks noChangeShapeType="1"/>
            <a:stCxn id="83" idx="2"/>
            <a:endCxn id="70" idx="0"/>
          </p:cNvCxnSpPr>
          <p:nvPr/>
        </p:nvCxnSpPr>
        <p:spPr bwMode="auto">
          <a:xfrm>
            <a:off x="9192837" y="2545244"/>
            <a:ext cx="1" cy="38995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127">
            <a:extLst>
              <a:ext uri="{FF2B5EF4-FFF2-40B4-BE49-F238E27FC236}">
                <a16:creationId xmlns:a16="http://schemas.microsoft.com/office/drawing/2014/main" id="{D869CCAE-4BCF-4DC6-A437-1923000F2821}"/>
              </a:ext>
            </a:extLst>
          </p:cNvPr>
          <p:cNvCxnSpPr>
            <a:cxnSpLocks noChangeShapeType="1"/>
            <a:stCxn id="70" idx="1"/>
            <a:endCxn id="81" idx="0"/>
          </p:cNvCxnSpPr>
          <p:nvPr/>
        </p:nvCxnSpPr>
        <p:spPr bwMode="auto">
          <a:xfrm rot="10800000" flipV="1">
            <a:off x="8223250" y="3151200"/>
            <a:ext cx="363426" cy="522626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Arrow Connector 127">
            <a:extLst>
              <a:ext uri="{FF2B5EF4-FFF2-40B4-BE49-F238E27FC236}">
                <a16:creationId xmlns:a16="http://schemas.microsoft.com/office/drawing/2014/main" id="{47BA511C-921D-425B-9288-B8EFCF0B065A}"/>
              </a:ext>
            </a:extLst>
          </p:cNvPr>
          <p:cNvCxnSpPr>
            <a:cxnSpLocks noChangeShapeType="1"/>
            <a:stCxn id="81" idx="3"/>
            <a:endCxn id="79" idx="2"/>
          </p:cNvCxnSpPr>
          <p:nvPr/>
        </p:nvCxnSpPr>
        <p:spPr bwMode="auto">
          <a:xfrm flipV="1">
            <a:off x="8863447" y="4033638"/>
            <a:ext cx="1166726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Arrow Connector 127">
            <a:extLst>
              <a:ext uri="{FF2B5EF4-FFF2-40B4-BE49-F238E27FC236}">
                <a16:creationId xmlns:a16="http://schemas.microsoft.com/office/drawing/2014/main" id="{B27BD0FC-0238-4715-9797-6E12AC136E45}"/>
              </a:ext>
            </a:extLst>
          </p:cNvPr>
          <p:cNvCxnSpPr>
            <a:cxnSpLocks noChangeShapeType="1"/>
            <a:stCxn id="81" idx="2"/>
            <a:endCxn id="71" idx="0"/>
          </p:cNvCxnSpPr>
          <p:nvPr/>
        </p:nvCxnSpPr>
        <p:spPr bwMode="auto">
          <a:xfrm>
            <a:off x="8223250" y="4393451"/>
            <a:ext cx="0" cy="95711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27">
            <a:extLst>
              <a:ext uri="{FF2B5EF4-FFF2-40B4-BE49-F238E27FC236}">
                <a16:creationId xmlns:a16="http://schemas.microsoft.com/office/drawing/2014/main" id="{EE874595-D929-4BDE-B241-49DC70FC056C}"/>
              </a:ext>
            </a:extLst>
          </p:cNvPr>
          <p:cNvCxnSpPr>
            <a:cxnSpLocks noChangeShapeType="1"/>
            <a:stCxn id="71" idx="3"/>
            <a:endCxn id="76" idx="2"/>
          </p:cNvCxnSpPr>
          <p:nvPr/>
        </p:nvCxnSpPr>
        <p:spPr bwMode="auto">
          <a:xfrm>
            <a:off x="8763250" y="5566566"/>
            <a:ext cx="1266923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45DD719E-4B80-4D55-A762-17F929EBF7A5}"/>
              </a:ext>
            </a:extLst>
          </p:cNvPr>
          <p:cNvSpPr txBox="1"/>
          <p:nvPr/>
        </p:nvSpPr>
        <p:spPr>
          <a:xfrm>
            <a:off x="9170573" y="252536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8E9A468-EBB2-4BB4-87E1-78AE00B1F31B}"/>
              </a:ext>
            </a:extLst>
          </p:cNvPr>
          <p:cNvSpPr txBox="1"/>
          <p:nvPr/>
        </p:nvSpPr>
        <p:spPr>
          <a:xfrm>
            <a:off x="9704021" y="196943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3301CA3-734E-447D-8DFE-0C59F46CEFC5}"/>
              </a:ext>
            </a:extLst>
          </p:cNvPr>
          <p:cNvSpPr txBox="1"/>
          <p:nvPr/>
        </p:nvSpPr>
        <p:spPr>
          <a:xfrm>
            <a:off x="8802012" y="3827581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5BD5958-B5BF-4A77-AB3A-BFD0531C3363}"/>
              </a:ext>
            </a:extLst>
          </p:cNvPr>
          <p:cNvSpPr txBox="1"/>
          <p:nvPr/>
        </p:nvSpPr>
        <p:spPr>
          <a:xfrm>
            <a:off x="8173869" y="4378739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39" name="Graphic 38" descr="Computer">
            <a:extLst>
              <a:ext uri="{FF2B5EF4-FFF2-40B4-BE49-F238E27FC236}">
                <a16:creationId xmlns:a16="http://schemas.microsoft.com/office/drawing/2014/main" id="{8C4CB8EB-6667-4DDD-ACE2-FE5E871E7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5642" y="5642320"/>
            <a:ext cx="303625" cy="303625"/>
          </a:xfrm>
          <a:prstGeom prst="rect">
            <a:avLst/>
          </a:prstGeom>
          <a:effectLst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74E01A-B262-43F2-A0A4-4B11D920CEC9}"/>
              </a:ext>
            </a:extLst>
          </p:cNvPr>
          <p:cNvSpPr txBox="1"/>
          <p:nvPr/>
        </p:nvSpPr>
        <p:spPr bwMode="auto">
          <a:xfrm>
            <a:off x="3207376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322172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665" y="2827841"/>
            <a:ext cx="2819551" cy="1202318"/>
          </a:xfrm>
        </p:spPr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6 - Processo E.4 «Acquisizione documento cartaceo (Dipartimenti)»</a:t>
            </a:r>
          </a:p>
        </p:txBody>
      </p:sp>
    </p:spTree>
    <p:extLst>
      <p:ext uri="{BB962C8B-B14F-4D97-AF65-F5344CB8AC3E}">
        <p14:creationId xmlns:p14="http://schemas.microsoft.com/office/powerpoint/2010/main" val="4182811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58654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E.4 di «Acquisizione documento cartaceo (Dipartimenti)» 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348676"/>
            <a:ext cx="767354" cy="467756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cartaceo in entrata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10091739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5162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852" y="1370737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Ricezione documento cartaceo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283" y="2303137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Verifica competenza documento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852" y="1926501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Rilascio ricevuta timbrata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899" y="2272448"/>
            <a:ext cx="1296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AOO?</a:t>
            </a:r>
          </a:p>
        </p:txBody>
      </p:sp>
      <p:cxnSp>
        <p:nvCxnSpPr>
          <p:cNvPr id="118" name="Straight Arrow Connector 127">
            <a:extLst>
              <a:ext uri="{FF2B5EF4-FFF2-40B4-BE49-F238E27FC236}">
                <a16:creationId xmlns:a16="http://schemas.microsoft.com/office/drawing/2014/main" id="{93CE016C-6474-4904-83FE-7E44B79BBCBA}"/>
              </a:ext>
            </a:extLst>
          </p:cNvPr>
          <p:cNvCxnSpPr>
            <a:cxnSpLocks noChangeShapeType="1"/>
            <a:stCxn id="128" idx="3"/>
            <a:endCxn id="109" idx="0"/>
          </p:cNvCxnSpPr>
          <p:nvPr/>
        </p:nvCxnSpPr>
        <p:spPr bwMode="auto">
          <a:xfrm flipH="1">
            <a:off x="4279283" y="1586737"/>
            <a:ext cx="3206" cy="71640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28">
            <a:extLst>
              <a:ext uri="{FF2B5EF4-FFF2-40B4-BE49-F238E27FC236}">
                <a16:creationId xmlns:a16="http://schemas.microsoft.com/office/drawing/2014/main" id="{AA9BD231-C723-4CCA-BDB0-9DC3A7FF0C24}"/>
              </a:ext>
            </a:extLst>
          </p:cNvPr>
          <p:cNvCxnSpPr>
            <a:cxnSpLocks noChangeShapeType="1"/>
            <a:stCxn id="110" idx="2"/>
            <a:endCxn id="109" idx="1"/>
          </p:cNvCxnSpPr>
          <p:nvPr/>
        </p:nvCxnSpPr>
        <p:spPr bwMode="auto">
          <a:xfrm rot="16200000" flipH="1">
            <a:off x="2669749" y="1449603"/>
            <a:ext cx="160636" cy="1978431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127">
            <a:extLst>
              <a:ext uri="{FF2B5EF4-FFF2-40B4-BE49-F238E27FC236}">
                <a16:creationId xmlns:a16="http://schemas.microsoft.com/office/drawing/2014/main" id="{1D976BA0-1A39-4B91-9814-F212FAF5CD9F}"/>
              </a:ext>
            </a:extLst>
          </p:cNvPr>
          <p:cNvCxnSpPr>
            <a:cxnSpLocks noChangeShapeType="1"/>
            <a:stCxn id="109" idx="3"/>
            <a:endCxn id="113" idx="1"/>
          </p:cNvCxnSpPr>
          <p:nvPr/>
        </p:nvCxnSpPr>
        <p:spPr bwMode="auto">
          <a:xfrm>
            <a:off x="4819283" y="2519137"/>
            <a:ext cx="433616" cy="531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Arrow Connector 127">
            <a:extLst>
              <a:ext uri="{FF2B5EF4-FFF2-40B4-BE49-F238E27FC236}">
                <a16:creationId xmlns:a16="http://schemas.microsoft.com/office/drawing/2014/main" id="{B5AB9FFC-CB22-461A-9883-CF0A3B6C7E7B}"/>
              </a:ext>
            </a:extLst>
          </p:cNvPr>
          <p:cNvCxnSpPr>
            <a:cxnSpLocks noChangeShapeType="1"/>
            <a:stCxn id="113" idx="3"/>
            <a:endCxn id="53" idx="2"/>
          </p:cNvCxnSpPr>
          <p:nvPr/>
        </p:nvCxnSpPr>
        <p:spPr bwMode="auto">
          <a:xfrm>
            <a:off x="6548899" y="2524448"/>
            <a:ext cx="419326" cy="26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" name="Straight Arrow Connector 127">
            <a:extLst>
              <a:ext uri="{FF2B5EF4-FFF2-40B4-BE49-F238E27FC236}">
                <a16:creationId xmlns:a16="http://schemas.microsoft.com/office/drawing/2014/main" id="{02F6A524-32A2-429F-AA2C-342DB7136519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834029" y="1582554"/>
            <a:ext cx="386823" cy="418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52714F2A-7F82-4422-ACA5-AF2EC558571D}"/>
              </a:ext>
            </a:extLst>
          </p:cNvPr>
          <p:cNvSpPr/>
          <p:nvPr/>
        </p:nvSpPr>
        <p:spPr>
          <a:xfrm>
            <a:off x="6968225" y="2267914"/>
            <a:ext cx="1126898" cy="5184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 Flusso E.1 – Attività 10</a:t>
            </a:r>
          </a:p>
        </p:txBody>
      </p:sp>
      <p:sp>
        <p:nvSpPr>
          <p:cNvPr id="70" name="AutoShape 98">
            <a:extLst>
              <a:ext uri="{FF2B5EF4-FFF2-40B4-BE49-F238E27FC236}">
                <a16:creationId xmlns:a16="http://schemas.microsoft.com/office/drawing/2014/main" id="{18504B1B-A899-419C-9626-BA9432B24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899" y="2922800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Valutazione columinosità del documento</a:t>
            </a:r>
          </a:p>
        </p:txBody>
      </p:sp>
      <p:sp>
        <p:nvSpPr>
          <p:cNvPr id="71" name="AutoShape 98">
            <a:extLst>
              <a:ext uri="{FF2B5EF4-FFF2-40B4-BE49-F238E27FC236}">
                <a16:creationId xmlns:a16="http://schemas.microsoft.com/office/drawing/2014/main" id="{3A02A23B-B9ED-4EB7-A074-3D22E98FE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283" y="3537153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Scansione prima pagina</a:t>
            </a:r>
          </a:p>
        </p:txBody>
      </p:sp>
      <p:sp>
        <p:nvSpPr>
          <p:cNvPr id="72" name="AutoShape 98">
            <a:extLst>
              <a:ext uri="{FF2B5EF4-FFF2-40B4-BE49-F238E27FC236}">
                <a16:creationId xmlns:a16="http://schemas.microsoft.com/office/drawing/2014/main" id="{5730751A-E9DA-4D67-AAFC-51A8F2B29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283" y="4135400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Verifica di conformità all’originale</a:t>
            </a:r>
          </a:p>
        </p:txBody>
      </p:sp>
      <p:sp>
        <p:nvSpPr>
          <p:cNvPr id="73" name="AutoShape 98">
            <a:extLst>
              <a:ext uri="{FF2B5EF4-FFF2-40B4-BE49-F238E27FC236}">
                <a16:creationId xmlns:a16="http://schemas.microsoft.com/office/drawing/2014/main" id="{365AFBF6-AA64-43AD-83A3-6DEB99164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896" y="4752991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Classificazione</a:t>
            </a:r>
          </a:p>
        </p:txBody>
      </p:sp>
      <p:sp>
        <p:nvSpPr>
          <p:cNvPr id="74" name="AutoShape 98">
            <a:extLst>
              <a:ext uri="{FF2B5EF4-FFF2-40B4-BE49-F238E27FC236}">
                <a16:creationId xmlns:a16="http://schemas.microsoft.com/office/drawing/2014/main" id="{8743B766-C4BF-4708-B439-52A74B09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896" y="5413130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Registrazione e segnatura di protocollo</a:t>
            </a:r>
          </a:p>
        </p:txBody>
      </p:sp>
      <p:sp>
        <p:nvSpPr>
          <p:cNvPr id="75" name="AutoShape 98">
            <a:extLst>
              <a:ext uri="{FF2B5EF4-FFF2-40B4-BE49-F238E27FC236}">
                <a16:creationId xmlns:a16="http://schemas.microsoft.com/office/drawing/2014/main" id="{C690715D-DA16-4ACF-B902-F1B2C830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896" y="625199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Trasmissione prima pagina alla AOO competente</a:t>
            </a:r>
          </a:p>
        </p:txBody>
      </p:sp>
      <p:sp>
        <p:nvSpPr>
          <p:cNvPr id="76" name="AutoShape 98">
            <a:extLst>
              <a:ext uri="{FF2B5EF4-FFF2-40B4-BE49-F238E27FC236}">
                <a16:creationId xmlns:a16="http://schemas.microsoft.com/office/drawing/2014/main" id="{B2C1E5B3-2015-478C-A3C6-28A8DE3F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421" y="625199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Consegna documento cartaceo alla AOO competente</a:t>
            </a:r>
          </a:p>
        </p:txBody>
      </p:sp>
      <p:sp>
        <p:nvSpPr>
          <p:cNvPr id="77" name="AutoShape 98">
            <a:extLst>
              <a:ext uri="{FF2B5EF4-FFF2-40B4-BE49-F238E27FC236}">
                <a16:creationId xmlns:a16="http://schemas.microsoft.com/office/drawing/2014/main" id="{C9E470CE-6074-4371-8A09-9283F300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940" y="3537153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Scansione documento</a:t>
            </a:r>
          </a:p>
        </p:txBody>
      </p:sp>
      <p:sp>
        <p:nvSpPr>
          <p:cNvPr id="78" name="AutoShape 98">
            <a:extLst>
              <a:ext uri="{FF2B5EF4-FFF2-40B4-BE49-F238E27FC236}">
                <a16:creationId xmlns:a16="http://schemas.microsoft.com/office/drawing/2014/main" id="{6FF28D83-47E4-4E06-A0B7-ACC1DCB00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940" y="4151959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Verifica di conformità all’originale </a:t>
            </a:r>
          </a:p>
        </p:txBody>
      </p:sp>
      <p:sp>
        <p:nvSpPr>
          <p:cNvPr id="79" name="AutoShape 98">
            <a:extLst>
              <a:ext uri="{FF2B5EF4-FFF2-40B4-BE49-F238E27FC236}">
                <a16:creationId xmlns:a16="http://schemas.microsoft.com/office/drawing/2014/main" id="{56C85E8E-ACCF-4F98-8BF5-831E7067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536" y="477568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Classificazione</a:t>
            </a:r>
          </a:p>
        </p:txBody>
      </p:sp>
      <p:sp>
        <p:nvSpPr>
          <p:cNvPr id="80" name="AutoShape 98">
            <a:extLst>
              <a:ext uri="{FF2B5EF4-FFF2-40B4-BE49-F238E27FC236}">
                <a16:creationId xmlns:a16="http://schemas.microsoft.com/office/drawing/2014/main" id="{2E23A683-CABB-47CE-A5F3-9FB9B354C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536" y="5346504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Registrazione e segnatura di protocollo</a:t>
            </a:r>
          </a:p>
        </p:txBody>
      </p:sp>
      <p:sp>
        <p:nvSpPr>
          <p:cNvPr id="81" name="AutoShape 98">
            <a:extLst>
              <a:ext uri="{FF2B5EF4-FFF2-40B4-BE49-F238E27FC236}">
                <a16:creationId xmlns:a16="http://schemas.microsoft.com/office/drawing/2014/main" id="{AD255542-581D-41C9-82D5-AC62E48E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536" y="5917322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Trasmissione documento alla AOO competente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1780722-0381-4288-9213-9DA17FB1F8AF}"/>
              </a:ext>
            </a:extLst>
          </p:cNvPr>
          <p:cNvGrpSpPr/>
          <p:nvPr/>
        </p:nvGrpSpPr>
        <p:grpSpPr>
          <a:xfrm>
            <a:off x="11290169" y="3880759"/>
            <a:ext cx="828918" cy="703017"/>
            <a:chOff x="11345610" y="4401943"/>
            <a:chExt cx="828918" cy="70301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15CD606-74E2-4C89-A5C0-C1F6137C0CD7}"/>
                </a:ext>
              </a:extLst>
            </p:cNvPr>
            <p:cNvSpPr/>
            <p:nvPr/>
          </p:nvSpPr>
          <p:spPr>
            <a:xfrm>
              <a:off x="11498796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7E050EB-84C1-4230-9FA2-8057F0A11162}"/>
                </a:ext>
              </a:extLst>
            </p:cNvPr>
            <p:cNvSpPr txBox="1"/>
            <p:nvPr/>
          </p:nvSpPr>
          <p:spPr>
            <a:xfrm>
              <a:off x="11345610" y="4401943"/>
              <a:ext cx="828918" cy="4178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trasmesso alla AOO competente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283CB8D-0AD5-4058-A6D2-05799B1D61D4}"/>
              </a:ext>
            </a:extLst>
          </p:cNvPr>
          <p:cNvGrpSpPr/>
          <p:nvPr/>
        </p:nvGrpSpPr>
        <p:grpSpPr>
          <a:xfrm>
            <a:off x="11290169" y="5149592"/>
            <a:ext cx="828918" cy="716117"/>
            <a:chOff x="11341093" y="4388843"/>
            <a:chExt cx="828918" cy="71611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F290BA4-DF63-4614-98A3-29D4610ADA7F}"/>
                </a:ext>
              </a:extLst>
            </p:cNvPr>
            <p:cNvSpPr/>
            <p:nvPr/>
          </p:nvSpPr>
          <p:spPr>
            <a:xfrm>
              <a:off x="11494279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7899F68-C4A3-46B9-B496-9ECFBC4B2F91}"/>
                </a:ext>
              </a:extLst>
            </p:cNvPr>
            <p:cNvSpPr txBox="1"/>
            <p:nvPr/>
          </p:nvSpPr>
          <p:spPr>
            <a:xfrm>
              <a:off x="11341093" y="4388843"/>
              <a:ext cx="828918" cy="4248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Doc. cartaceo consegnato alla AOO competente</a:t>
              </a:r>
            </a:p>
          </p:txBody>
        </p:sp>
      </p:grpSp>
      <p:sp>
        <p:nvSpPr>
          <p:cNvPr id="96" name="AutoShape 67">
            <a:extLst>
              <a:ext uri="{FF2B5EF4-FFF2-40B4-BE49-F238E27FC236}">
                <a16:creationId xmlns:a16="http://schemas.microsoft.com/office/drawing/2014/main" id="{7F2893F2-3404-4683-9502-C1DA350CD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899" y="3501153"/>
            <a:ext cx="1296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voluminoso?</a:t>
            </a:r>
          </a:p>
        </p:txBody>
      </p:sp>
      <p:sp>
        <p:nvSpPr>
          <p:cNvPr id="97" name="AutoShape 67">
            <a:extLst>
              <a:ext uri="{FF2B5EF4-FFF2-40B4-BE49-F238E27FC236}">
                <a16:creationId xmlns:a16="http://schemas.microsoft.com/office/drawing/2014/main" id="{DE6B1FD8-609C-4778-ACE8-3E44D8165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940" y="4739986"/>
            <a:ext cx="1296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conforme?</a:t>
            </a:r>
          </a:p>
        </p:txBody>
      </p:sp>
      <p:sp>
        <p:nvSpPr>
          <p:cNvPr id="124" name="AutoShape 67">
            <a:extLst>
              <a:ext uri="{FF2B5EF4-FFF2-40B4-BE49-F238E27FC236}">
                <a16:creationId xmlns:a16="http://schemas.microsoft.com/office/drawing/2014/main" id="{DC399D7E-41DB-4A46-B29A-55883D6E7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283" y="4716991"/>
            <a:ext cx="1296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conforme?</a:t>
            </a:r>
          </a:p>
        </p:txBody>
      </p:sp>
      <p:cxnSp>
        <p:nvCxnSpPr>
          <p:cNvPr id="127" name="Straight Arrow Connector 127">
            <a:extLst>
              <a:ext uri="{FF2B5EF4-FFF2-40B4-BE49-F238E27FC236}">
                <a16:creationId xmlns:a16="http://schemas.microsoft.com/office/drawing/2014/main" id="{9E511D35-46DC-428D-9449-17D3FEE5785D}"/>
              </a:ext>
            </a:extLst>
          </p:cNvPr>
          <p:cNvCxnSpPr>
            <a:cxnSpLocks noChangeShapeType="1"/>
            <a:stCxn id="105" idx="3"/>
            <a:endCxn id="128" idx="1"/>
          </p:cNvCxnSpPr>
          <p:nvPr/>
        </p:nvCxnSpPr>
        <p:spPr bwMode="auto">
          <a:xfrm>
            <a:off x="2300852" y="1586737"/>
            <a:ext cx="685637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AutoShape 67">
            <a:extLst>
              <a:ext uri="{FF2B5EF4-FFF2-40B4-BE49-F238E27FC236}">
                <a16:creationId xmlns:a16="http://schemas.microsoft.com/office/drawing/2014/main" id="{729BF2BC-6285-4C67-B076-5FA9A7A6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489" y="1334737"/>
            <a:ext cx="1296000" cy="504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Doc. consegnato a mano?</a:t>
            </a:r>
          </a:p>
        </p:txBody>
      </p:sp>
      <p:cxnSp>
        <p:nvCxnSpPr>
          <p:cNvPr id="130" name="Straight Arrow Connector 128">
            <a:extLst>
              <a:ext uri="{FF2B5EF4-FFF2-40B4-BE49-F238E27FC236}">
                <a16:creationId xmlns:a16="http://schemas.microsoft.com/office/drawing/2014/main" id="{5E5BE3D9-6640-4BD4-98BB-CA1EC93911EB}"/>
              </a:ext>
            </a:extLst>
          </p:cNvPr>
          <p:cNvCxnSpPr>
            <a:cxnSpLocks noChangeShapeType="1"/>
            <a:stCxn id="128" idx="2"/>
            <a:endCxn id="110" idx="3"/>
          </p:cNvCxnSpPr>
          <p:nvPr/>
        </p:nvCxnSpPr>
        <p:spPr bwMode="auto">
          <a:xfrm rot="5400000">
            <a:off x="2815789" y="1323801"/>
            <a:ext cx="303764" cy="1333637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27">
            <a:extLst>
              <a:ext uri="{FF2B5EF4-FFF2-40B4-BE49-F238E27FC236}">
                <a16:creationId xmlns:a16="http://schemas.microsoft.com/office/drawing/2014/main" id="{536A1EC5-D9A4-4B2E-8E90-A9DD05DB62ED}"/>
              </a:ext>
            </a:extLst>
          </p:cNvPr>
          <p:cNvCxnSpPr>
            <a:cxnSpLocks noChangeShapeType="1"/>
            <a:stCxn id="113" idx="2"/>
            <a:endCxn id="70" idx="0"/>
          </p:cNvCxnSpPr>
          <p:nvPr/>
        </p:nvCxnSpPr>
        <p:spPr bwMode="auto">
          <a:xfrm>
            <a:off x="5900899" y="2776448"/>
            <a:ext cx="0" cy="14635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27">
            <a:extLst>
              <a:ext uri="{FF2B5EF4-FFF2-40B4-BE49-F238E27FC236}">
                <a16:creationId xmlns:a16="http://schemas.microsoft.com/office/drawing/2014/main" id="{061BB4DF-A739-47AC-88BE-CCFDF89EF08F}"/>
              </a:ext>
            </a:extLst>
          </p:cNvPr>
          <p:cNvCxnSpPr>
            <a:cxnSpLocks noChangeShapeType="1"/>
            <a:stCxn id="70" idx="2"/>
            <a:endCxn id="96" idx="0"/>
          </p:cNvCxnSpPr>
          <p:nvPr/>
        </p:nvCxnSpPr>
        <p:spPr bwMode="auto">
          <a:xfrm>
            <a:off x="5900899" y="3354800"/>
            <a:ext cx="0" cy="14635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27">
            <a:extLst>
              <a:ext uri="{FF2B5EF4-FFF2-40B4-BE49-F238E27FC236}">
                <a16:creationId xmlns:a16="http://schemas.microsoft.com/office/drawing/2014/main" id="{EEDA0FA2-0E75-4455-A514-B4F449A83590}"/>
              </a:ext>
            </a:extLst>
          </p:cNvPr>
          <p:cNvCxnSpPr>
            <a:cxnSpLocks noChangeShapeType="1"/>
            <a:stCxn id="96" idx="3"/>
            <a:endCxn id="77" idx="1"/>
          </p:cNvCxnSpPr>
          <p:nvPr/>
        </p:nvCxnSpPr>
        <p:spPr bwMode="auto">
          <a:xfrm>
            <a:off x="6548899" y="3753153"/>
            <a:ext cx="461041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Arrow Connector 127">
            <a:extLst>
              <a:ext uri="{FF2B5EF4-FFF2-40B4-BE49-F238E27FC236}">
                <a16:creationId xmlns:a16="http://schemas.microsoft.com/office/drawing/2014/main" id="{F57CB387-0062-433D-AB6D-5F95FDC54A0D}"/>
              </a:ext>
            </a:extLst>
          </p:cNvPr>
          <p:cNvCxnSpPr>
            <a:cxnSpLocks noChangeShapeType="1"/>
            <a:stCxn id="96" idx="1"/>
            <a:endCxn id="71" idx="3"/>
          </p:cNvCxnSpPr>
          <p:nvPr/>
        </p:nvCxnSpPr>
        <p:spPr bwMode="auto">
          <a:xfrm flipH="1">
            <a:off x="4819283" y="3753153"/>
            <a:ext cx="43361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Straight Arrow Connector 127">
            <a:extLst>
              <a:ext uri="{FF2B5EF4-FFF2-40B4-BE49-F238E27FC236}">
                <a16:creationId xmlns:a16="http://schemas.microsoft.com/office/drawing/2014/main" id="{F0F7C7B3-4EA0-4CE6-AD62-BA8F27EBAE59}"/>
              </a:ext>
            </a:extLst>
          </p:cNvPr>
          <p:cNvCxnSpPr>
            <a:cxnSpLocks noChangeShapeType="1"/>
            <a:stCxn id="71" idx="2"/>
            <a:endCxn id="72" idx="0"/>
          </p:cNvCxnSpPr>
          <p:nvPr/>
        </p:nvCxnSpPr>
        <p:spPr bwMode="auto">
          <a:xfrm>
            <a:off x="4279283" y="3969153"/>
            <a:ext cx="0" cy="16624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Straight Arrow Connector 127">
            <a:extLst>
              <a:ext uri="{FF2B5EF4-FFF2-40B4-BE49-F238E27FC236}">
                <a16:creationId xmlns:a16="http://schemas.microsoft.com/office/drawing/2014/main" id="{5B1E25D9-2CD3-43CE-B8B3-F78E2C9D2F10}"/>
              </a:ext>
            </a:extLst>
          </p:cNvPr>
          <p:cNvCxnSpPr>
            <a:cxnSpLocks noChangeShapeType="1"/>
            <a:stCxn id="72" idx="2"/>
            <a:endCxn id="124" idx="0"/>
          </p:cNvCxnSpPr>
          <p:nvPr/>
        </p:nvCxnSpPr>
        <p:spPr bwMode="auto">
          <a:xfrm>
            <a:off x="4279283" y="4567400"/>
            <a:ext cx="0" cy="14959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27">
            <a:extLst>
              <a:ext uri="{FF2B5EF4-FFF2-40B4-BE49-F238E27FC236}">
                <a16:creationId xmlns:a16="http://schemas.microsoft.com/office/drawing/2014/main" id="{613985A6-5C48-492A-A7DD-B3FD4B7B0246}"/>
              </a:ext>
            </a:extLst>
          </p:cNvPr>
          <p:cNvCxnSpPr>
            <a:cxnSpLocks noChangeShapeType="1"/>
            <a:stCxn id="73" idx="2"/>
            <a:endCxn id="74" idx="0"/>
          </p:cNvCxnSpPr>
          <p:nvPr/>
        </p:nvCxnSpPr>
        <p:spPr bwMode="auto">
          <a:xfrm>
            <a:off x="2384896" y="5184991"/>
            <a:ext cx="0" cy="22813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27">
            <a:extLst>
              <a:ext uri="{FF2B5EF4-FFF2-40B4-BE49-F238E27FC236}">
                <a16:creationId xmlns:a16="http://schemas.microsoft.com/office/drawing/2014/main" id="{05663517-8C98-430E-B43E-6C82C7D5B392}"/>
              </a:ext>
            </a:extLst>
          </p:cNvPr>
          <p:cNvCxnSpPr>
            <a:cxnSpLocks noChangeShapeType="1"/>
            <a:stCxn id="74" idx="2"/>
            <a:endCxn id="75" idx="0"/>
          </p:cNvCxnSpPr>
          <p:nvPr/>
        </p:nvCxnSpPr>
        <p:spPr bwMode="auto">
          <a:xfrm>
            <a:off x="2384896" y="5845130"/>
            <a:ext cx="0" cy="40686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Straight Arrow Connector 127">
            <a:extLst>
              <a:ext uri="{FF2B5EF4-FFF2-40B4-BE49-F238E27FC236}">
                <a16:creationId xmlns:a16="http://schemas.microsoft.com/office/drawing/2014/main" id="{3347A417-22D5-4093-B8AF-DFD13244FEDC}"/>
              </a:ext>
            </a:extLst>
          </p:cNvPr>
          <p:cNvCxnSpPr>
            <a:cxnSpLocks noChangeShapeType="1"/>
            <a:stCxn id="77" idx="2"/>
            <a:endCxn id="78" idx="0"/>
          </p:cNvCxnSpPr>
          <p:nvPr/>
        </p:nvCxnSpPr>
        <p:spPr bwMode="auto">
          <a:xfrm>
            <a:off x="7549940" y="3969153"/>
            <a:ext cx="0" cy="18280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" name="Straight Arrow Connector 127">
            <a:extLst>
              <a:ext uri="{FF2B5EF4-FFF2-40B4-BE49-F238E27FC236}">
                <a16:creationId xmlns:a16="http://schemas.microsoft.com/office/drawing/2014/main" id="{6E27D6B8-6857-41B4-B2B6-75E8F2AFB630}"/>
              </a:ext>
            </a:extLst>
          </p:cNvPr>
          <p:cNvCxnSpPr>
            <a:cxnSpLocks noChangeShapeType="1"/>
            <a:stCxn id="78" idx="2"/>
            <a:endCxn id="97" idx="0"/>
          </p:cNvCxnSpPr>
          <p:nvPr/>
        </p:nvCxnSpPr>
        <p:spPr bwMode="auto">
          <a:xfrm>
            <a:off x="7549940" y="4583959"/>
            <a:ext cx="0" cy="15602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Arrow Connector 127">
            <a:extLst>
              <a:ext uri="{FF2B5EF4-FFF2-40B4-BE49-F238E27FC236}">
                <a16:creationId xmlns:a16="http://schemas.microsoft.com/office/drawing/2014/main" id="{9BB5D840-D3D6-49D2-8372-FF1DA2B96605}"/>
              </a:ext>
            </a:extLst>
          </p:cNvPr>
          <p:cNvCxnSpPr>
            <a:cxnSpLocks noChangeShapeType="1"/>
            <a:stCxn id="97" idx="3"/>
            <a:endCxn id="79" idx="1"/>
          </p:cNvCxnSpPr>
          <p:nvPr/>
        </p:nvCxnSpPr>
        <p:spPr bwMode="auto">
          <a:xfrm flipV="1">
            <a:off x="8197940" y="4991685"/>
            <a:ext cx="292596" cy="30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Straight Arrow Connector 127">
            <a:extLst>
              <a:ext uri="{FF2B5EF4-FFF2-40B4-BE49-F238E27FC236}">
                <a16:creationId xmlns:a16="http://schemas.microsoft.com/office/drawing/2014/main" id="{D52391BB-06B5-4834-8EA4-85BC1E4492E1}"/>
              </a:ext>
            </a:extLst>
          </p:cNvPr>
          <p:cNvCxnSpPr>
            <a:cxnSpLocks noChangeShapeType="1"/>
            <a:stCxn id="79" idx="2"/>
            <a:endCxn id="80" idx="0"/>
          </p:cNvCxnSpPr>
          <p:nvPr/>
        </p:nvCxnSpPr>
        <p:spPr bwMode="auto">
          <a:xfrm>
            <a:off x="9030536" y="5207685"/>
            <a:ext cx="0" cy="13881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Straight Arrow Connector 127">
            <a:extLst>
              <a:ext uri="{FF2B5EF4-FFF2-40B4-BE49-F238E27FC236}">
                <a16:creationId xmlns:a16="http://schemas.microsoft.com/office/drawing/2014/main" id="{E47FD185-A319-4AF0-A3CF-2EFCD8297505}"/>
              </a:ext>
            </a:extLst>
          </p:cNvPr>
          <p:cNvCxnSpPr>
            <a:cxnSpLocks noChangeShapeType="1"/>
            <a:stCxn id="80" idx="2"/>
            <a:endCxn id="81" idx="0"/>
          </p:cNvCxnSpPr>
          <p:nvPr/>
        </p:nvCxnSpPr>
        <p:spPr bwMode="auto">
          <a:xfrm>
            <a:off x="9030536" y="5778504"/>
            <a:ext cx="0" cy="13881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Straight Arrow Connector 127">
            <a:extLst>
              <a:ext uri="{FF2B5EF4-FFF2-40B4-BE49-F238E27FC236}">
                <a16:creationId xmlns:a16="http://schemas.microsoft.com/office/drawing/2014/main" id="{8BB2977A-A76D-44DC-AED7-366546744E29}"/>
              </a:ext>
            </a:extLst>
          </p:cNvPr>
          <p:cNvCxnSpPr>
            <a:cxnSpLocks noChangeShapeType="1"/>
            <a:stCxn id="97" idx="1"/>
            <a:endCxn id="77" idx="1"/>
          </p:cNvCxnSpPr>
          <p:nvPr/>
        </p:nvCxnSpPr>
        <p:spPr bwMode="auto">
          <a:xfrm rot="10800000" flipH="1">
            <a:off x="6901940" y="3753154"/>
            <a:ext cx="108000" cy="1238833"/>
          </a:xfrm>
          <a:prstGeom prst="bentConnector3">
            <a:avLst>
              <a:gd name="adj1" fmla="val -211667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0" name="Graphic 169" descr="Computer">
            <a:extLst>
              <a:ext uri="{FF2B5EF4-FFF2-40B4-BE49-F238E27FC236}">
                <a16:creationId xmlns:a16="http://schemas.microsoft.com/office/drawing/2014/main" id="{15D205D2-D4F9-4FD8-A67C-2E059F84A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982" y="4454436"/>
            <a:ext cx="270769" cy="270769"/>
          </a:xfrm>
          <a:prstGeom prst="rect">
            <a:avLst/>
          </a:prstGeom>
          <a:effectLst/>
        </p:spPr>
      </p:pic>
      <p:cxnSp>
        <p:nvCxnSpPr>
          <p:cNvPr id="88" name="Straight Arrow Connector 128">
            <a:extLst>
              <a:ext uri="{FF2B5EF4-FFF2-40B4-BE49-F238E27FC236}">
                <a16:creationId xmlns:a16="http://schemas.microsoft.com/office/drawing/2014/main" id="{C20E6828-1CF3-4E0C-85E3-3368A63CFD91}"/>
              </a:ext>
            </a:extLst>
          </p:cNvPr>
          <p:cNvCxnSpPr>
            <a:cxnSpLocks noChangeShapeType="1"/>
            <a:stCxn id="81" idx="3"/>
            <a:endCxn id="83" idx="2"/>
          </p:cNvCxnSpPr>
          <p:nvPr/>
        </p:nvCxnSpPr>
        <p:spPr bwMode="auto">
          <a:xfrm flipV="1">
            <a:off x="9570536" y="4421479"/>
            <a:ext cx="1872819" cy="171184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127">
            <a:extLst>
              <a:ext uri="{FF2B5EF4-FFF2-40B4-BE49-F238E27FC236}">
                <a16:creationId xmlns:a16="http://schemas.microsoft.com/office/drawing/2014/main" id="{6BCB9B44-93D3-4C9D-9878-D103332388CB}"/>
              </a:ext>
            </a:extLst>
          </p:cNvPr>
          <p:cNvCxnSpPr>
            <a:cxnSpLocks noChangeShapeType="1"/>
            <a:stCxn id="124" idx="3"/>
            <a:endCxn id="71" idx="3"/>
          </p:cNvCxnSpPr>
          <p:nvPr/>
        </p:nvCxnSpPr>
        <p:spPr bwMode="auto">
          <a:xfrm flipH="1" flipV="1">
            <a:off x="4819283" y="3753153"/>
            <a:ext cx="108000" cy="1215838"/>
          </a:xfrm>
          <a:prstGeom prst="bentConnector3">
            <a:avLst>
              <a:gd name="adj1" fmla="val -211667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Arrow Connector 127">
            <a:extLst>
              <a:ext uri="{FF2B5EF4-FFF2-40B4-BE49-F238E27FC236}">
                <a16:creationId xmlns:a16="http://schemas.microsoft.com/office/drawing/2014/main" id="{E38DE40C-847B-44BF-B78F-EBE42190CCF6}"/>
              </a:ext>
            </a:extLst>
          </p:cNvPr>
          <p:cNvCxnSpPr>
            <a:cxnSpLocks noChangeShapeType="1"/>
            <a:stCxn id="75" idx="3"/>
            <a:endCxn id="76" idx="1"/>
          </p:cNvCxnSpPr>
          <p:nvPr/>
        </p:nvCxnSpPr>
        <p:spPr bwMode="auto">
          <a:xfrm>
            <a:off x="2924896" y="6467995"/>
            <a:ext cx="57852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Arrow Connector 127">
            <a:extLst>
              <a:ext uri="{FF2B5EF4-FFF2-40B4-BE49-F238E27FC236}">
                <a16:creationId xmlns:a16="http://schemas.microsoft.com/office/drawing/2014/main" id="{4FF5FD5B-4CD5-41B0-8B1C-D9CC02D02125}"/>
              </a:ext>
            </a:extLst>
          </p:cNvPr>
          <p:cNvCxnSpPr>
            <a:cxnSpLocks noChangeShapeType="1"/>
            <a:stCxn id="124" idx="1"/>
            <a:endCxn id="73" idx="3"/>
          </p:cNvCxnSpPr>
          <p:nvPr/>
        </p:nvCxnSpPr>
        <p:spPr bwMode="auto">
          <a:xfrm flipH="1">
            <a:off x="2924896" y="4968991"/>
            <a:ext cx="706387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6F1479E-1B09-4FB8-9BCB-609EBD91F2F6}"/>
              </a:ext>
            </a:extLst>
          </p:cNvPr>
          <p:cNvGrpSpPr/>
          <p:nvPr/>
        </p:nvGrpSpPr>
        <p:grpSpPr>
          <a:xfrm>
            <a:off x="11290169" y="6088711"/>
            <a:ext cx="828918" cy="703017"/>
            <a:chOff x="11345610" y="4401943"/>
            <a:chExt cx="828918" cy="703017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BB69D69-2F04-4FA4-AB52-9ED9CF973C5D}"/>
                </a:ext>
              </a:extLst>
            </p:cNvPr>
            <p:cNvSpPr/>
            <p:nvPr/>
          </p:nvSpPr>
          <p:spPr>
            <a:xfrm>
              <a:off x="11498796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9E70867-C3B3-4E34-B157-A11A459F6A6E}"/>
                </a:ext>
              </a:extLst>
            </p:cNvPr>
            <p:cNvSpPr txBox="1"/>
            <p:nvPr/>
          </p:nvSpPr>
          <p:spPr>
            <a:xfrm>
              <a:off x="11345610" y="4401943"/>
              <a:ext cx="828918" cy="4178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trasmesso alla AOO competente</a:t>
              </a:r>
            </a:p>
          </p:txBody>
        </p:sp>
      </p:grpSp>
      <p:cxnSp>
        <p:nvCxnSpPr>
          <p:cNvPr id="111" name="Straight Arrow Connector 127">
            <a:extLst>
              <a:ext uri="{FF2B5EF4-FFF2-40B4-BE49-F238E27FC236}">
                <a16:creationId xmlns:a16="http://schemas.microsoft.com/office/drawing/2014/main" id="{D0A0D986-2A8B-4671-A0CD-36499B52A2CC}"/>
              </a:ext>
            </a:extLst>
          </p:cNvPr>
          <p:cNvCxnSpPr>
            <a:cxnSpLocks noChangeShapeType="1"/>
            <a:stCxn id="76" idx="3"/>
            <a:endCxn id="86" idx="2"/>
          </p:cNvCxnSpPr>
          <p:nvPr/>
        </p:nvCxnSpPr>
        <p:spPr bwMode="auto">
          <a:xfrm flipV="1">
            <a:off x="4583421" y="5703412"/>
            <a:ext cx="6859934" cy="764583"/>
          </a:xfrm>
          <a:prstGeom prst="bentConnector3">
            <a:avLst>
              <a:gd name="adj1" fmla="val 89714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27">
            <a:extLst>
              <a:ext uri="{FF2B5EF4-FFF2-40B4-BE49-F238E27FC236}">
                <a16:creationId xmlns:a16="http://schemas.microsoft.com/office/drawing/2014/main" id="{D9AE0A52-7BAE-47B4-9EA0-B57766EC24B1}"/>
              </a:ext>
            </a:extLst>
          </p:cNvPr>
          <p:cNvCxnSpPr>
            <a:cxnSpLocks noChangeShapeType="1"/>
            <a:stCxn id="75" idx="2"/>
            <a:endCxn id="107" idx="2"/>
          </p:cNvCxnSpPr>
          <p:nvPr/>
        </p:nvCxnSpPr>
        <p:spPr bwMode="auto">
          <a:xfrm rot="5400000" flipH="1" flipV="1">
            <a:off x="6886843" y="2127483"/>
            <a:ext cx="54564" cy="9058459"/>
          </a:xfrm>
          <a:prstGeom prst="bentConnector4">
            <a:avLst>
              <a:gd name="adj1" fmla="val -228917"/>
              <a:gd name="adj2" fmla="val 96064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20D6A67-888A-4FD3-B572-646B5B7A88B7}"/>
              </a:ext>
            </a:extLst>
          </p:cNvPr>
          <p:cNvSpPr txBox="1"/>
          <p:nvPr/>
        </p:nvSpPr>
        <p:spPr>
          <a:xfrm>
            <a:off x="6491455" y="357566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7320FE6-3107-41A8-AFF8-F282372028FA}"/>
              </a:ext>
            </a:extLst>
          </p:cNvPr>
          <p:cNvSpPr txBox="1"/>
          <p:nvPr/>
        </p:nvSpPr>
        <p:spPr>
          <a:xfrm>
            <a:off x="5887099" y="271031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69EA855-FBC3-4250-88E6-F57BA4109C6F}"/>
              </a:ext>
            </a:extLst>
          </p:cNvPr>
          <p:cNvSpPr txBox="1"/>
          <p:nvPr/>
        </p:nvSpPr>
        <p:spPr>
          <a:xfrm>
            <a:off x="4237204" y="156746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99420F-ACD9-4377-8D25-66F3421C88A4}"/>
              </a:ext>
            </a:extLst>
          </p:cNvPr>
          <p:cNvSpPr txBox="1"/>
          <p:nvPr/>
        </p:nvSpPr>
        <p:spPr>
          <a:xfrm>
            <a:off x="4862764" y="478426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4F8F29B-264F-4573-87D8-04FE52C64E4C}"/>
              </a:ext>
            </a:extLst>
          </p:cNvPr>
          <p:cNvSpPr txBox="1"/>
          <p:nvPr/>
        </p:nvSpPr>
        <p:spPr>
          <a:xfrm>
            <a:off x="6682650" y="480891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9E9DE39-C4DA-4E8D-BE05-AE15D53F6A10}"/>
              </a:ext>
            </a:extLst>
          </p:cNvPr>
          <p:cNvSpPr txBox="1"/>
          <p:nvPr/>
        </p:nvSpPr>
        <p:spPr>
          <a:xfrm>
            <a:off x="5060073" y="3578529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15CA6D3-59FD-4457-91DE-994ABD8AD6A0}"/>
              </a:ext>
            </a:extLst>
          </p:cNvPr>
          <p:cNvSpPr txBox="1"/>
          <p:nvPr/>
        </p:nvSpPr>
        <p:spPr>
          <a:xfrm>
            <a:off x="8136705" y="4813869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A681C75-72DD-4C08-9770-EB061934E748}"/>
              </a:ext>
            </a:extLst>
          </p:cNvPr>
          <p:cNvSpPr txBox="1"/>
          <p:nvPr/>
        </p:nvSpPr>
        <p:spPr>
          <a:xfrm>
            <a:off x="6497091" y="2338296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45190DD-BA09-4171-8C93-BEDF5B6BD9A5}"/>
              </a:ext>
            </a:extLst>
          </p:cNvPr>
          <p:cNvSpPr txBox="1"/>
          <p:nvPr/>
        </p:nvSpPr>
        <p:spPr>
          <a:xfrm>
            <a:off x="3604181" y="1808161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6AF8496-9FE1-4F1D-95A6-A064FCA4816F}"/>
              </a:ext>
            </a:extLst>
          </p:cNvPr>
          <p:cNvSpPr txBox="1"/>
          <p:nvPr/>
        </p:nvSpPr>
        <p:spPr>
          <a:xfrm>
            <a:off x="3427377" y="4784265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151" name="Graphic 150" descr="Computer">
            <a:extLst>
              <a:ext uri="{FF2B5EF4-FFF2-40B4-BE49-F238E27FC236}">
                <a16:creationId xmlns:a16="http://schemas.microsoft.com/office/drawing/2014/main" id="{C60D14AF-2580-459A-93D0-A32A45B20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2609" y="6237930"/>
            <a:ext cx="270769" cy="270769"/>
          </a:xfrm>
          <a:prstGeom prst="rect">
            <a:avLst/>
          </a:prstGeom>
          <a:effectLst/>
        </p:spPr>
      </p:pic>
      <p:pic>
        <p:nvPicPr>
          <p:cNvPr id="152" name="Graphic 151" descr="Computer">
            <a:extLst>
              <a:ext uri="{FF2B5EF4-FFF2-40B4-BE49-F238E27FC236}">
                <a16:creationId xmlns:a16="http://schemas.microsoft.com/office/drawing/2014/main" id="{3A783AE9-1D8B-4D0F-95D2-74D8E37AF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7767" y="5654594"/>
            <a:ext cx="270769" cy="270769"/>
          </a:xfrm>
          <a:prstGeom prst="rect">
            <a:avLst/>
          </a:prstGeom>
          <a:effectLst/>
        </p:spPr>
      </p:pic>
      <p:pic>
        <p:nvPicPr>
          <p:cNvPr id="154" name="Graphic 153" descr="Computer">
            <a:extLst>
              <a:ext uri="{FF2B5EF4-FFF2-40B4-BE49-F238E27FC236}">
                <a16:creationId xmlns:a16="http://schemas.microsoft.com/office/drawing/2014/main" id="{9CE53B9E-BF90-44D3-BCED-6ABCE66AE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7767" y="5083775"/>
            <a:ext cx="270769" cy="270769"/>
          </a:xfrm>
          <a:prstGeom prst="rect">
            <a:avLst/>
          </a:prstGeom>
          <a:effectLst/>
        </p:spPr>
      </p:pic>
      <p:pic>
        <p:nvPicPr>
          <p:cNvPr id="155" name="Graphic 154" descr="Computer">
            <a:extLst>
              <a:ext uri="{FF2B5EF4-FFF2-40B4-BE49-F238E27FC236}">
                <a16:creationId xmlns:a16="http://schemas.microsoft.com/office/drawing/2014/main" id="{2DD8B9FB-0A56-44B3-BF07-47E9BEACD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9340" y="5061643"/>
            <a:ext cx="270769" cy="270769"/>
          </a:xfrm>
          <a:prstGeom prst="rect">
            <a:avLst/>
          </a:prstGeom>
          <a:effectLst/>
        </p:spPr>
      </p:pic>
      <p:pic>
        <p:nvPicPr>
          <p:cNvPr id="157" name="Graphic 156" descr="Computer">
            <a:extLst>
              <a:ext uri="{FF2B5EF4-FFF2-40B4-BE49-F238E27FC236}">
                <a16:creationId xmlns:a16="http://schemas.microsoft.com/office/drawing/2014/main" id="{7A5A41E4-9ED3-4DC5-8579-E65DEE352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571" y="4448457"/>
            <a:ext cx="270769" cy="270769"/>
          </a:xfrm>
          <a:prstGeom prst="rect">
            <a:avLst/>
          </a:prstGeom>
          <a:effectLst/>
        </p:spPr>
      </p:pic>
      <p:pic>
        <p:nvPicPr>
          <p:cNvPr id="158" name="Graphic 157" descr="Computer">
            <a:extLst>
              <a:ext uri="{FF2B5EF4-FFF2-40B4-BE49-F238E27FC236}">
                <a16:creationId xmlns:a16="http://schemas.microsoft.com/office/drawing/2014/main" id="{CAC2E8FD-3681-4BEF-B88D-065D80F91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9719" y="5720897"/>
            <a:ext cx="270769" cy="270769"/>
          </a:xfrm>
          <a:prstGeom prst="rect">
            <a:avLst/>
          </a:prstGeom>
          <a:effectLst/>
        </p:spPr>
      </p:pic>
      <p:pic>
        <p:nvPicPr>
          <p:cNvPr id="160" name="Graphic 159" descr="Computer">
            <a:extLst>
              <a:ext uri="{FF2B5EF4-FFF2-40B4-BE49-F238E27FC236}">
                <a16:creationId xmlns:a16="http://schemas.microsoft.com/office/drawing/2014/main" id="{8E8AE4DA-36BE-484D-B1DD-E977ADD63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055" y="3847975"/>
            <a:ext cx="270769" cy="270769"/>
          </a:xfrm>
          <a:prstGeom prst="rect">
            <a:avLst/>
          </a:prstGeom>
          <a:effectLst/>
        </p:spPr>
      </p:pic>
      <p:pic>
        <p:nvPicPr>
          <p:cNvPr id="161" name="Graphic 160" descr="Computer">
            <a:extLst>
              <a:ext uri="{FF2B5EF4-FFF2-40B4-BE49-F238E27FC236}">
                <a16:creationId xmlns:a16="http://schemas.microsoft.com/office/drawing/2014/main" id="{CBA05A3A-8371-429F-9FA1-9022843DF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1672" y="6562167"/>
            <a:ext cx="270769" cy="270769"/>
          </a:xfrm>
          <a:prstGeom prst="rect">
            <a:avLst/>
          </a:prstGeom>
          <a:effectLst/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445BBE4-506E-4E29-9EE8-43B8CB503B72}"/>
              </a:ext>
            </a:extLst>
          </p:cNvPr>
          <p:cNvSpPr txBox="1"/>
          <p:nvPr/>
        </p:nvSpPr>
        <p:spPr bwMode="auto">
          <a:xfrm>
            <a:off x="4388628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4243805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665" y="2827841"/>
            <a:ext cx="2819551" cy="1202318"/>
          </a:xfrm>
        </p:spPr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7 - Processo E.5 «Acquisizione documento via PEC (Dipartimenti)»</a:t>
            </a:r>
          </a:p>
        </p:txBody>
      </p:sp>
    </p:spTree>
    <p:extLst>
      <p:ext uri="{BB962C8B-B14F-4D97-AF65-F5344CB8AC3E}">
        <p14:creationId xmlns:p14="http://schemas.microsoft.com/office/powerpoint/2010/main" val="523933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80612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E.5 di «Acquisizione documento via PEC (Dipartimenti)» 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309382"/>
            <a:ext cx="767354" cy="467756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Messaggio PEC in entrata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889777" y="910569"/>
            <a:ext cx="1273883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CAPO DIPARTIMENTO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7260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281" y="4858394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Verifica necessità protocollazione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281" y="624092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Eliminazione PEC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524" y="1622055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1a. Ricezione messaggio PEC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974" y="4185128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Invio mail al mittente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281" y="2766218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Verifica se Dipartimenti/DR afferente è tra i destinatari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974" y="3511862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Inoltro messaggio PEC alla AOO competente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516" y="200310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Verifica se AOO competente è presente tra i destinatari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524" y="2318982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Verifica competenza messaggio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028" y="4865816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Classificazione</a:t>
            </a:r>
          </a:p>
        </p:txBody>
      </p:sp>
      <p:sp>
        <p:nvSpPr>
          <p:cNvPr id="112" name="AutoShape 67">
            <a:extLst>
              <a:ext uri="{FF2B5EF4-FFF2-40B4-BE49-F238E27FC236}">
                <a16:creationId xmlns:a16="http://schemas.microsoft.com/office/drawing/2014/main" id="{A963829F-58A1-4AAD-AE6A-3C7A2AC3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281" y="3489386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Dip./DR presente?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4" y="3015909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AOO?</a:t>
            </a:r>
          </a:p>
        </p:txBody>
      </p:sp>
      <p:sp>
        <p:nvSpPr>
          <p:cNvPr id="114" name="AutoShape 67">
            <a:extLst>
              <a:ext uri="{FF2B5EF4-FFF2-40B4-BE49-F238E27FC236}">
                <a16:creationId xmlns:a16="http://schemas.microsoft.com/office/drawing/2014/main" id="{D40D5640-6203-4834-93B3-D2EC296A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516" y="2748218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AOO presente?</a:t>
            </a:r>
          </a:p>
        </p:txBody>
      </p:sp>
      <p:sp>
        <p:nvSpPr>
          <p:cNvPr id="56" name="AutoShape 98">
            <a:extLst>
              <a:ext uri="{FF2B5EF4-FFF2-40B4-BE49-F238E27FC236}">
                <a16:creationId xmlns:a16="http://schemas.microsoft.com/office/drawing/2014/main" id="{B14D662A-1C6F-41A8-84FC-AB95A145F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028" y="552173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Registrazione e segnatura di protocollo</a:t>
            </a:r>
          </a:p>
        </p:txBody>
      </p:sp>
      <p:sp>
        <p:nvSpPr>
          <p:cNvPr id="57" name="AutoShape 98">
            <a:extLst>
              <a:ext uri="{FF2B5EF4-FFF2-40B4-BE49-F238E27FC236}">
                <a16:creationId xmlns:a16="http://schemas.microsoft.com/office/drawing/2014/main" id="{A0E52426-6515-4414-A28F-A240AF125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028" y="61870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Invio ricevuta legata al servizio PEC al mittente</a:t>
            </a:r>
          </a:p>
        </p:txBody>
      </p:sp>
      <p:sp>
        <p:nvSpPr>
          <p:cNvPr id="58" name="AutoShape 98">
            <a:extLst>
              <a:ext uri="{FF2B5EF4-FFF2-40B4-BE49-F238E27FC236}">
                <a16:creationId xmlns:a16="http://schemas.microsoft.com/office/drawing/2014/main" id="{86A31D5C-A5C3-4E66-9655-36AE98DEE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1716" y="201830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Verifica competenza messaggio</a:t>
            </a:r>
          </a:p>
        </p:txBody>
      </p:sp>
      <p:sp>
        <p:nvSpPr>
          <p:cNvPr id="59" name="AutoShape 98">
            <a:extLst>
              <a:ext uri="{FF2B5EF4-FFF2-40B4-BE49-F238E27FC236}">
                <a16:creationId xmlns:a16="http://schemas.microsoft.com/office/drawing/2014/main" id="{2FB7835A-2B48-4292-8F05-1BC605BE2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1716" y="127024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1b. Ricezione messaggio PEC</a:t>
            </a:r>
          </a:p>
        </p:txBody>
      </p:sp>
      <p:sp>
        <p:nvSpPr>
          <p:cNvPr id="61" name="AutoShape 67">
            <a:extLst>
              <a:ext uri="{FF2B5EF4-FFF2-40B4-BE49-F238E27FC236}">
                <a16:creationId xmlns:a16="http://schemas.microsoft.com/office/drawing/2014/main" id="{91386685-CE47-4D33-BA00-6A60B4EBF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281" y="5531660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Protocollazione necessaria?</a:t>
            </a:r>
          </a:p>
        </p:txBody>
      </p:sp>
      <p:sp>
        <p:nvSpPr>
          <p:cNvPr id="62" name="AutoShape 67">
            <a:extLst>
              <a:ext uri="{FF2B5EF4-FFF2-40B4-BE49-F238E27FC236}">
                <a16:creationId xmlns:a16="http://schemas.microsoft.com/office/drawing/2014/main" id="{D5C6C00F-F1E2-4DE2-AED0-3E5302CC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716" y="2766362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AOO?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3E92806-B9A4-46A4-84A5-0CEDC545A625}"/>
              </a:ext>
            </a:extLst>
          </p:cNvPr>
          <p:cNvSpPr/>
          <p:nvPr/>
        </p:nvSpPr>
        <p:spPr>
          <a:xfrm>
            <a:off x="1223524" y="3755200"/>
            <a:ext cx="1080000" cy="576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 Flusso E.2 – Attività 8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CF04951-FB51-4749-8763-84BA60CCE073}"/>
              </a:ext>
            </a:extLst>
          </p:cNvPr>
          <p:cNvSpPr/>
          <p:nvPr/>
        </p:nvSpPr>
        <p:spPr>
          <a:xfrm>
            <a:off x="8297716" y="3509652"/>
            <a:ext cx="1080000" cy="5184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 Flusso E.2 – Attività 8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39FDB27-A936-4E79-8027-FCB795EEE34C}"/>
              </a:ext>
            </a:extLst>
          </p:cNvPr>
          <p:cNvSpPr/>
          <p:nvPr/>
        </p:nvSpPr>
        <p:spPr>
          <a:xfrm>
            <a:off x="9833243" y="2794687"/>
            <a:ext cx="1080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all’ </a:t>
            </a:r>
            <a:r>
              <a:rPr lang="it-IT" sz="90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</a:t>
            </a: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ttività 3</a:t>
            </a:r>
          </a:p>
        </p:txBody>
      </p:sp>
      <p:cxnSp>
        <p:nvCxnSpPr>
          <p:cNvPr id="72" name="Straight Arrow Connector 127">
            <a:extLst>
              <a:ext uri="{FF2B5EF4-FFF2-40B4-BE49-F238E27FC236}">
                <a16:creationId xmlns:a16="http://schemas.microsoft.com/office/drawing/2014/main" id="{0328457B-12A1-47E3-A2AC-BAB58C410857}"/>
              </a:ext>
            </a:extLst>
          </p:cNvPr>
          <p:cNvCxnSpPr>
            <a:cxnSpLocks noChangeShapeType="1"/>
            <a:stCxn id="105" idx="2"/>
            <a:endCxn id="110" idx="0"/>
          </p:cNvCxnSpPr>
          <p:nvPr/>
        </p:nvCxnSpPr>
        <p:spPr bwMode="auto">
          <a:xfrm>
            <a:off x="1763524" y="2162055"/>
            <a:ext cx="0" cy="15692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127">
            <a:extLst>
              <a:ext uri="{FF2B5EF4-FFF2-40B4-BE49-F238E27FC236}">
                <a16:creationId xmlns:a16="http://schemas.microsoft.com/office/drawing/2014/main" id="{57AC8A78-E598-4DFD-9BED-C97CE966D3B7}"/>
              </a:ext>
            </a:extLst>
          </p:cNvPr>
          <p:cNvCxnSpPr>
            <a:cxnSpLocks noChangeShapeType="1"/>
            <a:stCxn id="110" idx="2"/>
            <a:endCxn id="113" idx="0"/>
          </p:cNvCxnSpPr>
          <p:nvPr/>
        </p:nvCxnSpPr>
        <p:spPr bwMode="auto">
          <a:xfrm>
            <a:off x="1763524" y="2858982"/>
            <a:ext cx="0" cy="15692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id="{AEDA0143-F64A-4916-B454-B3BE9D3BA3D9}"/>
              </a:ext>
            </a:extLst>
          </p:cNvPr>
          <p:cNvCxnSpPr>
            <a:cxnSpLocks noChangeShapeType="1"/>
            <a:stCxn id="113" idx="2"/>
            <a:endCxn id="63" idx="0"/>
          </p:cNvCxnSpPr>
          <p:nvPr/>
        </p:nvCxnSpPr>
        <p:spPr bwMode="auto">
          <a:xfrm>
            <a:off x="1763524" y="3591909"/>
            <a:ext cx="0" cy="16329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127">
            <a:extLst>
              <a:ext uri="{FF2B5EF4-FFF2-40B4-BE49-F238E27FC236}">
                <a16:creationId xmlns:a16="http://schemas.microsoft.com/office/drawing/2014/main" id="{72E762E8-87D4-4847-B554-D747322A89C3}"/>
              </a:ext>
            </a:extLst>
          </p:cNvPr>
          <p:cNvCxnSpPr>
            <a:cxnSpLocks noChangeShapeType="1"/>
            <a:stCxn id="109" idx="2"/>
            <a:endCxn id="114" idx="0"/>
          </p:cNvCxnSpPr>
          <p:nvPr/>
        </p:nvCxnSpPr>
        <p:spPr bwMode="auto">
          <a:xfrm>
            <a:off x="3623516" y="2543107"/>
            <a:ext cx="0" cy="20511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Arrow Connector 128">
            <a:extLst>
              <a:ext uri="{FF2B5EF4-FFF2-40B4-BE49-F238E27FC236}">
                <a16:creationId xmlns:a16="http://schemas.microsoft.com/office/drawing/2014/main" id="{D42EC653-4282-4A3A-A5E7-4886D55D3DFB}"/>
              </a:ext>
            </a:extLst>
          </p:cNvPr>
          <p:cNvCxnSpPr>
            <a:cxnSpLocks noChangeShapeType="1"/>
            <a:stCxn id="113" idx="3"/>
            <a:endCxn id="109" idx="1"/>
          </p:cNvCxnSpPr>
          <p:nvPr/>
        </p:nvCxnSpPr>
        <p:spPr bwMode="auto">
          <a:xfrm flipV="1">
            <a:off x="2501524" y="2273107"/>
            <a:ext cx="545992" cy="103080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127">
            <a:extLst>
              <a:ext uri="{FF2B5EF4-FFF2-40B4-BE49-F238E27FC236}">
                <a16:creationId xmlns:a16="http://schemas.microsoft.com/office/drawing/2014/main" id="{593F722B-5FCA-4E70-8DD2-C810BF9A9656}"/>
              </a:ext>
            </a:extLst>
          </p:cNvPr>
          <p:cNvCxnSpPr>
            <a:cxnSpLocks noChangeShapeType="1"/>
            <a:stCxn id="114" idx="3"/>
            <a:endCxn id="107" idx="1"/>
          </p:cNvCxnSpPr>
          <p:nvPr/>
        </p:nvCxnSpPr>
        <p:spPr bwMode="auto">
          <a:xfrm>
            <a:off x="4361516" y="3036218"/>
            <a:ext cx="19676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7">
            <a:extLst>
              <a:ext uri="{FF2B5EF4-FFF2-40B4-BE49-F238E27FC236}">
                <a16:creationId xmlns:a16="http://schemas.microsoft.com/office/drawing/2014/main" id="{DC085B74-CD94-46DD-8981-30BD957A31F2}"/>
              </a:ext>
            </a:extLst>
          </p:cNvPr>
          <p:cNvCxnSpPr>
            <a:cxnSpLocks noChangeShapeType="1"/>
            <a:stCxn id="107" idx="2"/>
            <a:endCxn id="112" idx="0"/>
          </p:cNvCxnSpPr>
          <p:nvPr/>
        </p:nvCxnSpPr>
        <p:spPr bwMode="auto">
          <a:xfrm>
            <a:off x="5134281" y="3306218"/>
            <a:ext cx="0" cy="18316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7">
            <a:extLst>
              <a:ext uri="{FF2B5EF4-FFF2-40B4-BE49-F238E27FC236}">
                <a16:creationId xmlns:a16="http://schemas.microsoft.com/office/drawing/2014/main" id="{9C6C7C4D-136E-4235-BB7B-2605CC87AD40}"/>
              </a:ext>
            </a:extLst>
          </p:cNvPr>
          <p:cNvCxnSpPr>
            <a:cxnSpLocks noChangeShapeType="1"/>
            <a:stCxn id="112" idx="3"/>
            <a:endCxn id="108" idx="1"/>
          </p:cNvCxnSpPr>
          <p:nvPr/>
        </p:nvCxnSpPr>
        <p:spPr bwMode="auto">
          <a:xfrm>
            <a:off x="5872281" y="3777386"/>
            <a:ext cx="478693" cy="447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94A7621-AE72-4EFD-A294-5E1FD9EB16DC}"/>
              </a:ext>
            </a:extLst>
          </p:cNvPr>
          <p:cNvCxnSpPr>
            <a:cxnSpLocks noChangeShapeType="1"/>
            <a:stCxn id="108" idx="2"/>
            <a:endCxn id="106" idx="0"/>
          </p:cNvCxnSpPr>
          <p:nvPr/>
        </p:nvCxnSpPr>
        <p:spPr bwMode="auto">
          <a:xfrm>
            <a:off x="6926974" y="4051862"/>
            <a:ext cx="0" cy="1332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49C60B3-B376-4024-BA83-A8CD1BBF8231}"/>
              </a:ext>
            </a:extLst>
          </p:cNvPr>
          <p:cNvCxnSpPr>
            <a:cxnSpLocks noChangeShapeType="1"/>
            <a:stCxn id="103" idx="2"/>
            <a:endCxn id="61" idx="0"/>
          </p:cNvCxnSpPr>
          <p:nvPr/>
        </p:nvCxnSpPr>
        <p:spPr bwMode="auto">
          <a:xfrm>
            <a:off x="5134281" y="5398394"/>
            <a:ext cx="0" cy="1332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98FF597-905E-4CCB-B011-2475A7FAED01}"/>
              </a:ext>
            </a:extLst>
          </p:cNvPr>
          <p:cNvCxnSpPr>
            <a:cxnSpLocks noChangeShapeType="1"/>
            <a:stCxn id="61" idx="2"/>
            <a:endCxn id="104" idx="0"/>
          </p:cNvCxnSpPr>
          <p:nvPr/>
        </p:nvCxnSpPr>
        <p:spPr bwMode="auto">
          <a:xfrm>
            <a:off x="5134281" y="6107660"/>
            <a:ext cx="0" cy="13326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28">
            <a:extLst>
              <a:ext uri="{FF2B5EF4-FFF2-40B4-BE49-F238E27FC236}">
                <a16:creationId xmlns:a16="http://schemas.microsoft.com/office/drawing/2014/main" id="{1DE8610E-EB90-4B31-8637-E0D084ADF635}"/>
              </a:ext>
            </a:extLst>
          </p:cNvPr>
          <p:cNvCxnSpPr>
            <a:cxnSpLocks noChangeShapeType="1"/>
            <a:stCxn id="61" idx="1"/>
            <a:endCxn id="111" idx="0"/>
          </p:cNvCxnSpPr>
          <p:nvPr/>
        </p:nvCxnSpPr>
        <p:spPr bwMode="auto">
          <a:xfrm rot="10800000">
            <a:off x="2448029" y="4865816"/>
            <a:ext cx="1948253" cy="953844"/>
          </a:xfrm>
          <a:prstGeom prst="bentConnector4">
            <a:avLst>
              <a:gd name="adj1" fmla="val 58442"/>
              <a:gd name="adj2" fmla="val 123966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3F64A28-59A9-4EF3-9B30-8836E1365A30}"/>
              </a:ext>
            </a:extLst>
          </p:cNvPr>
          <p:cNvCxnSpPr>
            <a:cxnSpLocks noChangeShapeType="1"/>
            <a:stCxn id="111" idx="2"/>
            <a:endCxn id="56" idx="0"/>
          </p:cNvCxnSpPr>
          <p:nvPr/>
        </p:nvCxnSpPr>
        <p:spPr bwMode="auto">
          <a:xfrm>
            <a:off x="2448028" y="5405816"/>
            <a:ext cx="0" cy="11592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0CFF98DE-4498-4D46-9D3E-FE6F5FCFC778}"/>
              </a:ext>
            </a:extLst>
          </p:cNvPr>
          <p:cNvCxnSpPr>
            <a:cxnSpLocks noChangeShapeType="1"/>
            <a:stCxn id="56" idx="2"/>
            <a:endCxn id="57" idx="0"/>
          </p:cNvCxnSpPr>
          <p:nvPr/>
        </p:nvCxnSpPr>
        <p:spPr bwMode="auto">
          <a:xfrm>
            <a:off x="2448028" y="6061739"/>
            <a:ext cx="0" cy="12535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Arrow Connector 128">
            <a:extLst>
              <a:ext uri="{FF2B5EF4-FFF2-40B4-BE49-F238E27FC236}">
                <a16:creationId xmlns:a16="http://schemas.microsoft.com/office/drawing/2014/main" id="{3E3DF064-FC5F-48B2-840C-454AA5F479AA}"/>
              </a:ext>
            </a:extLst>
          </p:cNvPr>
          <p:cNvCxnSpPr>
            <a:cxnSpLocks noChangeShapeType="1"/>
            <a:stCxn id="114" idx="2"/>
            <a:endCxn id="103" idx="1"/>
          </p:cNvCxnSpPr>
          <p:nvPr/>
        </p:nvCxnSpPr>
        <p:spPr bwMode="auto">
          <a:xfrm rot="16200000" flipH="1">
            <a:off x="3188810" y="3758923"/>
            <a:ext cx="1804176" cy="934765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Arrow Connector 127">
            <a:extLst>
              <a:ext uri="{FF2B5EF4-FFF2-40B4-BE49-F238E27FC236}">
                <a16:creationId xmlns:a16="http://schemas.microsoft.com/office/drawing/2014/main" id="{2869DD7C-4578-4D71-AEC5-DA323E16C98A}"/>
              </a:ext>
            </a:extLst>
          </p:cNvPr>
          <p:cNvCxnSpPr>
            <a:cxnSpLocks noChangeShapeType="1"/>
            <a:stCxn id="93" idx="3"/>
            <a:endCxn id="59" idx="1"/>
          </p:cNvCxnSpPr>
          <p:nvPr/>
        </p:nvCxnSpPr>
        <p:spPr bwMode="auto">
          <a:xfrm flipV="1">
            <a:off x="834029" y="1540240"/>
            <a:ext cx="7427687" cy="302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28">
            <a:extLst>
              <a:ext uri="{FF2B5EF4-FFF2-40B4-BE49-F238E27FC236}">
                <a16:creationId xmlns:a16="http://schemas.microsoft.com/office/drawing/2014/main" id="{ADABCB79-C596-415D-AA1A-89AB35057060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834029" y="1543260"/>
            <a:ext cx="353495" cy="34879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Straight Arrow Connector 127">
            <a:extLst>
              <a:ext uri="{FF2B5EF4-FFF2-40B4-BE49-F238E27FC236}">
                <a16:creationId xmlns:a16="http://schemas.microsoft.com/office/drawing/2014/main" id="{35FF6378-B8F1-47B3-98B0-336FCABED89F}"/>
              </a:ext>
            </a:extLst>
          </p:cNvPr>
          <p:cNvCxnSpPr>
            <a:cxnSpLocks noChangeShapeType="1"/>
            <a:stCxn id="59" idx="2"/>
            <a:endCxn id="58" idx="0"/>
          </p:cNvCxnSpPr>
          <p:nvPr/>
        </p:nvCxnSpPr>
        <p:spPr bwMode="auto">
          <a:xfrm>
            <a:off x="8837716" y="1810240"/>
            <a:ext cx="0" cy="20806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Arrow Connector 127">
            <a:extLst>
              <a:ext uri="{FF2B5EF4-FFF2-40B4-BE49-F238E27FC236}">
                <a16:creationId xmlns:a16="http://schemas.microsoft.com/office/drawing/2014/main" id="{DA31411A-025E-48A1-841B-491107539C73}"/>
              </a:ext>
            </a:extLst>
          </p:cNvPr>
          <p:cNvCxnSpPr>
            <a:cxnSpLocks noChangeShapeType="1"/>
            <a:stCxn id="58" idx="2"/>
            <a:endCxn id="62" idx="0"/>
          </p:cNvCxnSpPr>
          <p:nvPr/>
        </p:nvCxnSpPr>
        <p:spPr bwMode="auto">
          <a:xfrm>
            <a:off x="8837716" y="2558301"/>
            <a:ext cx="0" cy="20806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Straight Arrow Connector 127">
            <a:extLst>
              <a:ext uri="{FF2B5EF4-FFF2-40B4-BE49-F238E27FC236}">
                <a16:creationId xmlns:a16="http://schemas.microsoft.com/office/drawing/2014/main" id="{9BDD7FA5-D44A-451E-BAA1-0F3782BD52EC}"/>
              </a:ext>
            </a:extLst>
          </p:cNvPr>
          <p:cNvCxnSpPr>
            <a:cxnSpLocks noChangeShapeType="1"/>
            <a:stCxn id="62" idx="3"/>
            <a:endCxn id="68" idx="2"/>
          </p:cNvCxnSpPr>
          <p:nvPr/>
        </p:nvCxnSpPr>
        <p:spPr bwMode="auto">
          <a:xfrm>
            <a:off x="9575716" y="3054362"/>
            <a:ext cx="257527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Straight Arrow Connector 127">
            <a:extLst>
              <a:ext uri="{FF2B5EF4-FFF2-40B4-BE49-F238E27FC236}">
                <a16:creationId xmlns:a16="http://schemas.microsoft.com/office/drawing/2014/main" id="{06169945-B8B3-4EC5-BE85-71E8CEC74BAE}"/>
              </a:ext>
            </a:extLst>
          </p:cNvPr>
          <p:cNvCxnSpPr>
            <a:cxnSpLocks noChangeShapeType="1"/>
            <a:stCxn id="62" idx="2"/>
            <a:endCxn id="64" idx="0"/>
          </p:cNvCxnSpPr>
          <p:nvPr/>
        </p:nvCxnSpPr>
        <p:spPr bwMode="auto">
          <a:xfrm>
            <a:off x="8837716" y="3342362"/>
            <a:ext cx="0" cy="16729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DCE4B93-CD15-4C3B-9EA1-F55B9F448CF6}"/>
              </a:ext>
            </a:extLst>
          </p:cNvPr>
          <p:cNvGrpSpPr/>
          <p:nvPr/>
        </p:nvGrpSpPr>
        <p:grpSpPr>
          <a:xfrm>
            <a:off x="11318287" y="4144706"/>
            <a:ext cx="828918" cy="476774"/>
            <a:chOff x="11345610" y="4628186"/>
            <a:chExt cx="828918" cy="476774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008B8BA-CC3F-4F99-8022-4B22CD0EEFD9}"/>
                </a:ext>
              </a:extLst>
            </p:cNvPr>
            <p:cNvSpPr/>
            <p:nvPr/>
          </p:nvSpPr>
          <p:spPr>
            <a:xfrm>
              <a:off x="11498796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7D788FE-FB3F-4750-9CB0-0EAF3A313723}"/>
                </a:ext>
              </a:extLst>
            </p:cNvPr>
            <p:cNvSpPr txBox="1"/>
            <p:nvPr/>
          </p:nvSpPr>
          <p:spPr>
            <a:xfrm>
              <a:off x="11345610" y="4628186"/>
              <a:ext cx="828918" cy="139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Mail al mittente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0AD76F2-6D1D-4E35-8F31-EC3084BB1131}"/>
              </a:ext>
            </a:extLst>
          </p:cNvPr>
          <p:cNvGrpSpPr/>
          <p:nvPr/>
        </p:nvGrpSpPr>
        <p:grpSpPr>
          <a:xfrm>
            <a:off x="11318287" y="5412183"/>
            <a:ext cx="828918" cy="571044"/>
            <a:chOff x="11345610" y="4533916"/>
            <a:chExt cx="828918" cy="571044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3CFE26A-359E-4197-B408-E9329898426D}"/>
                </a:ext>
              </a:extLst>
            </p:cNvPr>
            <p:cNvSpPr/>
            <p:nvPr/>
          </p:nvSpPr>
          <p:spPr>
            <a:xfrm>
              <a:off x="11498796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10B9858B-839C-4C7E-92C9-3B5959C40E77}"/>
                </a:ext>
              </a:extLst>
            </p:cNvPr>
            <p:cNvSpPr txBox="1"/>
            <p:nvPr/>
          </p:nvSpPr>
          <p:spPr>
            <a:xfrm>
              <a:off x="11345610" y="4533916"/>
              <a:ext cx="828918" cy="243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latin typeface="Calibri" panose="020F0502020204030204" pitchFamily="34" charset="0"/>
                  <a:cs typeface="Calibri" panose="020F0502020204030204" pitchFamily="34" charset="0"/>
                </a:rPr>
                <a:t>Messaggio PEC eliminato</a:t>
              </a:r>
              <a:endParaRPr lang="it-IT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B4F1BBA-BDBF-4FFC-8F6C-DCFEE34BC63F}"/>
              </a:ext>
            </a:extLst>
          </p:cNvPr>
          <p:cNvGrpSpPr/>
          <p:nvPr/>
        </p:nvGrpSpPr>
        <p:grpSpPr>
          <a:xfrm>
            <a:off x="11318287" y="6247397"/>
            <a:ext cx="828918" cy="571044"/>
            <a:chOff x="11345610" y="4533916"/>
            <a:chExt cx="828918" cy="571044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85349A67-2F5F-4D6E-80FA-28C4BC67E84D}"/>
                </a:ext>
              </a:extLst>
            </p:cNvPr>
            <p:cNvSpPr/>
            <p:nvPr/>
          </p:nvSpPr>
          <p:spPr>
            <a:xfrm>
              <a:off x="11498796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292556B-8C06-421C-B205-6A430EAB5FB8}"/>
                </a:ext>
              </a:extLst>
            </p:cNvPr>
            <p:cNvSpPr txBox="1"/>
            <p:nvPr/>
          </p:nvSpPr>
          <p:spPr>
            <a:xfrm>
              <a:off x="11345610" y="4533916"/>
              <a:ext cx="828918" cy="246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Messaggio PEC archiviato</a:t>
              </a:r>
            </a:p>
          </p:txBody>
        </p:sp>
      </p:grpSp>
      <p:cxnSp>
        <p:nvCxnSpPr>
          <p:cNvPr id="180" name="Straight Arrow Connector 127">
            <a:extLst>
              <a:ext uri="{FF2B5EF4-FFF2-40B4-BE49-F238E27FC236}">
                <a16:creationId xmlns:a16="http://schemas.microsoft.com/office/drawing/2014/main" id="{99656BE4-9338-42E2-B36B-9D04310B924F}"/>
              </a:ext>
            </a:extLst>
          </p:cNvPr>
          <p:cNvCxnSpPr>
            <a:cxnSpLocks noChangeShapeType="1"/>
            <a:stCxn id="106" idx="3"/>
          </p:cNvCxnSpPr>
          <p:nvPr/>
        </p:nvCxnSpPr>
        <p:spPr bwMode="auto">
          <a:xfrm>
            <a:off x="7502974" y="4455128"/>
            <a:ext cx="3968499" cy="405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Straight Arrow Connector 128">
            <a:extLst>
              <a:ext uri="{FF2B5EF4-FFF2-40B4-BE49-F238E27FC236}">
                <a16:creationId xmlns:a16="http://schemas.microsoft.com/office/drawing/2014/main" id="{B6A3F3CE-7991-4A29-B30A-903B663C4D00}"/>
              </a:ext>
            </a:extLst>
          </p:cNvPr>
          <p:cNvCxnSpPr>
            <a:cxnSpLocks noChangeShapeType="1"/>
            <a:stCxn id="57" idx="2"/>
          </p:cNvCxnSpPr>
          <p:nvPr/>
        </p:nvCxnSpPr>
        <p:spPr bwMode="auto">
          <a:xfrm rot="5400000" flipH="1" flipV="1">
            <a:off x="6924277" y="2179894"/>
            <a:ext cx="70945" cy="9023445"/>
          </a:xfrm>
          <a:prstGeom prst="bentConnector4">
            <a:avLst>
              <a:gd name="adj1" fmla="val -136197"/>
              <a:gd name="adj2" fmla="val 61654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9859428D-7F50-4A9B-B4DE-D3E1380876DD}"/>
              </a:ext>
            </a:extLst>
          </p:cNvPr>
          <p:cNvSpPr txBox="1"/>
          <p:nvPr/>
        </p:nvSpPr>
        <p:spPr>
          <a:xfrm>
            <a:off x="1774585" y="355501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C969AA2-6A9D-4A21-94E8-9C1498EBAEDE}"/>
              </a:ext>
            </a:extLst>
          </p:cNvPr>
          <p:cNvSpPr txBox="1"/>
          <p:nvPr/>
        </p:nvSpPr>
        <p:spPr>
          <a:xfrm>
            <a:off x="3612378" y="331988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CB7EBC2-F248-4984-9274-137421F7E41C}"/>
              </a:ext>
            </a:extLst>
          </p:cNvPr>
          <p:cNvSpPr txBox="1"/>
          <p:nvPr/>
        </p:nvSpPr>
        <p:spPr>
          <a:xfrm>
            <a:off x="5095165" y="406001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F12E5C4-112C-48CC-8208-C62C82D5FF87}"/>
              </a:ext>
            </a:extLst>
          </p:cNvPr>
          <p:cNvSpPr txBox="1"/>
          <p:nvPr/>
        </p:nvSpPr>
        <p:spPr>
          <a:xfrm>
            <a:off x="4209460" y="562519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cxnSp>
        <p:nvCxnSpPr>
          <p:cNvPr id="207" name="Straight Arrow Connector 128">
            <a:extLst>
              <a:ext uri="{FF2B5EF4-FFF2-40B4-BE49-F238E27FC236}">
                <a16:creationId xmlns:a16="http://schemas.microsoft.com/office/drawing/2014/main" id="{EBC669D1-03A6-4239-B852-868A8A96F9D2}"/>
              </a:ext>
            </a:extLst>
          </p:cNvPr>
          <p:cNvCxnSpPr>
            <a:cxnSpLocks noChangeShapeType="1"/>
            <a:stCxn id="104" idx="3"/>
          </p:cNvCxnSpPr>
          <p:nvPr/>
        </p:nvCxnSpPr>
        <p:spPr bwMode="auto">
          <a:xfrm flipV="1">
            <a:off x="5710281" y="5820930"/>
            <a:ext cx="5761192" cy="689997"/>
          </a:xfrm>
          <a:prstGeom prst="bentConnector3">
            <a:avLst>
              <a:gd name="adj1" fmla="val 40019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DF45CC7E-E132-42B2-8B7B-4A16EAF15767}"/>
              </a:ext>
            </a:extLst>
          </p:cNvPr>
          <p:cNvSpPr txBox="1"/>
          <p:nvPr/>
        </p:nvSpPr>
        <p:spPr>
          <a:xfrm>
            <a:off x="8830478" y="3311255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5CBB8D9-D6FB-4E9E-8F7C-D0AE964992DC}"/>
              </a:ext>
            </a:extLst>
          </p:cNvPr>
          <p:cNvSpPr txBox="1"/>
          <p:nvPr/>
        </p:nvSpPr>
        <p:spPr>
          <a:xfrm>
            <a:off x="2408979" y="311082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F11F04E-5B2E-4D26-BC47-C3B1494BB889}"/>
              </a:ext>
            </a:extLst>
          </p:cNvPr>
          <p:cNvSpPr txBox="1"/>
          <p:nvPr/>
        </p:nvSpPr>
        <p:spPr>
          <a:xfrm>
            <a:off x="4230758" y="281876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5CAF801B-320D-47F5-8A7D-2B71A53B397C}"/>
              </a:ext>
            </a:extLst>
          </p:cNvPr>
          <p:cNvSpPr txBox="1"/>
          <p:nvPr/>
        </p:nvSpPr>
        <p:spPr>
          <a:xfrm>
            <a:off x="5808309" y="358395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B6E3BBF-5F74-44E3-8EBA-965A995DF359}"/>
              </a:ext>
            </a:extLst>
          </p:cNvPr>
          <p:cNvSpPr txBox="1"/>
          <p:nvPr/>
        </p:nvSpPr>
        <p:spPr>
          <a:xfrm>
            <a:off x="9486271" y="285995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E6AC288-1B97-4485-9AC8-EA4CE2EFE88D}"/>
              </a:ext>
            </a:extLst>
          </p:cNvPr>
          <p:cNvSpPr txBox="1"/>
          <p:nvPr/>
        </p:nvSpPr>
        <p:spPr>
          <a:xfrm>
            <a:off x="5149223" y="604683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214" name="Graphic 213" descr="Computer">
            <a:extLst>
              <a:ext uri="{FF2B5EF4-FFF2-40B4-BE49-F238E27FC236}">
                <a16:creationId xmlns:a16="http://schemas.microsoft.com/office/drawing/2014/main" id="{5FA8D9A2-E1D9-4368-B29A-87FE446D3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4119" y="5256835"/>
            <a:ext cx="303625" cy="303625"/>
          </a:xfrm>
          <a:prstGeom prst="rect">
            <a:avLst/>
          </a:prstGeom>
          <a:effectLst/>
        </p:spPr>
      </p:pic>
      <p:pic>
        <p:nvPicPr>
          <p:cNvPr id="215" name="Graphic 214" descr="Computer">
            <a:extLst>
              <a:ext uri="{FF2B5EF4-FFF2-40B4-BE49-F238E27FC236}">
                <a16:creationId xmlns:a16="http://schemas.microsoft.com/office/drawing/2014/main" id="{36D0C37C-4AFE-4A0C-86EB-2A225A3A9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194" y="5917038"/>
            <a:ext cx="303625" cy="303625"/>
          </a:xfrm>
          <a:prstGeom prst="rect">
            <a:avLst/>
          </a:prstGeom>
          <a:effectLst/>
        </p:spPr>
      </p:pic>
      <p:pic>
        <p:nvPicPr>
          <p:cNvPr id="216" name="Graphic 215" descr="Computer">
            <a:extLst>
              <a:ext uri="{FF2B5EF4-FFF2-40B4-BE49-F238E27FC236}">
                <a16:creationId xmlns:a16="http://schemas.microsoft.com/office/drawing/2014/main" id="{1B127BB5-6685-4FFD-9075-1AEAC846A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7001" y="6575277"/>
            <a:ext cx="303625" cy="303625"/>
          </a:xfrm>
          <a:prstGeom prst="rect">
            <a:avLst/>
          </a:prstGeom>
          <a:effectLst/>
        </p:spPr>
      </p:pic>
      <p:cxnSp>
        <p:nvCxnSpPr>
          <p:cNvPr id="217" name="Straight Arrow Connector 127">
            <a:extLst>
              <a:ext uri="{FF2B5EF4-FFF2-40B4-BE49-F238E27FC236}">
                <a16:creationId xmlns:a16="http://schemas.microsoft.com/office/drawing/2014/main" id="{157D67EE-350C-4754-94C6-DACFBD7C248A}"/>
              </a:ext>
            </a:extLst>
          </p:cNvPr>
          <p:cNvCxnSpPr>
            <a:cxnSpLocks noChangeShapeType="1"/>
            <a:stCxn id="112" idx="2"/>
            <a:endCxn id="103" idx="0"/>
          </p:cNvCxnSpPr>
          <p:nvPr/>
        </p:nvCxnSpPr>
        <p:spPr bwMode="auto">
          <a:xfrm>
            <a:off x="5134281" y="4065386"/>
            <a:ext cx="0" cy="79300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0" name="Graphic 79" descr="Computer">
            <a:extLst>
              <a:ext uri="{FF2B5EF4-FFF2-40B4-BE49-F238E27FC236}">
                <a16:creationId xmlns:a16="http://schemas.microsoft.com/office/drawing/2014/main" id="{E7C01E88-15F8-4DFD-A896-1E44C5ABD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6096" y="2015639"/>
            <a:ext cx="303625" cy="303625"/>
          </a:xfrm>
          <a:prstGeom prst="rect">
            <a:avLst/>
          </a:prstGeom>
          <a:effectLst/>
        </p:spPr>
      </p:pic>
      <p:pic>
        <p:nvPicPr>
          <p:cNvPr id="81" name="Graphic 80" descr="Computer">
            <a:extLst>
              <a:ext uri="{FF2B5EF4-FFF2-40B4-BE49-F238E27FC236}">
                <a16:creationId xmlns:a16="http://schemas.microsoft.com/office/drawing/2014/main" id="{82D8C9A8-BA75-4DFF-BD93-538DBE51F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4790" y="3919542"/>
            <a:ext cx="303625" cy="303625"/>
          </a:xfrm>
          <a:prstGeom prst="rect">
            <a:avLst/>
          </a:prstGeom>
          <a:effectLst/>
        </p:spPr>
      </p:pic>
      <p:pic>
        <p:nvPicPr>
          <p:cNvPr id="82" name="Graphic 81" descr="Computer">
            <a:extLst>
              <a:ext uri="{FF2B5EF4-FFF2-40B4-BE49-F238E27FC236}">
                <a16:creationId xmlns:a16="http://schemas.microsoft.com/office/drawing/2014/main" id="{8D81164C-75C4-45A4-ABF5-909C7FBAB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9860" y="1675919"/>
            <a:ext cx="303625" cy="303625"/>
          </a:xfrm>
          <a:prstGeom prst="rect">
            <a:avLst/>
          </a:prstGeom>
          <a:effectLst/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289B6F3-2F2D-4805-B0EC-865FF5640A20}"/>
              </a:ext>
            </a:extLst>
          </p:cNvPr>
          <p:cNvSpPr txBox="1"/>
          <p:nvPr/>
        </p:nvSpPr>
        <p:spPr bwMode="auto">
          <a:xfrm>
            <a:off x="3499607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2347335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665" y="2827841"/>
            <a:ext cx="2819551" cy="1202318"/>
          </a:xfrm>
        </p:spPr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8 - Processo E.6 «Acquisizione documento via PEO (Dipartimenti)»</a:t>
            </a:r>
          </a:p>
        </p:txBody>
      </p:sp>
    </p:spTree>
    <p:extLst>
      <p:ext uri="{BB962C8B-B14F-4D97-AF65-F5344CB8AC3E}">
        <p14:creationId xmlns:p14="http://schemas.microsoft.com/office/powerpoint/2010/main" val="3940681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80612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E.6 di «Acquisizione documento via PEO (Dipartimenti)» 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309382"/>
            <a:ext cx="767354" cy="467756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Messaggio PEO in entrata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889777" y="910569"/>
            <a:ext cx="1273883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CAPO DIPARTIMENTO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7260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281" y="4858394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Verifica necessità protocollazione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281" y="624092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Eliminazione PEO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524" y="1622055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1a. Ricezione messaggio PEO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974" y="4185128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Invio mail al mittente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281" y="2766218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Verifica se Dipartimenti/DR afferente è tra i destinatari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974" y="3511862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Inoltro messaggio PEO alla AOO competente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516" y="200310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Verifica se AOO competente è presente tra i destinatari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524" y="2318982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Verifica competenza messaggio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028" y="4865816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Caricamento documento sul sistema di protocollo</a:t>
            </a:r>
          </a:p>
        </p:txBody>
      </p:sp>
      <p:sp>
        <p:nvSpPr>
          <p:cNvPr id="112" name="AutoShape 67">
            <a:extLst>
              <a:ext uri="{FF2B5EF4-FFF2-40B4-BE49-F238E27FC236}">
                <a16:creationId xmlns:a16="http://schemas.microsoft.com/office/drawing/2014/main" id="{A963829F-58A1-4AAD-AE6A-3C7A2AC3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281" y="3489386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Dip./DR presente?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4" y="3015909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AOO?</a:t>
            </a:r>
          </a:p>
        </p:txBody>
      </p:sp>
      <p:sp>
        <p:nvSpPr>
          <p:cNvPr id="114" name="AutoShape 67">
            <a:extLst>
              <a:ext uri="{FF2B5EF4-FFF2-40B4-BE49-F238E27FC236}">
                <a16:creationId xmlns:a16="http://schemas.microsoft.com/office/drawing/2014/main" id="{D40D5640-6203-4834-93B3-D2EC296A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516" y="2748218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AOO presente?</a:t>
            </a:r>
          </a:p>
        </p:txBody>
      </p:sp>
      <p:sp>
        <p:nvSpPr>
          <p:cNvPr id="56" name="AutoShape 98">
            <a:extLst>
              <a:ext uri="{FF2B5EF4-FFF2-40B4-BE49-F238E27FC236}">
                <a16:creationId xmlns:a16="http://schemas.microsoft.com/office/drawing/2014/main" id="{B14D662A-1C6F-41A8-84FC-AB95A145F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028" y="552173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Classificazione</a:t>
            </a:r>
          </a:p>
        </p:txBody>
      </p:sp>
      <p:sp>
        <p:nvSpPr>
          <p:cNvPr id="57" name="AutoShape 98">
            <a:extLst>
              <a:ext uri="{FF2B5EF4-FFF2-40B4-BE49-F238E27FC236}">
                <a16:creationId xmlns:a16="http://schemas.microsoft.com/office/drawing/2014/main" id="{A0E52426-6515-4414-A28F-A240AF125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028" y="61870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Registrazione e segnatura di protocollo</a:t>
            </a:r>
          </a:p>
        </p:txBody>
      </p:sp>
      <p:sp>
        <p:nvSpPr>
          <p:cNvPr id="58" name="AutoShape 98">
            <a:extLst>
              <a:ext uri="{FF2B5EF4-FFF2-40B4-BE49-F238E27FC236}">
                <a16:creationId xmlns:a16="http://schemas.microsoft.com/office/drawing/2014/main" id="{86A31D5C-A5C3-4E66-9655-36AE98DEE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1716" y="201830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Verifica competenza messaggio</a:t>
            </a:r>
          </a:p>
        </p:txBody>
      </p:sp>
      <p:sp>
        <p:nvSpPr>
          <p:cNvPr id="59" name="AutoShape 98">
            <a:extLst>
              <a:ext uri="{FF2B5EF4-FFF2-40B4-BE49-F238E27FC236}">
                <a16:creationId xmlns:a16="http://schemas.microsoft.com/office/drawing/2014/main" id="{2FB7835A-2B48-4292-8F05-1BC605BE2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1716" y="127024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1b. Ricezione messaggio PEO</a:t>
            </a:r>
          </a:p>
        </p:txBody>
      </p:sp>
      <p:sp>
        <p:nvSpPr>
          <p:cNvPr id="61" name="AutoShape 67">
            <a:extLst>
              <a:ext uri="{FF2B5EF4-FFF2-40B4-BE49-F238E27FC236}">
                <a16:creationId xmlns:a16="http://schemas.microsoft.com/office/drawing/2014/main" id="{91386685-CE47-4D33-BA00-6A60B4EBF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281" y="5531660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Protocollazione necessaria?</a:t>
            </a:r>
          </a:p>
        </p:txBody>
      </p:sp>
      <p:sp>
        <p:nvSpPr>
          <p:cNvPr id="62" name="AutoShape 67">
            <a:extLst>
              <a:ext uri="{FF2B5EF4-FFF2-40B4-BE49-F238E27FC236}">
                <a16:creationId xmlns:a16="http://schemas.microsoft.com/office/drawing/2014/main" id="{D5C6C00F-F1E2-4DE2-AED0-3E5302CC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716" y="2766362"/>
            <a:ext cx="1476000" cy="576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del Capo Dip.?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3E92806-B9A4-46A4-84A5-0CEDC545A625}"/>
              </a:ext>
            </a:extLst>
          </p:cNvPr>
          <p:cNvSpPr/>
          <p:nvPr/>
        </p:nvSpPr>
        <p:spPr>
          <a:xfrm>
            <a:off x="1223524" y="3748837"/>
            <a:ext cx="1080000" cy="576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 Flusso E.3 – Attività 19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CF04951-FB51-4749-8763-84BA60CCE073}"/>
              </a:ext>
            </a:extLst>
          </p:cNvPr>
          <p:cNvSpPr/>
          <p:nvPr/>
        </p:nvSpPr>
        <p:spPr>
          <a:xfrm>
            <a:off x="8297716" y="3550424"/>
            <a:ext cx="1080000" cy="576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 Flusso E.3 – Attività 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39FDB27-A936-4E79-8027-FCB795EEE34C}"/>
              </a:ext>
            </a:extLst>
          </p:cNvPr>
          <p:cNvSpPr/>
          <p:nvPr/>
        </p:nvSpPr>
        <p:spPr>
          <a:xfrm>
            <a:off x="9833243" y="2794687"/>
            <a:ext cx="1080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all’ </a:t>
            </a:r>
            <a:r>
              <a:rPr lang="it-IT" sz="90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</a:t>
            </a: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ttività 3</a:t>
            </a:r>
          </a:p>
        </p:txBody>
      </p:sp>
      <p:cxnSp>
        <p:nvCxnSpPr>
          <p:cNvPr id="72" name="Straight Arrow Connector 127">
            <a:extLst>
              <a:ext uri="{FF2B5EF4-FFF2-40B4-BE49-F238E27FC236}">
                <a16:creationId xmlns:a16="http://schemas.microsoft.com/office/drawing/2014/main" id="{0328457B-12A1-47E3-A2AC-BAB58C410857}"/>
              </a:ext>
            </a:extLst>
          </p:cNvPr>
          <p:cNvCxnSpPr>
            <a:cxnSpLocks noChangeShapeType="1"/>
            <a:stCxn id="105" idx="2"/>
            <a:endCxn id="110" idx="0"/>
          </p:cNvCxnSpPr>
          <p:nvPr/>
        </p:nvCxnSpPr>
        <p:spPr bwMode="auto">
          <a:xfrm>
            <a:off x="1763524" y="2162055"/>
            <a:ext cx="0" cy="15692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127">
            <a:extLst>
              <a:ext uri="{FF2B5EF4-FFF2-40B4-BE49-F238E27FC236}">
                <a16:creationId xmlns:a16="http://schemas.microsoft.com/office/drawing/2014/main" id="{57AC8A78-E598-4DFD-9BED-C97CE966D3B7}"/>
              </a:ext>
            </a:extLst>
          </p:cNvPr>
          <p:cNvCxnSpPr>
            <a:cxnSpLocks noChangeShapeType="1"/>
            <a:stCxn id="110" idx="2"/>
            <a:endCxn id="113" idx="0"/>
          </p:cNvCxnSpPr>
          <p:nvPr/>
        </p:nvCxnSpPr>
        <p:spPr bwMode="auto">
          <a:xfrm>
            <a:off x="1763524" y="2858982"/>
            <a:ext cx="0" cy="15692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id="{AEDA0143-F64A-4916-B454-B3BE9D3BA3D9}"/>
              </a:ext>
            </a:extLst>
          </p:cNvPr>
          <p:cNvCxnSpPr>
            <a:cxnSpLocks noChangeShapeType="1"/>
            <a:stCxn id="113" idx="2"/>
            <a:endCxn id="63" idx="0"/>
          </p:cNvCxnSpPr>
          <p:nvPr/>
        </p:nvCxnSpPr>
        <p:spPr bwMode="auto">
          <a:xfrm>
            <a:off x="1763524" y="3591909"/>
            <a:ext cx="0" cy="15692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127">
            <a:extLst>
              <a:ext uri="{FF2B5EF4-FFF2-40B4-BE49-F238E27FC236}">
                <a16:creationId xmlns:a16="http://schemas.microsoft.com/office/drawing/2014/main" id="{72E762E8-87D4-4847-B554-D747322A89C3}"/>
              </a:ext>
            </a:extLst>
          </p:cNvPr>
          <p:cNvCxnSpPr>
            <a:cxnSpLocks noChangeShapeType="1"/>
            <a:stCxn id="109" idx="2"/>
            <a:endCxn id="114" idx="0"/>
          </p:cNvCxnSpPr>
          <p:nvPr/>
        </p:nvCxnSpPr>
        <p:spPr bwMode="auto">
          <a:xfrm>
            <a:off x="3623516" y="2543107"/>
            <a:ext cx="0" cy="20511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Arrow Connector 128">
            <a:extLst>
              <a:ext uri="{FF2B5EF4-FFF2-40B4-BE49-F238E27FC236}">
                <a16:creationId xmlns:a16="http://schemas.microsoft.com/office/drawing/2014/main" id="{D42EC653-4282-4A3A-A5E7-4886D55D3DFB}"/>
              </a:ext>
            </a:extLst>
          </p:cNvPr>
          <p:cNvCxnSpPr>
            <a:cxnSpLocks noChangeShapeType="1"/>
            <a:stCxn id="113" idx="3"/>
            <a:endCxn id="109" idx="1"/>
          </p:cNvCxnSpPr>
          <p:nvPr/>
        </p:nvCxnSpPr>
        <p:spPr bwMode="auto">
          <a:xfrm flipV="1">
            <a:off x="2501524" y="2273107"/>
            <a:ext cx="545992" cy="103080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127">
            <a:extLst>
              <a:ext uri="{FF2B5EF4-FFF2-40B4-BE49-F238E27FC236}">
                <a16:creationId xmlns:a16="http://schemas.microsoft.com/office/drawing/2014/main" id="{593F722B-5FCA-4E70-8DD2-C810BF9A9656}"/>
              </a:ext>
            </a:extLst>
          </p:cNvPr>
          <p:cNvCxnSpPr>
            <a:cxnSpLocks noChangeShapeType="1"/>
            <a:stCxn id="114" idx="3"/>
            <a:endCxn id="107" idx="1"/>
          </p:cNvCxnSpPr>
          <p:nvPr/>
        </p:nvCxnSpPr>
        <p:spPr bwMode="auto">
          <a:xfrm>
            <a:off x="4361516" y="3036218"/>
            <a:ext cx="19676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7">
            <a:extLst>
              <a:ext uri="{FF2B5EF4-FFF2-40B4-BE49-F238E27FC236}">
                <a16:creationId xmlns:a16="http://schemas.microsoft.com/office/drawing/2014/main" id="{DC085B74-CD94-46DD-8981-30BD957A31F2}"/>
              </a:ext>
            </a:extLst>
          </p:cNvPr>
          <p:cNvCxnSpPr>
            <a:cxnSpLocks noChangeShapeType="1"/>
            <a:stCxn id="107" idx="2"/>
            <a:endCxn id="112" idx="0"/>
          </p:cNvCxnSpPr>
          <p:nvPr/>
        </p:nvCxnSpPr>
        <p:spPr bwMode="auto">
          <a:xfrm>
            <a:off x="5134281" y="3306218"/>
            <a:ext cx="0" cy="18316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7">
            <a:extLst>
              <a:ext uri="{FF2B5EF4-FFF2-40B4-BE49-F238E27FC236}">
                <a16:creationId xmlns:a16="http://schemas.microsoft.com/office/drawing/2014/main" id="{9C6C7C4D-136E-4235-BB7B-2605CC87AD40}"/>
              </a:ext>
            </a:extLst>
          </p:cNvPr>
          <p:cNvCxnSpPr>
            <a:cxnSpLocks noChangeShapeType="1"/>
            <a:stCxn id="112" idx="3"/>
            <a:endCxn id="108" idx="1"/>
          </p:cNvCxnSpPr>
          <p:nvPr/>
        </p:nvCxnSpPr>
        <p:spPr bwMode="auto">
          <a:xfrm>
            <a:off x="5872281" y="3777386"/>
            <a:ext cx="478693" cy="447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94A7621-AE72-4EFD-A294-5E1FD9EB16DC}"/>
              </a:ext>
            </a:extLst>
          </p:cNvPr>
          <p:cNvCxnSpPr>
            <a:cxnSpLocks noChangeShapeType="1"/>
            <a:stCxn id="108" idx="2"/>
            <a:endCxn id="106" idx="0"/>
          </p:cNvCxnSpPr>
          <p:nvPr/>
        </p:nvCxnSpPr>
        <p:spPr bwMode="auto">
          <a:xfrm>
            <a:off x="6926974" y="4051862"/>
            <a:ext cx="0" cy="1332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49C60B3-B376-4024-BA83-A8CD1BBF8231}"/>
              </a:ext>
            </a:extLst>
          </p:cNvPr>
          <p:cNvCxnSpPr>
            <a:cxnSpLocks noChangeShapeType="1"/>
            <a:stCxn id="103" idx="2"/>
            <a:endCxn id="61" idx="0"/>
          </p:cNvCxnSpPr>
          <p:nvPr/>
        </p:nvCxnSpPr>
        <p:spPr bwMode="auto">
          <a:xfrm>
            <a:off x="5134281" y="5398394"/>
            <a:ext cx="0" cy="1332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98FF597-905E-4CCB-B011-2475A7FAED01}"/>
              </a:ext>
            </a:extLst>
          </p:cNvPr>
          <p:cNvCxnSpPr>
            <a:cxnSpLocks noChangeShapeType="1"/>
            <a:stCxn id="61" idx="2"/>
            <a:endCxn id="104" idx="0"/>
          </p:cNvCxnSpPr>
          <p:nvPr/>
        </p:nvCxnSpPr>
        <p:spPr bwMode="auto">
          <a:xfrm>
            <a:off x="5134281" y="6107660"/>
            <a:ext cx="0" cy="13326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28">
            <a:extLst>
              <a:ext uri="{FF2B5EF4-FFF2-40B4-BE49-F238E27FC236}">
                <a16:creationId xmlns:a16="http://schemas.microsoft.com/office/drawing/2014/main" id="{1DE8610E-EB90-4B31-8637-E0D084ADF635}"/>
              </a:ext>
            </a:extLst>
          </p:cNvPr>
          <p:cNvCxnSpPr>
            <a:cxnSpLocks noChangeShapeType="1"/>
            <a:stCxn id="61" idx="1"/>
            <a:endCxn id="111" idx="0"/>
          </p:cNvCxnSpPr>
          <p:nvPr/>
        </p:nvCxnSpPr>
        <p:spPr bwMode="auto">
          <a:xfrm rot="10800000">
            <a:off x="2448029" y="4865816"/>
            <a:ext cx="1948253" cy="953844"/>
          </a:xfrm>
          <a:prstGeom prst="bentConnector4">
            <a:avLst>
              <a:gd name="adj1" fmla="val 58442"/>
              <a:gd name="adj2" fmla="val 123966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3F64A28-59A9-4EF3-9B30-8836E1365A30}"/>
              </a:ext>
            </a:extLst>
          </p:cNvPr>
          <p:cNvCxnSpPr>
            <a:cxnSpLocks noChangeShapeType="1"/>
            <a:stCxn id="111" idx="2"/>
            <a:endCxn id="56" idx="0"/>
          </p:cNvCxnSpPr>
          <p:nvPr/>
        </p:nvCxnSpPr>
        <p:spPr bwMode="auto">
          <a:xfrm>
            <a:off x="2448028" y="5405816"/>
            <a:ext cx="0" cy="11592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0CFF98DE-4498-4D46-9D3E-FE6F5FCFC778}"/>
              </a:ext>
            </a:extLst>
          </p:cNvPr>
          <p:cNvCxnSpPr>
            <a:cxnSpLocks noChangeShapeType="1"/>
            <a:stCxn id="56" idx="2"/>
            <a:endCxn id="57" idx="0"/>
          </p:cNvCxnSpPr>
          <p:nvPr/>
        </p:nvCxnSpPr>
        <p:spPr bwMode="auto">
          <a:xfrm>
            <a:off x="2448028" y="6061739"/>
            <a:ext cx="0" cy="12535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Arrow Connector 128">
            <a:extLst>
              <a:ext uri="{FF2B5EF4-FFF2-40B4-BE49-F238E27FC236}">
                <a16:creationId xmlns:a16="http://schemas.microsoft.com/office/drawing/2014/main" id="{3E3DF064-FC5F-48B2-840C-454AA5F479AA}"/>
              </a:ext>
            </a:extLst>
          </p:cNvPr>
          <p:cNvCxnSpPr>
            <a:cxnSpLocks noChangeShapeType="1"/>
            <a:stCxn id="114" idx="2"/>
            <a:endCxn id="103" idx="1"/>
          </p:cNvCxnSpPr>
          <p:nvPr/>
        </p:nvCxnSpPr>
        <p:spPr bwMode="auto">
          <a:xfrm rot="16200000" flipH="1">
            <a:off x="3188810" y="3758923"/>
            <a:ext cx="1804176" cy="934765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Arrow Connector 127">
            <a:extLst>
              <a:ext uri="{FF2B5EF4-FFF2-40B4-BE49-F238E27FC236}">
                <a16:creationId xmlns:a16="http://schemas.microsoft.com/office/drawing/2014/main" id="{2869DD7C-4578-4D71-AEC5-DA323E16C98A}"/>
              </a:ext>
            </a:extLst>
          </p:cNvPr>
          <p:cNvCxnSpPr>
            <a:cxnSpLocks noChangeShapeType="1"/>
            <a:stCxn id="93" idx="3"/>
            <a:endCxn id="59" idx="1"/>
          </p:cNvCxnSpPr>
          <p:nvPr/>
        </p:nvCxnSpPr>
        <p:spPr bwMode="auto">
          <a:xfrm flipV="1">
            <a:off x="834029" y="1540240"/>
            <a:ext cx="7427687" cy="302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28">
            <a:extLst>
              <a:ext uri="{FF2B5EF4-FFF2-40B4-BE49-F238E27FC236}">
                <a16:creationId xmlns:a16="http://schemas.microsoft.com/office/drawing/2014/main" id="{ADABCB79-C596-415D-AA1A-89AB35057060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834029" y="1543260"/>
            <a:ext cx="353495" cy="34879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Straight Arrow Connector 127">
            <a:extLst>
              <a:ext uri="{FF2B5EF4-FFF2-40B4-BE49-F238E27FC236}">
                <a16:creationId xmlns:a16="http://schemas.microsoft.com/office/drawing/2014/main" id="{35FF6378-B8F1-47B3-98B0-336FCABED89F}"/>
              </a:ext>
            </a:extLst>
          </p:cNvPr>
          <p:cNvCxnSpPr>
            <a:cxnSpLocks noChangeShapeType="1"/>
            <a:stCxn id="59" idx="2"/>
            <a:endCxn id="58" idx="0"/>
          </p:cNvCxnSpPr>
          <p:nvPr/>
        </p:nvCxnSpPr>
        <p:spPr bwMode="auto">
          <a:xfrm>
            <a:off x="8837716" y="1810240"/>
            <a:ext cx="0" cy="20806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Arrow Connector 127">
            <a:extLst>
              <a:ext uri="{FF2B5EF4-FFF2-40B4-BE49-F238E27FC236}">
                <a16:creationId xmlns:a16="http://schemas.microsoft.com/office/drawing/2014/main" id="{DA31411A-025E-48A1-841B-491107539C73}"/>
              </a:ext>
            </a:extLst>
          </p:cNvPr>
          <p:cNvCxnSpPr>
            <a:cxnSpLocks noChangeShapeType="1"/>
            <a:stCxn id="58" idx="2"/>
            <a:endCxn id="62" idx="0"/>
          </p:cNvCxnSpPr>
          <p:nvPr/>
        </p:nvCxnSpPr>
        <p:spPr bwMode="auto">
          <a:xfrm>
            <a:off x="8837716" y="2558301"/>
            <a:ext cx="0" cy="20806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Straight Arrow Connector 127">
            <a:extLst>
              <a:ext uri="{FF2B5EF4-FFF2-40B4-BE49-F238E27FC236}">
                <a16:creationId xmlns:a16="http://schemas.microsoft.com/office/drawing/2014/main" id="{9BDD7FA5-D44A-451E-BAA1-0F3782BD52EC}"/>
              </a:ext>
            </a:extLst>
          </p:cNvPr>
          <p:cNvCxnSpPr>
            <a:cxnSpLocks noChangeShapeType="1"/>
            <a:stCxn id="62" idx="3"/>
            <a:endCxn id="68" idx="2"/>
          </p:cNvCxnSpPr>
          <p:nvPr/>
        </p:nvCxnSpPr>
        <p:spPr bwMode="auto">
          <a:xfrm>
            <a:off x="9575716" y="3054362"/>
            <a:ext cx="257527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Straight Arrow Connector 127">
            <a:extLst>
              <a:ext uri="{FF2B5EF4-FFF2-40B4-BE49-F238E27FC236}">
                <a16:creationId xmlns:a16="http://schemas.microsoft.com/office/drawing/2014/main" id="{06169945-B8B3-4EC5-BE85-71E8CEC74BAE}"/>
              </a:ext>
            </a:extLst>
          </p:cNvPr>
          <p:cNvCxnSpPr>
            <a:cxnSpLocks noChangeShapeType="1"/>
            <a:stCxn id="62" idx="2"/>
            <a:endCxn id="64" idx="0"/>
          </p:cNvCxnSpPr>
          <p:nvPr/>
        </p:nvCxnSpPr>
        <p:spPr bwMode="auto">
          <a:xfrm>
            <a:off x="8837716" y="3342362"/>
            <a:ext cx="0" cy="20806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DCE4B93-CD15-4C3B-9EA1-F55B9F448CF6}"/>
              </a:ext>
            </a:extLst>
          </p:cNvPr>
          <p:cNvGrpSpPr/>
          <p:nvPr/>
        </p:nvGrpSpPr>
        <p:grpSpPr>
          <a:xfrm>
            <a:off x="11318287" y="4144706"/>
            <a:ext cx="828918" cy="476774"/>
            <a:chOff x="11345610" y="4628186"/>
            <a:chExt cx="828918" cy="476774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008B8BA-CC3F-4F99-8022-4B22CD0EEFD9}"/>
                </a:ext>
              </a:extLst>
            </p:cNvPr>
            <p:cNvSpPr/>
            <p:nvPr/>
          </p:nvSpPr>
          <p:spPr>
            <a:xfrm>
              <a:off x="11498796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7D788FE-FB3F-4750-9CB0-0EAF3A313723}"/>
                </a:ext>
              </a:extLst>
            </p:cNvPr>
            <p:cNvSpPr txBox="1"/>
            <p:nvPr/>
          </p:nvSpPr>
          <p:spPr>
            <a:xfrm>
              <a:off x="11345610" y="4628186"/>
              <a:ext cx="828918" cy="139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Mail al mittente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0AD76F2-6D1D-4E35-8F31-EC3084BB1131}"/>
              </a:ext>
            </a:extLst>
          </p:cNvPr>
          <p:cNvGrpSpPr/>
          <p:nvPr/>
        </p:nvGrpSpPr>
        <p:grpSpPr>
          <a:xfrm>
            <a:off x="11318287" y="5412183"/>
            <a:ext cx="828918" cy="571044"/>
            <a:chOff x="11345610" y="4533916"/>
            <a:chExt cx="828918" cy="571044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3CFE26A-359E-4197-B408-E9329898426D}"/>
                </a:ext>
              </a:extLst>
            </p:cNvPr>
            <p:cNvSpPr/>
            <p:nvPr/>
          </p:nvSpPr>
          <p:spPr>
            <a:xfrm>
              <a:off x="11498796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10B9858B-839C-4C7E-92C9-3B5959C40E77}"/>
                </a:ext>
              </a:extLst>
            </p:cNvPr>
            <p:cNvSpPr txBox="1"/>
            <p:nvPr/>
          </p:nvSpPr>
          <p:spPr>
            <a:xfrm>
              <a:off x="11345610" y="4533916"/>
              <a:ext cx="828918" cy="243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latin typeface="Calibri" panose="020F0502020204030204" pitchFamily="34" charset="0"/>
                  <a:cs typeface="Calibri" panose="020F0502020204030204" pitchFamily="34" charset="0"/>
                </a:rPr>
                <a:t>Messaggio PEO eliminato</a:t>
              </a:r>
              <a:endParaRPr lang="it-IT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B4F1BBA-BDBF-4FFC-8F6C-DCFEE34BC63F}"/>
              </a:ext>
            </a:extLst>
          </p:cNvPr>
          <p:cNvGrpSpPr/>
          <p:nvPr/>
        </p:nvGrpSpPr>
        <p:grpSpPr>
          <a:xfrm>
            <a:off x="11318287" y="6247397"/>
            <a:ext cx="828918" cy="571044"/>
            <a:chOff x="11345610" y="4533916"/>
            <a:chExt cx="828918" cy="571044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85349A67-2F5F-4D6E-80FA-28C4BC67E84D}"/>
                </a:ext>
              </a:extLst>
            </p:cNvPr>
            <p:cNvSpPr/>
            <p:nvPr/>
          </p:nvSpPr>
          <p:spPr>
            <a:xfrm>
              <a:off x="11498796" y="478036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292556B-8C06-421C-B205-6A430EAB5FB8}"/>
                </a:ext>
              </a:extLst>
            </p:cNvPr>
            <p:cNvSpPr txBox="1"/>
            <p:nvPr/>
          </p:nvSpPr>
          <p:spPr>
            <a:xfrm>
              <a:off x="11345610" y="4533916"/>
              <a:ext cx="828918" cy="246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Messaggio PEO archiviato</a:t>
              </a:r>
            </a:p>
          </p:txBody>
        </p:sp>
      </p:grpSp>
      <p:cxnSp>
        <p:nvCxnSpPr>
          <p:cNvPr id="180" name="Straight Arrow Connector 127">
            <a:extLst>
              <a:ext uri="{FF2B5EF4-FFF2-40B4-BE49-F238E27FC236}">
                <a16:creationId xmlns:a16="http://schemas.microsoft.com/office/drawing/2014/main" id="{99656BE4-9338-42E2-B36B-9D04310B924F}"/>
              </a:ext>
            </a:extLst>
          </p:cNvPr>
          <p:cNvCxnSpPr>
            <a:cxnSpLocks noChangeShapeType="1"/>
            <a:stCxn id="106" idx="3"/>
          </p:cNvCxnSpPr>
          <p:nvPr/>
        </p:nvCxnSpPr>
        <p:spPr bwMode="auto">
          <a:xfrm>
            <a:off x="7502974" y="4455128"/>
            <a:ext cx="3968499" cy="405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Straight Arrow Connector 128">
            <a:extLst>
              <a:ext uri="{FF2B5EF4-FFF2-40B4-BE49-F238E27FC236}">
                <a16:creationId xmlns:a16="http://schemas.microsoft.com/office/drawing/2014/main" id="{B6A3F3CE-7991-4A29-B30A-903B663C4D00}"/>
              </a:ext>
            </a:extLst>
          </p:cNvPr>
          <p:cNvCxnSpPr>
            <a:cxnSpLocks noChangeShapeType="1"/>
            <a:stCxn id="57" idx="2"/>
          </p:cNvCxnSpPr>
          <p:nvPr/>
        </p:nvCxnSpPr>
        <p:spPr bwMode="auto">
          <a:xfrm rot="5400000" flipH="1" flipV="1">
            <a:off x="6924277" y="2179894"/>
            <a:ext cx="70945" cy="9023445"/>
          </a:xfrm>
          <a:prstGeom prst="bentConnector4">
            <a:avLst>
              <a:gd name="adj1" fmla="val -136197"/>
              <a:gd name="adj2" fmla="val 61654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9859428D-7F50-4A9B-B4DE-D3E1380876DD}"/>
              </a:ext>
            </a:extLst>
          </p:cNvPr>
          <p:cNvSpPr txBox="1"/>
          <p:nvPr/>
        </p:nvSpPr>
        <p:spPr>
          <a:xfrm>
            <a:off x="1774585" y="355501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C969AA2-6A9D-4A21-94E8-9C1498EBAEDE}"/>
              </a:ext>
            </a:extLst>
          </p:cNvPr>
          <p:cNvSpPr txBox="1"/>
          <p:nvPr/>
        </p:nvSpPr>
        <p:spPr>
          <a:xfrm>
            <a:off x="3612378" y="331988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CB7EBC2-F248-4984-9274-137421F7E41C}"/>
              </a:ext>
            </a:extLst>
          </p:cNvPr>
          <p:cNvSpPr txBox="1"/>
          <p:nvPr/>
        </p:nvSpPr>
        <p:spPr>
          <a:xfrm>
            <a:off x="5095165" y="406001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F12E5C4-112C-48CC-8208-C62C82D5FF87}"/>
              </a:ext>
            </a:extLst>
          </p:cNvPr>
          <p:cNvSpPr txBox="1"/>
          <p:nvPr/>
        </p:nvSpPr>
        <p:spPr>
          <a:xfrm>
            <a:off x="4209460" y="562519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cxnSp>
        <p:nvCxnSpPr>
          <p:cNvPr id="207" name="Straight Arrow Connector 128">
            <a:extLst>
              <a:ext uri="{FF2B5EF4-FFF2-40B4-BE49-F238E27FC236}">
                <a16:creationId xmlns:a16="http://schemas.microsoft.com/office/drawing/2014/main" id="{EBC669D1-03A6-4239-B852-868A8A96F9D2}"/>
              </a:ext>
            </a:extLst>
          </p:cNvPr>
          <p:cNvCxnSpPr>
            <a:cxnSpLocks noChangeShapeType="1"/>
            <a:stCxn id="104" idx="3"/>
            <a:endCxn id="172" idx="2"/>
          </p:cNvCxnSpPr>
          <p:nvPr/>
        </p:nvCxnSpPr>
        <p:spPr bwMode="auto">
          <a:xfrm flipV="1">
            <a:off x="5710281" y="5820930"/>
            <a:ext cx="5761192" cy="689997"/>
          </a:xfrm>
          <a:prstGeom prst="bentConnector3">
            <a:avLst>
              <a:gd name="adj1" fmla="val 40019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DF45CC7E-E132-42B2-8B7B-4A16EAF15767}"/>
              </a:ext>
            </a:extLst>
          </p:cNvPr>
          <p:cNvSpPr txBox="1"/>
          <p:nvPr/>
        </p:nvSpPr>
        <p:spPr>
          <a:xfrm>
            <a:off x="8830478" y="3311255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5CBB8D9-D6FB-4E9E-8F7C-D0AE964992DC}"/>
              </a:ext>
            </a:extLst>
          </p:cNvPr>
          <p:cNvSpPr txBox="1"/>
          <p:nvPr/>
        </p:nvSpPr>
        <p:spPr>
          <a:xfrm>
            <a:off x="2408979" y="311082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F11F04E-5B2E-4D26-BC47-C3B1494BB889}"/>
              </a:ext>
            </a:extLst>
          </p:cNvPr>
          <p:cNvSpPr txBox="1"/>
          <p:nvPr/>
        </p:nvSpPr>
        <p:spPr>
          <a:xfrm>
            <a:off x="4230758" y="281876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5CAF801B-320D-47F5-8A7D-2B71A53B397C}"/>
              </a:ext>
            </a:extLst>
          </p:cNvPr>
          <p:cNvSpPr txBox="1"/>
          <p:nvPr/>
        </p:nvSpPr>
        <p:spPr>
          <a:xfrm>
            <a:off x="5808309" y="358395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B6E3BBF-5F74-44E3-8EBA-965A995DF359}"/>
              </a:ext>
            </a:extLst>
          </p:cNvPr>
          <p:cNvSpPr txBox="1"/>
          <p:nvPr/>
        </p:nvSpPr>
        <p:spPr>
          <a:xfrm>
            <a:off x="9486271" y="285995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E6AC288-1B97-4485-9AC8-EA4CE2EFE88D}"/>
              </a:ext>
            </a:extLst>
          </p:cNvPr>
          <p:cNvSpPr txBox="1"/>
          <p:nvPr/>
        </p:nvSpPr>
        <p:spPr>
          <a:xfrm>
            <a:off x="5149223" y="604683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214" name="Graphic 213" descr="Computer">
            <a:extLst>
              <a:ext uri="{FF2B5EF4-FFF2-40B4-BE49-F238E27FC236}">
                <a16:creationId xmlns:a16="http://schemas.microsoft.com/office/drawing/2014/main" id="{5FA8D9A2-E1D9-4368-B29A-87FE446D3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4119" y="5256835"/>
            <a:ext cx="303625" cy="303625"/>
          </a:xfrm>
          <a:prstGeom prst="rect">
            <a:avLst/>
          </a:prstGeom>
          <a:effectLst/>
        </p:spPr>
      </p:pic>
      <p:pic>
        <p:nvPicPr>
          <p:cNvPr id="215" name="Graphic 214" descr="Computer">
            <a:extLst>
              <a:ext uri="{FF2B5EF4-FFF2-40B4-BE49-F238E27FC236}">
                <a16:creationId xmlns:a16="http://schemas.microsoft.com/office/drawing/2014/main" id="{36D0C37C-4AFE-4A0C-86EB-2A225A3A9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194" y="5917038"/>
            <a:ext cx="303625" cy="303625"/>
          </a:xfrm>
          <a:prstGeom prst="rect">
            <a:avLst/>
          </a:prstGeom>
          <a:effectLst/>
        </p:spPr>
      </p:pic>
      <p:pic>
        <p:nvPicPr>
          <p:cNvPr id="216" name="Graphic 215" descr="Computer">
            <a:extLst>
              <a:ext uri="{FF2B5EF4-FFF2-40B4-BE49-F238E27FC236}">
                <a16:creationId xmlns:a16="http://schemas.microsoft.com/office/drawing/2014/main" id="{1B127BB5-6685-4FFD-9075-1AEAC846A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7001" y="6575277"/>
            <a:ext cx="303625" cy="303625"/>
          </a:xfrm>
          <a:prstGeom prst="rect">
            <a:avLst/>
          </a:prstGeom>
          <a:effectLst/>
        </p:spPr>
      </p:pic>
      <p:cxnSp>
        <p:nvCxnSpPr>
          <p:cNvPr id="217" name="Straight Arrow Connector 127">
            <a:extLst>
              <a:ext uri="{FF2B5EF4-FFF2-40B4-BE49-F238E27FC236}">
                <a16:creationId xmlns:a16="http://schemas.microsoft.com/office/drawing/2014/main" id="{157D67EE-350C-4754-94C6-DACFBD7C248A}"/>
              </a:ext>
            </a:extLst>
          </p:cNvPr>
          <p:cNvCxnSpPr>
            <a:cxnSpLocks noChangeShapeType="1"/>
            <a:stCxn id="112" idx="2"/>
            <a:endCxn id="103" idx="0"/>
          </p:cNvCxnSpPr>
          <p:nvPr/>
        </p:nvCxnSpPr>
        <p:spPr bwMode="auto">
          <a:xfrm>
            <a:off x="5134281" y="4065386"/>
            <a:ext cx="0" cy="79300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A7C7990-3B83-4AC4-9F1E-7CEADA40D7A9}"/>
              </a:ext>
            </a:extLst>
          </p:cNvPr>
          <p:cNvSpPr txBox="1"/>
          <p:nvPr/>
        </p:nvSpPr>
        <p:spPr bwMode="auto">
          <a:xfrm>
            <a:off x="3499607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758836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9 - Processo U.1.1 «Modello parzialmente accentrato»</a:t>
            </a:r>
          </a:p>
        </p:txBody>
      </p:sp>
    </p:spTree>
    <p:extLst>
      <p:ext uri="{BB962C8B-B14F-4D97-AF65-F5344CB8AC3E}">
        <p14:creationId xmlns:p14="http://schemas.microsoft.com/office/powerpoint/2010/main" val="3197271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1725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28607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826686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U.1.1 del «Modello parzialmente accentrato» (1/2)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3" y="1333368"/>
            <a:ext cx="903118" cy="665999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Richiesta elaborazione documento/</a:t>
            </a:r>
          </a:p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tramite Folium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1350E2-D23B-491A-81CF-A26AAF91FA57}"/>
              </a:ext>
            </a:extLst>
          </p:cNvPr>
          <p:cNvSpPr txBox="1"/>
          <p:nvPr/>
        </p:nvSpPr>
        <p:spPr bwMode="auto">
          <a:xfrm>
            <a:off x="942414" y="928604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FUNZIONARIO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3547912" y="928604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15139" y="928604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577" y="461045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Invio al Direttore Generale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845" y="461045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Approvazione e/o firma del documento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62" y="140221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Elaborazione documento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385780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Verifica competenza approvazione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3194976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Invio documento al funzionario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62" y="3197816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Modifica del documento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16896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Revisione del documento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62" y="210674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Invio al Dirigente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845" y="537117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Invio all’operatore di protocollo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967" y="2352520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Necessità di modifiche?</a:t>
            </a:r>
          </a:p>
        </p:txBody>
      </p:sp>
      <p:pic>
        <p:nvPicPr>
          <p:cNvPr id="57" name="Graphic 56" descr="Computer">
            <a:extLst>
              <a:ext uri="{FF2B5EF4-FFF2-40B4-BE49-F238E27FC236}">
                <a16:creationId xmlns:a16="http://schemas.microsoft.com/office/drawing/2014/main" id="{96F92441-3950-47E1-B897-4EB0B1A0C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2138" y="2513507"/>
            <a:ext cx="302663" cy="302663"/>
          </a:xfrm>
          <a:prstGeom prst="rect">
            <a:avLst/>
          </a:prstGeom>
          <a:effectLst/>
        </p:spPr>
      </p:pic>
      <p:sp>
        <p:nvSpPr>
          <p:cNvPr id="67" name="AutoShape 98">
            <a:extLst>
              <a:ext uri="{FF2B5EF4-FFF2-40B4-BE49-F238E27FC236}">
                <a16:creationId xmlns:a16="http://schemas.microsoft.com/office/drawing/2014/main" id="{7114F574-DE0D-4A15-A2D3-1E7B1892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5363094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Approvazione e/o firma del documento</a:t>
            </a:r>
          </a:p>
        </p:txBody>
      </p:sp>
      <p:sp>
        <p:nvSpPr>
          <p:cNvPr id="68" name="AutoShape 98">
            <a:extLst>
              <a:ext uri="{FF2B5EF4-FFF2-40B4-BE49-F238E27FC236}">
                <a16:creationId xmlns:a16="http://schemas.microsoft.com/office/drawing/2014/main" id="{26B9BCF6-06CF-4B73-9327-2EA310A7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6025926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Invio all’operatore di protocollo </a:t>
            </a:r>
          </a:p>
        </p:txBody>
      </p:sp>
      <p:sp>
        <p:nvSpPr>
          <p:cNvPr id="77" name="AutoShape 67">
            <a:extLst>
              <a:ext uri="{FF2B5EF4-FFF2-40B4-BE49-F238E27FC236}">
                <a16:creationId xmlns:a16="http://schemas.microsoft.com/office/drawing/2014/main" id="{58301830-D947-4CA4-9AC3-A0F4712C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967" y="4520638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del dirigente?</a:t>
            </a:r>
          </a:p>
        </p:txBody>
      </p:sp>
      <p:cxnSp>
        <p:nvCxnSpPr>
          <p:cNvPr id="81" name="Straight Connector 102">
            <a:extLst>
              <a:ext uri="{FF2B5EF4-FFF2-40B4-BE49-F238E27FC236}">
                <a16:creationId xmlns:a16="http://schemas.microsoft.com/office/drawing/2014/main" id="{36866370-173C-457E-A33D-A74A6B58C5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2100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9364A9D-8685-4B24-95C7-9BC7BFC0D5D5}"/>
              </a:ext>
            </a:extLst>
          </p:cNvPr>
          <p:cNvSpPr txBox="1"/>
          <p:nvPr/>
        </p:nvSpPr>
        <p:spPr bwMode="auto">
          <a:xfrm>
            <a:off x="5490601" y="928604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DIRETTORE GENERALE</a:t>
            </a:r>
          </a:p>
        </p:txBody>
      </p:sp>
      <p:cxnSp>
        <p:nvCxnSpPr>
          <p:cNvPr id="83" name="Straight Connector 102">
            <a:extLst>
              <a:ext uri="{FF2B5EF4-FFF2-40B4-BE49-F238E27FC236}">
                <a16:creationId xmlns:a16="http://schemas.microsoft.com/office/drawing/2014/main" id="{7F75AF0F-4607-4387-A862-A579169652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8CBD744-E5C4-4075-B9D4-7747B0A0AF9F}"/>
              </a:ext>
            </a:extLst>
          </p:cNvPr>
          <p:cNvSpPr txBox="1"/>
          <p:nvPr/>
        </p:nvSpPr>
        <p:spPr bwMode="auto">
          <a:xfrm>
            <a:off x="8337926" y="928604"/>
            <a:ext cx="1583573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OPERATORE DI PROTOCOLLO</a:t>
            </a:r>
          </a:p>
        </p:txBody>
      </p:sp>
      <p:cxnSp>
        <p:nvCxnSpPr>
          <p:cNvPr id="85" name="Straight Arrow Connector 127">
            <a:extLst>
              <a:ext uri="{FF2B5EF4-FFF2-40B4-BE49-F238E27FC236}">
                <a16:creationId xmlns:a16="http://schemas.microsoft.com/office/drawing/2014/main" id="{56236A27-1053-43CE-AA44-688B97A4FF68}"/>
              </a:ext>
            </a:extLst>
          </p:cNvPr>
          <p:cNvCxnSpPr>
            <a:cxnSpLocks noChangeShapeType="1"/>
            <a:stCxn id="105" idx="2"/>
            <a:endCxn id="110" idx="0"/>
          </p:cNvCxnSpPr>
          <p:nvPr/>
        </p:nvCxnSpPr>
        <p:spPr bwMode="auto">
          <a:xfrm>
            <a:off x="1674062" y="1942217"/>
            <a:ext cx="0" cy="16453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Arrow Connector 127">
            <a:extLst>
              <a:ext uri="{FF2B5EF4-FFF2-40B4-BE49-F238E27FC236}">
                <a16:creationId xmlns:a16="http://schemas.microsoft.com/office/drawing/2014/main" id="{A2A5B8E8-6533-4E91-9EF4-2D3F1523BB24}"/>
              </a:ext>
            </a:extLst>
          </p:cNvPr>
          <p:cNvCxnSpPr>
            <a:cxnSpLocks noChangeShapeType="1"/>
            <a:stCxn id="109" idx="2"/>
            <a:endCxn id="113" idx="0"/>
          </p:cNvCxnSpPr>
          <p:nvPr/>
        </p:nvCxnSpPr>
        <p:spPr bwMode="auto">
          <a:xfrm>
            <a:off x="3244658" y="2229689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127">
            <a:extLst>
              <a:ext uri="{FF2B5EF4-FFF2-40B4-BE49-F238E27FC236}">
                <a16:creationId xmlns:a16="http://schemas.microsoft.com/office/drawing/2014/main" id="{575A62DF-233D-4B9F-A9CE-8827E03E3F6B}"/>
              </a:ext>
            </a:extLst>
          </p:cNvPr>
          <p:cNvCxnSpPr>
            <a:cxnSpLocks noChangeShapeType="1"/>
            <a:stCxn id="113" idx="2"/>
            <a:endCxn id="107" idx="0"/>
          </p:cNvCxnSpPr>
          <p:nvPr/>
        </p:nvCxnSpPr>
        <p:spPr bwMode="auto">
          <a:xfrm>
            <a:off x="3244658" y="3072145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7">
            <a:extLst>
              <a:ext uri="{FF2B5EF4-FFF2-40B4-BE49-F238E27FC236}">
                <a16:creationId xmlns:a16="http://schemas.microsoft.com/office/drawing/2014/main" id="{36805F00-97C0-4D11-8105-F1B450346AFC}"/>
              </a:ext>
            </a:extLst>
          </p:cNvPr>
          <p:cNvCxnSpPr>
            <a:cxnSpLocks noChangeShapeType="1"/>
            <a:stCxn id="107" idx="2"/>
            <a:endCxn id="106" idx="0"/>
          </p:cNvCxnSpPr>
          <p:nvPr/>
        </p:nvCxnSpPr>
        <p:spPr bwMode="auto">
          <a:xfrm>
            <a:off x="3244658" y="3734976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7">
            <a:extLst>
              <a:ext uri="{FF2B5EF4-FFF2-40B4-BE49-F238E27FC236}">
                <a16:creationId xmlns:a16="http://schemas.microsoft.com/office/drawing/2014/main" id="{3CFDDD25-819E-4243-BFA7-6258E8183758}"/>
              </a:ext>
            </a:extLst>
          </p:cNvPr>
          <p:cNvCxnSpPr>
            <a:cxnSpLocks noChangeShapeType="1"/>
            <a:stCxn id="107" idx="1"/>
            <a:endCxn id="108" idx="3"/>
          </p:cNvCxnSpPr>
          <p:nvPr/>
        </p:nvCxnSpPr>
        <p:spPr bwMode="auto">
          <a:xfrm flipH="1">
            <a:off x="2250062" y="3464976"/>
            <a:ext cx="418596" cy="284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FC19492-5E23-46C2-8CF8-A20123368D24}"/>
              </a:ext>
            </a:extLst>
          </p:cNvPr>
          <p:cNvCxnSpPr>
            <a:cxnSpLocks noChangeShapeType="1"/>
            <a:stCxn id="106" idx="2"/>
            <a:endCxn id="77" idx="0"/>
          </p:cNvCxnSpPr>
          <p:nvPr/>
        </p:nvCxnSpPr>
        <p:spPr bwMode="auto">
          <a:xfrm>
            <a:off x="3244658" y="4397807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Straight Arrow Connector 127">
            <a:extLst>
              <a:ext uri="{FF2B5EF4-FFF2-40B4-BE49-F238E27FC236}">
                <a16:creationId xmlns:a16="http://schemas.microsoft.com/office/drawing/2014/main" id="{565424F5-C97E-43BE-A75F-A10F6C7E8B55}"/>
              </a:ext>
            </a:extLst>
          </p:cNvPr>
          <p:cNvCxnSpPr>
            <a:cxnSpLocks noChangeShapeType="1"/>
            <a:stCxn id="77" idx="2"/>
            <a:endCxn id="67" idx="0"/>
          </p:cNvCxnSpPr>
          <p:nvPr/>
        </p:nvCxnSpPr>
        <p:spPr bwMode="auto">
          <a:xfrm>
            <a:off x="3244658" y="5240263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27">
            <a:extLst>
              <a:ext uri="{FF2B5EF4-FFF2-40B4-BE49-F238E27FC236}">
                <a16:creationId xmlns:a16="http://schemas.microsoft.com/office/drawing/2014/main" id="{BC3A8E2B-BA36-4A6B-9347-53F6D458328A}"/>
              </a:ext>
            </a:extLst>
          </p:cNvPr>
          <p:cNvCxnSpPr>
            <a:cxnSpLocks noChangeShapeType="1"/>
            <a:stCxn id="77" idx="3"/>
            <a:endCxn id="103" idx="1"/>
          </p:cNvCxnSpPr>
          <p:nvPr/>
        </p:nvCxnSpPr>
        <p:spPr bwMode="auto">
          <a:xfrm flipV="1">
            <a:off x="3838349" y="4880450"/>
            <a:ext cx="196228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27">
            <a:extLst>
              <a:ext uri="{FF2B5EF4-FFF2-40B4-BE49-F238E27FC236}">
                <a16:creationId xmlns:a16="http://schemas.microsoft.com/office/drawing/2014/main" id="{0FFBFB03-4ACB-4EA1-9265-18AFF0540278}"/>
              </a:ext>
            </a:extLst>
          </p:cNvPr>
          <p:cNvCxnSpPr>
            <a:cxnSpLocks noChangeShapeType="1"/>
            <a:stCxn id="103" idx="3"/>
            <a:endCxn id="104" idx="1"/>
          </p:cNvCxnSpPr>
          <p:nvPr/>
        </p:nvCxnSpPr>
        <p:spPr bwMode="auto">
          <a:xfrm>
            <a:off x="5186577" y="4880450"/>
            <a:ext cx="441268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27">
            <a:extLst>
              <a:ext uri="{FF2B5EF4-FFF2-40B4-BE49-F238E27FC236}">
                <a16:creationId xmlns:a16="http://schemas.microsoft.com/office/drawing/2014/main" id="{EEDB5C0A-36D9-44A1-87B9-69D1AE3105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3845" y="5221010"/>
            <a:ext cx="0" cy="13602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Hexagon 134">
            <a:extLst>
              <a:ext uri="{FF2B5EF4-FFF2-40B4-BE49-F238E27FC236}">
                <a16:creationId xmlns:a16="http://schemas.microsoft.com/office/drawing/2014/main" id="{E4A38989-C75B-47C0-81FC-DA9F50A8D775}"/>
              </a:ext>
            </a:extLst>
          </p:cNvPr>
          <p:cNvSpPr/>
          <p:nvPr/>
        </p:nvSpPr>
        <p:spPr>
          <a:xfrm rot="5400000">
            <a:off x="6041845" y="6312045"/>
            <a:ext cx="324000" cy="28800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36" name="Straight Arrow Connector 127">
            <a:extLst>
              <a:ext uri="{FF2B5EF4-FFF2-40B4-BE49-F238E27FC236}">
                <a16:creationId xmlns:a16="http://schemas.microsoft.com/office/drawing/2014/main" id="{F57DC22F-5053-4884-988F-C2F2AD305481}"/>
              </a:ext>
            </a:extLst>
          </p:cNvPr>
          <p:cNvCxnSpPr>
            <a:cxnSpLocks noChangeShapeType="1"/>
            <a:stCxn id="67" idx="2"/>
            <a:endCxn id="68" idx="0"/>
          </p:cNvCxnSpPr>
          <p:nvPr/>
        </p:nvCxnSpPr>
        <p:spPr bwMode="auto">
          <a:xfrm>
            <a:off x="3244658" y="5903094"/>
            <a:ext cx="0" cy="12283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Straight Arrow Connector 127">
            <a:extLst>
              <a:ext uri="{FF2B5EF4-FFF2-40B4-BE49-F238E27FC236}">
                <a16:creationId xmlns:a16="http://schemas.microsoft.com/office/drawing/2014/main" id="{11490010-2D77-4CEB-A0C8-80DBF8BF33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90535" y="5897036"/>
            <a:ext cx="0" cy="39700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Arrow Connector 127">
            <a:extLst>
              <a:ext uri="{FF2B5EF4-FFF2-40B4-BE49-F238E27FC236}">
                <a16:creationId xmlns:a16="http://schemas.microsoft.com/office/drawing/2014/main" id="{FA300BD0-77D7-4366-8D13-7F5092904EA3}"/>
              </a:ext>
            </a:extLst>
          </p:cNvPr>
          <p:cNvCxnSpPr>
            <a:cxnSpLocks noChangeShapeType="1"/>
            <a:stCxn id="110" idx="3"/>
            <a:endCxn id="109" idx="1"/>
          </p:cNvCxnSpPr>
          <p:nvPr/>
        </p:nvCxnSpPr>
        <p:spPr bwMode="auto">
          <a:xfrm flipV="1">
            <a:off x="2250062" y="1959689"/>
            <a:ext cx="418596" cy="41705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Arrow Connector 127">
            <a:extLst>
              <a:ext uri="{FF2B5EF4-FFF2-40B4-BE49-F238E27FC236}">
                <a16:creationId xmlns:a16="http://schemas.microsoft.com/office/drawing/2014/main" id="{E9A824A8-96A1-4D86-B751-DB47485306C6}"/>
              </a:ext>
            </a:extLst>
          </p:cNvPr>
          <p:cNvCxnSpPr>
            <a:cxnSpLocks noChangeShapeType="1"/>
            <a:stCxn id="108" idx="1"/>
            <a:endCxn id="110" idx="1"/>
          </p:cNvCxnSpPr>
          <p:nvPr/>
        </p:nvCxnSpPr>
        <p:spPr bwMode="auto">
          <a:xfrm rot="10800000">
            <a:off x="1098062" y="2376748"/>
            <a:ext cx="12700" cy="1091069"/>
          </a:xfrm>
          <a:prstGeom prst="bentConnector3">
            <a:avLst>
              <a:gd name="adj1" fmla="val 180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Straight Arrow Connector 127">
            <a:extLst>
              <a:ext uri="{FF2B5EF4-FFF2-40B4-BE49-F238E27FC236}">
                <a16:creationId xmlns:a16="http://schemas.microsoft.com/office/drawing/2014/main" id="{4287E1FF-A6FA-463D-8A36-2F1366743CA1}"/>
              </a:ext>
            </a:extLst>
          </p:cNvPr>
          <p:cNvCxnSpPr>
            <a:cxnSpLocks noChangeShapeType="1"/>
            <a:stCxn id="113" idx="3"/>
            <a:endCxn id="106" idx="3"/>
          </p:cNvCxnSpPr>
          <p:nvPr/>
        </p:nvCxnSpPr>
        <p:spPr bwMode="auto">
          <a:xfrm flipH="1">
            <a:off x="3820658" y="2712333"/>
            <a:ext cx="17691" cy="1415474"/>
          </a:xfrm>
          <a:prstGeom prst="bentConnector3">
            <a:avLst>
              <a:gd name="adj1" fmla="val -1292182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27">
            <a:extLst>
              <a:ext uri="{FF2B5EF4-FFF2-40B4-BE49-F238E27FC236}">
                <a16:creationId xmlns:a16="http://schemas.microsoft.com/office/drawing/2014/main" id="{AE5A5D67-98EA-4BB6-800A-639127EBF642}"/>
              </a:ext>
            </a:extLst>
          </p:cNvPr>
          <p:cNvCxnSpPr>
            <a:cxnSpLocks noChangeShapeType="1"/>
            <a:stCxn id="68" idx="2"/>
            <a:endCxn id="135" idx="2"/>
          </p:cNvCxnSpPr>
          <p:nvPr/>
        </p:nvCxnSpPr>
        <p:spPr bwMode="auto">
          <a:xfrm rot="5400000" flipH="1" flipV="1">
            <a:off x="4552310" y="5058392"/>
            <a:ext cx="199881" cy="2815187"/>
          </a:xfrm>
          <a:prstGeom prst="bentConnector4">
            <a:avLst>
              <a:gd name="adj1" fmla="val -114368"/>
              <a:gd name="adj2" fmla="val 59911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A70A091D-4742-40FA-8A09-663A9B440C52}"/>
              </a:ext>
            </a:extLst>
          </p:cNvPr>
          <p:cNvSpPr txBox="1"/>
          <p:nvPr/>
        </p:nvSpPr>
        <p:spPr>
          <a:xfrm>
            <a:off x="3278080" y="516449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7B868D8-8F40-4E43-AF54-4CD9C78B52D1}"/>
              </a:ext>
            </a:extLst>
          </p:cNvPr>
          <p:cNvSpPr txBox="1"/>
          <p:nvPr/>
        </p:nvSpPr>
        <p:spPr>
          <a:xfrm>
            <a:off x="3267790" y="299043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8680D36-089F-49C7-8A76-A90E906F3E2F}"/>
              </a:ext>
            </a:extLst>
          </p:cNvPr>
          <p:cNvSpPr txBox="1"/>
          <p:nvPr/>
        </p:nvSpPr>
        <p:spPr>
          <a:xfrm>
            <a:off x="3735161" y="463989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1B12497-3FD3-44FA-92FA-0EC016B788C6}"/>
              </a:ext>
            </a:extLst>
          </p:cNvPr>
          <p:cNvSpPr txBox="1"/>
          <p:nvPr/>
        </p:nvSpPr>
        <p:spPr>
          <a:xfrm>
            <a:off x="3740134" y="2502758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150" name="Graphic 149" descr="Computer">
            <a:extLst>
              <a:ext uri="{FF2B5EF4-FFF2-40B4-BE49-F238E27FC236}">
                <a16:creationId xmlns:a16="http://schemas.microsoft.com/office/drawing/2014/main" id="{4B6D7490-3B00-4C70-85F5-3113E0CA1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5215" y="1813404"/>
            <a:ext cx="302663" cy="302663"/>
          </a:xfrm>
          <a:prstGeom prst="rect">
            <a:avLst/>
          </a:prstGeom>
          <a:effectLst/>
        </p:spPr>
      </p:pic>
      <p:pic>
        <p:nvPicPr>
          <p:cNvPr id="151" name="Graphic 150" descr="Computer">
            <a:extLst>
              <a:ext uri="{FF2B5EF4-FFF2-40B4-BE49-F238E27FC236}">
                <a16:creationId xmlns:a16="http://schemas.microsoft.com/office/drawing/2014/main" id="{B4E486CA-03B2-4A82-8C37-0350D1417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7016" y="3596468"/>
            <a:ext cx="302663" cy="302663"/>
          </a:xfrm>
          <a:prstGeom prst="rect">
            <a:avLst/>
          </a:prstGeom>
          <a:effectLst/>
        </p:spPr>
      </p:pic>
      <p:pic>
        <p:nvPicPr>
          <p:cNvPr id="152" name="Graphic 151" descr="Computer">
            <a:extLst>
              <a:ext uri="{FF2B5EF4-FFF2-40B4-BE49-F238E27FC236}">
                <a16:creationId xmlns:a16="http://schemas.microsoft.com/office/drawing/2014/main" id="{C22276CA-A0E0-4777-95E3-6C5E45E22D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9151" y="3593080"/>
            <a:ext cx="302663" cy="302663"/>
          </a:xfrm>
          <a:prstGeom prst="rect">
            <a:avLst/>
          </a:prstGeom>
          <a:effectLst/>
        </p:spPr>
      </p:pic>
      <p:pic>
        <p:nvPicPr>
          <p:cNvPr id="153" name="Graphic 152" descr="Computer">
            <a:extLst>
              <a:ext uri="{FF2B5EF4-FFF2-40B4-BE49-F238E27FC236}">
                <a16:creationId xmlns:a16="http://schemas.microsoft.com/office/drawing/2014/main" id="{FC6CC269-C180-47C8-B435-A4AFEA842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9026" y="5776860"/>
            <a:ext cx="302663" cy="302663"/>
          </a:xfrm>
          <a:prstGeom prst="rect">
            <a:avLst/>
          </a:prstGeom>
          <a:effectLst/>
        </p:spPr>
      </p:pic>
      <p:pic>
        <p:nvPicPr>
          <p:cNvPr id="154" name="Graphic 153" descr="Computer">
            <a:extLst>
              <a:ext uri="{FF2B5EF4-FFF2-40B4-BE49-F238E27FC236}">
                <a16:creationId xmlns:a16="http://schemas.microsoft.com/office/drawing/2014/main" id="{94059C3B-2A09-4ABB-A80A-8E24FA60B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9151" y="6429312"/>
            <a:ext cx="302663" cy="302663"/>
          </a:xfrm>
          <a:prstGeom prst="rect">
            <a:avLst/>
          </a:prstGeom>
          <a:effectLst/>
        </p:spPr>
      </p:pic>
      <p:pic>
        <p:nvPicPr>
          <p:cNvPr id="155" name="Graphic 154" descr="Computer">
            <a:extLst>
              <a:ext uri="{FF2B5EF4-FFF2-40B4-BE49-F238E27FC236}">
                <a16:creationId xmlns:a16="http://schemas.microsoft.com/office/drawing/2014/main" id="{9F023E48-EEC7-400B-84AF-C2B746FEE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186" y="5025166"/>
            <a:ext cx="302663" cy="302663"/>
          </a:xfrm>
          <a:prstGeom prst="rect">
            <a:avLst/>
          </a:prstGeom>
          <a:effectLst/>
        </p:spPr>
      </p:pic>
      <p:pic>
        <p:nvPicPr>
          <p:cNvPr id="156" name="Graphic 155" descr="Computer">
            <a:extLst>
              <a:ext uri="{FF2B5EF4-FFF2-40B4-BE49-F238E27FC236}">
                <a16:creationId xmlns:a16="http://schemas.microsoft.com/office/drawing/2014/main" id="{3FA5D726-0CCA-4433-ABBA-6510962CD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1234" y="5013165"/>
            <a:ext cx="302663" cy="302663"/>
          </a:xfrm>
          <a:prstGeom prst="rect">
            <a:avLst/>
          </a:prstGeom>
          <a:effectLst/>
        </p:spPr>
      </p:pic>
      <p:pic>
        <p:nvPicPr>
          <p:cNvPr id="157" name="Graphic 156" descr="Computer">
            <a:extLst>
              <a:ext uri="{FF2B5EF4-FFF2-40B4-BE49-F238E27FC236}">
                <a16:creationId xmlns:a16="http://schemas.microsoft.com/office/drawing/2014/main" id="{13A6C938-1660-43DF-9067-9DF171F57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94" y="5783352"/>
            <a:ext cx="302663" cy="302663"/>
          </a:xfrm>
          <a:prstGeom prst="rect">
            <a:avLst/>
          </a:prstGeom>
          <a:effectLst/>
        </p:spPr>
      </p:pic>
      <p:cxnSp>
        <p:nvCxnSpPr>
          <p:cNvPr id="158" name="Straight Arrow Connector 127">
            <a:extLst>
              <a:ext uri="{FF2B5EF4-FFF2-40B4-BE49-F238E27FC236}">
                <a16:creationId xmlns:a16="http://schemas.microsoft.com/office/drawing/2014/main" id="{CDB40405-1A90-4D7C-9814-173336E61EDC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914401" y="1666368"/>
            <a:ext cx="183661" cy="584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6111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1 - Processo E.1 «Acquisizione Documento cartaceo»</a:t>
            </a:r>
          </a:p>
        </p:txBody>
      </p:sp>
    </p:spTree>
    <p:extLst>
      <p:ext uri="{BB962C8B-B14F-4D97-AF65-F5344CB8AC3E}">
        <p14:creationId xmlns:p14="http://schemas.microsoft.com/office/powerpoint/2010/main" val="124692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1725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28607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826686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U.1.1 del «Modello parzialmente accentrato» (2/2)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1350E2-D23B-491A-81CF-A26AAF91FA57}"/>
              </a:ext>
            </a:extLst>
          </p:cNvPr>
          <p:cNvSpPr txBox="1"/>
          <p:nvPr/>
        </p:nvSpPr>
        <p:spPr bwMode="auto">
          <a:xfrm>
            <a:off x="942414" y="928604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FUNZIONARIO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3547912" y="928604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15139" y="928604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DAF1B8D-D307-43AA-AD19-1669E7A1DA9C}"/>
              </a:ext>
            </a:extLst>
          </p:cNvPr>
          <p:cNvSpPr txBox="1"/>
          <p:nvPr/>
        </p:nvSpPr>
        <p:spPr>
          <a:xfrm>
            <a:off x="10151895" y="6054306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cxnSp>
        <p:nvCxnSpPr>
          <p:cNvPr id="81" name="Straight Connector 102">
            <a:extLst>
              <a:ext uri="{FF2B5EF4-FFF2-40B4-BE49-F238E27FC236}">
                <a16:creationId xmlns:a16="http://schemas.microsoft.com/office/drawing/2014/main" id="{36866370-173C-457E-A33D-A74A6B58C5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2100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9364A9D-8685-4B24-95C7-9BC7BFC0D5D5}"/>
              </a:ext>
            </a:extLst>
          </p:cNvPr>
          <p:cNvSpPr txBox="1"/>
          <p:nvPr/>
        </p:nvSpPr>
        <p:spPr bwMode="auto">
          <a:xfrm>
            <a:off x="5490601" y="928604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DIRETTORE GENERALE</a:t>
            </a:r>
          </a:p>
        </p:txBody>
      </p:sp>
      <p:cxnSp>
        <p:nvCxnSpPr>
          <p:cNvPr id="83" name="Straight Connector 102">
            <a:extLst>
              <a:ext uri="{FF2B5EF4-FFF2-40B4-BE49-F238E27FC236}">
                <a16:creationId xmlns:a16="http://schemas.microsoft.com/office/drawing/2014/main" id="{7F75AF0F-4607-4387-A862-A579169652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8CBD744-E5C4-4075-B9D4-7747B0A0AF9F}"/>
              </a:ext>
            </a:extLst>
          </p:cNvPr>
          <p:cNvSpPr txBox="1"/>
          <p:nvPr/>
        </p:nvSpPr>
        <p:spPr bwMode="auto">
          <a:xfrm>
            <a:off x="8337926" y="928604"/>
            <a:ext cx="1583573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OPERATORE DI PROTOCOLLO</a:t>
            </a:r>
          </a:p>
        </p:txBody>
      </p:sp>
      <p:sp>
        <p:nvSpPr>
          <p:cNvPr id="66" name="AutoShape 67">
            <a:extLst>
              <a:ext uri="{FF2B5EF4-FFF2-40B4-BE49-F238E27FC236}">
                <a16:creationId xmlns:a16="http://schemas.microsoft.com/office/drawing/2014/main" id="{A7074E23-DD58-4A42-A99B-1F6AE889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656" y="1230273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Dati sensibili presenti?</a:t>
            </a:r>
          </a:p>
        </p:txBody>
      </p:sp>
      <p:sp>
        <p:nvSpPr>
          <p:cNvPr id="69" name="AutoShape 67">
            <a:extLst>
              <a:ext uri="{FF2B5EF4-FFF2-40B4-BE49-F238E27FC236}">
                <a16:creationId xmlns:a16="http://schemas.microsoft.com/office/drawing/2014/main" id="{6BF8006D-EB2B-4CEF-9F72-EED0BFF9F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581" y="5414969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da assegnare? </a:t>
            </a:r>
          </a:p>
        </p:txBody>
      </p:sp>
      <p:sp>
        <p:nvSpPr>
          <p:cNvPr id="70" name="AutoShape 98">
            <a:extLst>
              <a:ext uri="{FF2B5EF4-FFF2-40B4-BE49-F238E27FC236}">
                <a16:creationId xmlns:a16="http://schemas.microsoft.com/office/drawing/2014/main" id="{2D4D5C4D-B3F1-40BE-B15F-7725BB41C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1320085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Verifica presenza dati sensibili</a:t>
            </a:r>
          </a:p>
        </p:txBody>
      </p:sp>
      <p:sp>
        <p:nvSpPr>
          <p:cNvPr id="71" name="AutoShape 98">
            <a:extLst>
              <a:ext uri="{FF2B5EF4-FFF2-40B4-BE49-F238E27FC236}">
                <a16:creationId xmlns:a16="http://schemas.microsoft.com/office/drawing/2014/main" id="{23317E19-AED8-4EF4-82A0-53D74622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21407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Abilitazione opzione Dati sensibili</a:t>
            </a:r>
          </a:p>
        </p:txBody>
      </p:sp>
      <p:sp>
        <p:nvSpPr>
          <p:cNvPr id="72" name="AutoShape 98">
            <a:extLst>
              <a:ext uri="{FF2B5EF4-FFF2-40B4-BE49-F238E27FC236}">
                <a16:creationId xmlns:a16="http://schemas.microsoft.com/office/drawing/2014/main" id="{784B7B88-B114-40FE-A86D-D012D0DFF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022" y="21407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Classificazione</a:t>
            </a:r>
          </a:p>
        </p:txBody>
      </p:sp>
      <p:sp>
        <p:nvSpPr>
          <p:cNvPr id="73" name="AutoShape 98">
            <a:extLst>
              <a:ext uri="{FF2B5EF4-FFF2-40B4-BE49-F238E27FC236}">
                <a16:creationId xmlns:a16="http://schemas.microsoft.com/office/drawing/2014/main" id="{B0435233-4E48-41E9-8F3C-6F8C06B3D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022" y="281451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Registrazione e segnatura di protocollo</a:t>
            </a:r>
          </a:p>
        </p:txBody>
      </p:sp>
      <p:sp>
        <p:nvSpPr>
          <p:cNvPr id="74" name="AutoShape 98">
            <a:extLst>
              <a:ext uri="{FF2B5EF4-FFF2-40B4-BE49-F238E27FC236}">
                <a16:creationId xmlns:a16="http://schemas.microsoft.com/office/drawing/2014/main" id="{0ACFE8FF-39A0-45A2-BA76-99EA98DF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022" y="349777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16. Verifica presenza fascicolo</a:t>
            </a:r>
          </a:p>
        </p:txBody>
      </p:sp>
      <p:sp>
        <p:nvSpPr>
          <p:cNvPr id="75" name="AutoShape 98">
            <a:extLst>
              <a:ext uri="{FF2B5EF4-FFF2-40B4-BE49-F238E27FC236}">
                <a16:creationId xmlns:a16="http://schemas.microsoft.com/office/drawing/2014/main" id="{FBF938B1-5E0A-48F3-A2A2-0F19003F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421519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17. Richiesta creazione nuovo fascicolo all’utente documentale</a:t>
            </a:r>
          </a:p>
        </p:txBody>
      </p:sp>
      <p:sp>
        <p:nvSpPr>
          <p:cNvPr id="76" name="AutoShape 98">
            <a:extLst>
              <a:ext uri="{FF2B5EF4-FFF2-40B4-BE49-F238E27FC236}">
                <a16:creationId xmlns:a16="http://schemas.microsoft.com/office/drawing/2014/main" id="{4555AC8C-CF04-4A03-8BEC-3857B310A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486475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18. Inserimento in fascicolo elettronico</a:t>
            </a:r>
          </a:p>
        </p:txBody>
      </p:sp>
      <p:sp>
        <p:nvSpPr>
          <p:cNvPr id="78" name="AutoShape 98">
            <a:extLst>
              <a:ext uri="{FF2B5EF4-FFF2-40B4-BE49-F238E27FC236}">
                <a16:creationId xmlns:a16="http://schemas.microsoft.com/office/drawing/2014/main" id="{4FB80B2C-341D-49B4-85D2-1DD4012CD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550478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19. Verifica assegnazione</a:t>
            </a:r>
          </a:p>
        </p:txBody>
      </p:sp>
      <p:sp>
        <p:nvSpPr>
          <p:cNvPr id="79" name="AutoShape 98">
            <a:extLst>
              <a:ext uri="{FF2B5EF4-FFF2-40B4-BE49-F238E27FC236}">
                <a16:creationId xmlns:a16="http://schemas.microsoft.com/office/drawing/2014/main" id="{E45ECB76-C8BA-4846-BBFF-D1D0026B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8272" y="6224252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20. Assegnazione</a:t>
            </a:r>
          </a:p>
        </p:txBody>
      </p:sp>
      <p:sp>
        <p:nvSpPr>
          <p:cNvPr id="80" name="AutoShape 67">
            <a:extLst>
              <a:ext uri="{FF2B5EF4-FFF2-40B4-BE49-F238E27FC236}">
                <a16:creationId xmlns:a16="http://schemas.microsoft.com/office/drawing/2014/main" id="{D9CF2911-9F9A-4D19-A67A-8A382B981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345" y="3407958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Fascicolo presente?</a:t>
            </a:r>
          </a:p>
        </p:txBody>
      </p:sp>
      <p:cxnSp>
        <p:nvCxnSpPr>
          <p:cNvPr id="86" name="Straight Arrow Connector 127">
            <a:extLst>
              <a:ext uri="{FF2B5EF4-FFF2-40B4-BE49-F238E27FC236}">
                <a16:creationId xmlns:a16="http://schemas.microsoft.com/office/drawing/2014/main" id="{D8C6482E-6026-4517-9C58-A4E36D756300}"/>
              </a:ext>
            </a:extLst>
          </p:cNvPr>
          <p:cNvCxnSpPr>
            <a:cxnSpLocks noChangeShapeType="1"/>
            <a:stCxn id="87" idx="0"/>
            <a:endCxn id="70" idx="1"/>
          </p:cNvCxnSpPr>
          <p:nvPr/>
        </p:nvCxnSpPr>
        <p:spPr bwMode="auto">
          <a:xfrm flipV="1">
            <a:off x="7543041" y="1590085"/>
            <a:ext cx="168995" cy="50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Hexagon 86">
            <a:extLst>
              <a:ext uri="{FF2B5EF4-FFF2-40B4-BE49-F238E27FC236}">
                <a16:creationId xmlns:a16="http://schemas.microsoft.com/office/drawing/2014/main" id="{51DE9E58-7740-4E88-8A1E-12530DB6B8CE}"/>
              </a:ext>
            </a:extLst>
          </p:cNvPr>
          <p:cNvSpPr/>
          <p:nvPr/>
        </p:nvSpPr>
        <p:spPr>
          <a:xfrm>
            <a:off x="7215201" y="1406759"/>
            <a:ext cx="327840" cy="367664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  <a:endParaRPr lang="it-IT" sz="11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89" name="Straight Arrow Connector 127">
            <a:extLst>
              <a:ext uri="{FF2B5EF4-FFF2-40B4-BE49-F238E27FC236}">
                <a16:creationId xmlns:a16="http://schemas.microsoft.com/office/drawing/2014/main" id="{057EC4F7-1E8C-4924-86B1-4E1D2D8CDB5A}"/>
              </a:ext>
            </a:extLst>
          </p:cNvPr>
          <p:cNvCxnSpPr>
            <a:cxnSpLocks noChangeShapeType="1"/>
            <a:stCxn id="70" idx="3"/>
            <a:endCxn id="66" idx="1"/>
          </p:cNvCxnSpPr>
          <p:nvPr/>
        </p:nvCxnSpPr>
        <p:spPr bwMode="auto">
          <a:xfrm>
            <a:off x="8864036" y="1590085"/>
            <a:ext cx="143620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127">
            <a:extLst>
              <a:ext uri="{FF2B5EF4-FFF2-40B4-BE49-F238E27FC236}">
                <a16:creationId xmlns:a16="http://schemas.microsoft.com/office/drawing/2014/main" id="{4B2BA7CB-3D4F-4EE3-8BF6-F98FFAF1BADF}"/>
              </a:ext>
            </a:extLst>
          </p:cNvPr>
          <p:cNvCxnSpPr>
            <a:cxnSpLocks noChangeShapeType="1"/>
            <a:stCxn id="72" idx="2"/>
            <a:endCxn id="73" idx="0"/>
          </p:cNvCxnSpPr>
          <p:nvPr/>
        </p:nvCxnSpPr>
        <p:spPr bwMode="auto">
          <a:xfrm>
            <a:off x="10430022" y="2680789"/>
            <a:ext cx="0" cy="13372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127">
            <a:extLst>
              <a:ext uri="{FF2B5EF4-FFF2-40B4-BE49-F238E27FC236}">
                <a16:creationId xmlns:a16="http://schemas.microsoft.com/office/drawing/2014/main" id="{1BF960B9-5F0E-4F37-B8EB-127A88DDAE70}"/>
              </a:ext>
            </a:extLst>
          </p:cNvPr>
          <p:cNvCxnSpPr>
            <a:cxnSpLocks noChangeShapeType="1"/>
            <a:stCxn id="73" idx="2"/>
            <a:endCxn id="74" idx="0"/>
          </p:cNvCxnSpPr>
          <p:nvPr/>
        </p:nvCxnSpPr>
        <p:spPr bwMode="auto">
          <a:xfrm>
            <a:off x="10430022" y="3354517"/>
            <a:ext cx="0" cy="14325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27">
            <a:extLst>
              <a:ext uri="{FF2B5EF4-FFF2-40B4-BE49-F238E27FC236}">
                <a16:creationId xmlns:a16="http://schemas.microsoft.com/office/drawing/2014/main" id="{18E8554E-5780-4E00-86A4-95871B3F1965}"/>
              </a:ext>
            </a:extLst>
          </p:cNvPr>
          <p:cNvCxnSpPr>
            <a:cxnSpLocks noChangeShapeType="1"/>
            <a:stCxn id="74" idx="1"/>
            <a:endCxn id="80" idx="3"/>
          </p:cNvCxnSpPr>
          <p:nvPr/>
        </p:nvCxnSpPr>
        <p:spPr bwMode="auto">
          <a:xfrm flipH="1">
            <a:off x="8881727" y="3767770"/>
            <a:ext cx="97229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27">
            <a:extLst>
              <a:ext uri="{FF2B5EF4-FFF2-40B4-BE49-F238E27FC236}">
                <a16:creationId xmlns:a16="http://schemas.microsoft.com/office/drawing/2014/main" id="{64875AF1-DE4F-4238-B2B0-1C0CCEC37FCD}"/>
              </a:ext>
            </a:extLst>
          </p:cNvPr>
          <p:cNvCxnSpPr>
            <a:cxnSpLocks noChangeShapeType="1"/>
            <a:stCxn id="80" idx="2"/>
            <a:endCxn id="75" idx="0"/>
          </p:cNvCxnSpPr>
          <p:nvPr/>
        </p:nvCxnSpPr>
        <p:spPr bwMode="auto">
          <a:xfrm>
            <a:off x="8288036" y="4127583"/>
            <a:ext cx="0" cy="876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Arrow Connector 127">
            <a:extLst>
              <a:ext uri="{FF2B5EF4-FFF2-40B4-BE49-F238E27FC236}">
                <a16:creationId xmlns:a16="http://schemas.microsoft.com/office/drawing/2014/main" id="{14909573-6E87-4CF7-949C-AE56F74CEA60}"/>
              </a:ext>
            </a:extLst>
          </p:cNvPr>
          <p:cNvCxnSpPr>
            <a:cxnSpLocks noChangeShapeType="1"/>
            <a:stCxn id="76" idx="2"/>
            <a:endCxn id="78" idx="0"/>
          </p:cNvCxnSpPr>
          <p:nvPr/>
        </p:nvCxnSpPr>
        <p:spPr bwMode="auto">
          <a:xfrm>
            <a:off x="8288036" y="5404751"/>
            <a:ext cx="0" cy="10003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Arrow Connector 127">
            <a:extLst>
              <a:ext uri="{FF2B5EF4-FFF2-40B4-BE49-F238E27FC236}">
                <a16:creationId xmlns:a16="http://schemas.microsoft.com/office/drawing/2014/main" id="{81695F7C-E5D6-4D57-BB33-38EDDE1FC98E}"/>
              </a:ext>
            </a:extLst>
          </p:cNvPr>
          <p:cNvCxnSpPr>
            <a:cxnSpLocks noChangeShapeType="1"/>
            <a:stCxn id="75" idx="2"/>
            <a:endCxn id="76" idx="0"/>
          </p:cNvCxnSpPr>
          <p:nvPr/>
        </p:nvCxnSpPr>
        <p:spPr bwMode="auto">
          <a:xfrm>
            <a:off x="8288036" y="4755197"/>
            <a:ext cx="0" cy="10955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Straight Arrow Connector 127">
            <a:extLst>
              <a:ext uri="{FF2B5EF4-FFF2-40B4-BE49-F238E27FC236}">
                <a16:creationId xmlns:a16="http://schemas.microsoft.com/office/drawing/2014/main" id="{25570C2C-1458-4E0F-AA70-D62EDA3E085F}"/>
              </a:ext>
            </a:extLst>
          </p:cNvPr>
          <p:cNvCxnSpPr>
            <a:cxnSpLocks noChangeShapeType="1"/>
            <a:stCxn id="78" idx="3"/>
            <a:endCxn id="69" idx="1"/>
          </p:cNvCxnSpPr>
          <p:nvPr/>
        </p:nvCxnSpPr>
        <p:spPr bwMode="auto">
          <a:xfrm>
            <a:off x="8864036" y="5774781"/>
            <a:ext cx="68654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27">
            <a:extLst>
              <a:ext uri="{FF2B5EF4-FFF2-40B4-BE49-F238E27FC236}">
                <a16:creationId xmlns:a16="http://schemas.microsoft.com/office/drawing/2014/main" id="{F3FFD2FD-DAA1-459C-BC54-036011886E93}"/>
              </a:ext>
            </a:extLst>
          </p:cNvPr>
          <p:cNvCxnSpPr>
            <a:cxnSpLocks noChangeShapeType="1"/>
            <a:stCxn id="69" idx="2"/>
            <a:endCxn id="79" idx="0"/>
          </p:cNvCxnSpPr>
          <p:nvPr/>
        </p:nvCxnSpPr>
        <p:spPr bwMode="auto">
          <a:xfrm>
            <a:off x="10144272" y="6134594"/>
            <a:ext cx="0" cy="8965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7">
            <a:extLst>
              <a:ext uri="{FF2B5EF4-FFF2-40B4-BE49-F238E27FC236}">
                <a16:creationId xmlns:a16="http://schemas.microsoft.com/office/drawing/2014/main" id="{99DF8910-EB72-409F-A40E-3B398D3A04F2}"/>
              </a:ext>
            </a:extLst>
          </p:cNvPr>
          <p:cNvCxnSpPr>
            <a:cxnSpLocks noChangeShapeType="1"/>
            <a:stCxn id="69" idx="3"/>
            <a:endCxn id="147" idx="2"/>
          </p:cNvCxnSpPr>
          <p:nvPr/>
        </p:nvCxnSpPr>
        <p:spPr bwMode="auto">
          <a:xfrm flipV="1">
            <a:off x="10737963" y="5774781"/>
            <a:ext cx="701792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4476FDB5-92E5-4A73-A2FC-160C8B3F6839}"/>
              </a:ext>
            </a:extLst>
          </p:cNvPr>
          <p:cNvSpPr/>
          <p:nvPr/>
        </p:nvSpPr>
        <p:spPr>
          <a:xfrm>
            <a:off x="11439755" y="5612484"/>
            <a:ext cx="522546" cy="324594"/>
          </a:xfrm>
          <a:prstGeom prst="ellipse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endParaRPr lang="it-IT" sz="9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91EEF04-EECD-4A38-858A-78BED0D2AED1}"/>
              </a:ext>
            </a:extLst>
          </p:cNvPr>
          <p:cNvGrpSpPr/>
          <p:nvPr/>
        </p:nvGrpSpPr>
        <p:grpSpPr>
          <a:xfrm>
            <a:off x="11286569" y="4484805"/>
            <a:ext cx="828918" cy="814909"/>
            <a:chOff x="11286569" y="4484805"/>
            <a:chExt cx="828918" cy="814909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FD65E0B-F611-4FA2-B317-93C88C1C7E17}"/>
                </a:ext>
              </a:extLst>
            </p:cNvPr>
            <p:cNvSpPr/>
            <p:nvPr/>
          </p:nvSpPr>
          <p:spPr>
            <a:xfrm>
              <a:off x="11439755" y="4975120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8BD4AB1-7C7B-4C35-BED0-F9B2B61DFD6B}"/>
                </a:ext>
              </a:extLst>
            </p:cNvPr>
            <p:cNvSpPr txBox="1"/>
            <p:nvPr/>
          </p:nvSpPr>
          <p:spPr>
            <a:xfrm>
              <a:off x="11286569" y="4484805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elettronico corrente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7B4E00F-C5BC-4A14-B328-809F3AE65DAC}"/>
              </a:ext>
            </a:extLst>
          </p:cNvPr>
          <p:cNvGrpSpPr/>
          <p:nvPr/>
        </p:nvGrpSpPr>
        <p:grpSpPr>
          <a:xfrm>
            <a:off x="11286569" y="6075364"/>
            <a:ext cx="828918" cy="581185"/>
            <a:chOff x="11286569" y="6075364"/>
            <a:chExt cx="828918" cy="581185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5AFA4DE-AAF7-4C35-860D-B68D94710F00}"/>
                </a:ext>
              </a:extLst>
            </p:cNvPr>
            <p:cNvSpPr/>
            <p:nvPr/>
          </p:nvSpPr>
          <p:spPr>
            <a:xfrm>
              <a:off x="11439755" y="6331955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6AD25C9-DB29-4B69-8F6B-9CABD95D913E}"/>
                </a:ext>
              </a:extLst>
            </p:cNvPr>
            <p:cNvSpPr txBox="1"/>
            <p:nvPr/>
          </p:nvSpPr>
          <p:spPr>
            <a:xfrm>
              <a:off x="11286569" y="6075364"/>
              <a:ext cx="828918" cy="291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assegnato</a:t>
              </a:r>
            </a:p>
          </p:txBody>
        </p:sp>
      </p:grpSp>
      <p:cxnSp>
        <p:nvCxnSpPr>
          <p:cNvPr id="167" name="Straight Arrow Connector 127">
            <a:extLst>
              <a:ext uri="{FF2B5EF4-FFF2-40B4-BE49-F238E27FC236}">
                <a16:creationId xmlns:a16="http://schemas.microsoft.com/office/drawing/2014/main" id="{84A5646A-A203-49FA-A43B-15395EB7BC32}"/>
              </a:ext>
            </a:extLst>
          </p:cNvPr>
          <p:cNvCxnSpPr>
            <a:cxnSpLocks noChangeShapeType="1"/>
            <a:stCxn id="71" idx="3"/>
            <a:endCxn id="72" idx="1"/>
          </p:cNvCxnSpPr>
          <p:nvPr/>
        </p:nvCxnSpPr>
        <p:spPr bwMode="auto">
          <a:xfrm>
            <a:off x="8864036" y="2410789"/>
            <a:ext cx="98998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Arrow Connector 127">
            <a:extLst>
              <a:ext uri="{FF2B5EF4-FFF2-40B4-BE49-F238E27FC236}">
                <a16:creationId xmlns:a16="http://schemas.microsoft.com/office/drawing/2014/main" id="{061A30CF-A99F-49F6-B4A2-3B6105F4C84F}"/>
              </a:ext>
            </a:extLst>
          </p:cNvPr>
          <p:cNvCxnSpPr>
            <a:cxnSpLocks noChangeShapeType="1"/>
            <a:stCxn id="80" idx="1"/>
            <a:endCxn id="76" idx="1"/>
          </p:cNvCxnSpPr>
          <p:nvPr/>
        </p:nvCxnSpPr>
        <p:spPr bwMode="auto">
          <a:xfrm rot="10800000" flipH="1" flipV="1">
            <a:off x="7694344" y="3767771"/>
            <a:ext cx="17691" cy="1366980"/>
          </a:xfrm>
          <a:prstGeom prst="bentConnector3">
            <a:avLst>
              <a:gd name="adj1" fmla="val -1292182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Straight Arrow Connector 127">
            <a:extLst>
              <a:ext uri="{FF2B5EF4-FFF2-40B4-BE49-F238E27FC236}">
                <a16:creationId xmlns:a16="http://schemas.microsoft.com/office/drawing/2014/main" id="{C9537D57-B79C-44A6-8368-97088B050586}"/>
              </a:ext>
            </a:extLst>
          </p:cNvPr>
          <p:cNvCxnSpPr>
            <a:cxnSpLocks noChangeShapeType="1"/>
            <a:stCxn id="76" idx="3"/>
            <a:endCxn id="159" idx="2"/>
          </p:cNvCxnSpPr>
          <p:nvPr/>
        </p:nvCxnSpPr>
        <p:spPr bwMode="auto">
          <a:xfrm>
            <a:off x="8864036" y="5134751"/>
            <a:ext cx="2575719" cy="26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Arrow Connector 127">
            <a:extLst>
              <a:ext uri="{FF2B5EF4-FFF2-40B4-BE49-F238E27FC236}">
                <a16:creationId xmlns:a16="http://schemas.microsoft.com/office/drawing/2014/main" id="{4168AD65-461A-4BEF-963F-24B4466496D3}"/>
              </a:ext>
            </a:extLst>
          </p:cNvPr>
          <p:cNvCxnSpPr>
            <a:cxnSpLocks noChangeShapeType="1"/>
            <a:stCxn id="79" idx="3"/>
            <a:endCxn id="162" idx="2"/>
          </p:cNvCxnSpPr>
          <p:nvPr/>
        </p:nvCxnSpPr>
        <p:spPr bwMode="auto">
          <a:xfrm>
            <a:off x="10720272" y="6494252"/>
            <a:ext cx="719483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Straight Arrow Connector 127">
            <a:extLst>
              <a:ext uri="{FF2B5EF4-FFF2-40B4-BE49-F238E27FC236}">
                <a16:creationId xmlns:a16="http://schemas.microsoft.com/office/drawing/2014/main" id="{2427AA68-9A6E-43F9-9755-B3B667C9A3A2}"/>
              </a:ext>
            </a:extLst>
          </p:cNvPr>
          <p:cNvCxnSpPr>
            <a:cxnSpLocks noChangeShapeType="1"/>
            <a:stCxn id="66" idx="2"/>
            <a:endCxn id="71" idx="0"/>
          </p:cNvCxnSpPr>
          <p:nvPr/>
        </p:nvCxnSpPr>
        <p:spPr bwMode="auto">
          <a:xfrm rot="5400000">
            <a:off x="8849247" y="1388688"/>
            <a:ext cx="190891" cy="13133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Straight Arrow Connector 127">
            <a:extLst>
              <a:ext uri="{FF2B5EF4-FFF2-40B4-BE49-F238E27FC236}">
                <a16:creationId xmlns:a16="http://schemas.microsoft.com/office/drawing/2014/main" id="{24DCC89B-C12E-4E9D-A3C3-90E4BAEC6D00}"/>
              </a:ext>
            </a:extLst>
          </p:cNvPr>
          <p:cNvCxnSpPr>
            <a:cxnSpLocks noChangeShapeType="1"/>
            <a:stCxn id="66" idx="3"/>
            <a:endCxn id="72" idx="0"/>
          </p:cNvCxnSpPr>
          <p:nvPr/>
        </p:nvCxnSpPr>
        <p:spPr bwMode="auto">
          <a:xfrm>
            <a:off x="10195038" y="1590086"/>
            <a:ext cx="234984" cy="550703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EAEC38E6-90B1-4164-95B0-9407296592A4}"/>
              </a:ext>
            </a:extLst>
          </p:cNvPr>
          <p:cNvSpPr txBox="1"/>
          <p:nvPr/>
        </p:nvSpPr>
        <p:spPr>
          <a:xfrm>
            <a:off x="7487710" y="359133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8765479-792E-4E4C-99DD-690466C43496}"/>
              </a:ext>
            </a:extLst>
          </p:cNvPr>
          <p:cNvSpPr txBox="1"/>
          <p:nvPr/>
        </p:nvSpPr>
        <p:spPr>
          <a:xfrm>
            <a:off x="9311593" y="186688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EE1047A-AFC6-456E-852C-568449DA444A}"/>
              </a:ext>
            </a:extLst>
          </p:cNvPr>
          <p:cNvSpPr txBox="1"/>
          <p:nvPr/>
        </p:nvSpPr>
        <p:spPr>
          <a:xfrm>
            <a:off x="10680579" y="558734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BF18D20-60B0-4D9C-936A-D8998BDDCDB8}"/>
              </a:ext>
            </a:extLst>
          </p:cNvPr>
          <p:cNvSpPr txBox="1"/>
          <p:nvPr/>
        </p:nvSpPr>
        <p:spPr>
          <a:xfrm>
            <a:off x="8279669" y="401872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971AAB1-5966-4903-9E6D-307F64D05D40}"/>
              </a:ext>
            </a:extLst>
          </p:cNvPr>
          <p:cNvSpPr txBox="1"/>
          <p:nvPr/>
        </p:nvSpPr>
        <p:spPr>
          <a:xfrm>
            <a:off x="10120428" y="140044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199" name="Graphic 198" descr="Computer">
            <a:extLst>
              <a:ext uri="{FF2B5EF4-FFF2-40B4-BE49-F238E27FC236}">
                <a16:creationId xmlns:a16="http://schemas.microsoft.com/office/drawing/2014/main" id="{C6E3FF4E-23C6-4FF6-815C-F8FE43DA8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7692" y="6612920"/>
            <a:ext cx="302663" cy="302663"/>
          </a:xfrm>
          <a:prstGeom prst="rect">
            <a:avLst/>
          </a:prstGeom>
          <a:effectLst/>
        </p:spPr>
      </p:pic>
      <p:pic>
        <p:nvPicPr>
          <p:cNvPr id="200" name="Graphic 199" descr="Computer">
            <a:extLst>
              <a:ext uri="{FF2B5EF4-FFF2-40B4-BE49-F238E27FC236}">
                <a16:creationId xmlns:a16="http://schemas.microsoft.com/office/drawing/2014/main" id="{AFBEC9D0-BA8B-4E2A-94D2-208D16B65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1800" y="5253419"/>
            <a:ext cx="302663" cy="302663"/>
          </a:xfrm>
          <a:prstGeom prst="rect">
            <a:avLst/>
          </a:prstGeom>
          <a:effectLst/>
        </p:spPr>
      </p:pic>
      <p:pic>
        <p:nvPicPr>
          <p:cNvPr id="201" name="Graphic 200" descr="Computer">
            <a:extLst>
              <a:ext uri="{FF2B5EF4-FFF2-40B4-BE49-F238E27FC236}">
                <a16:creationId xmlns:a16="http://schemas.microsoft.com/office/drawing/2014/main" id="{5B26B34F-7FC7-4637-9735-B8DA2DBE3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7629" y="4605364"/>
            <a:ext cx="302663" cy="302663"/>
          </a:xfrm>
          <a:prstGeom prst="rect">
            <a:avLst/>
          </a:prstGeom>
          <a:effectLst/>
        </p:spPr>
      </p:pic>
      <p:pic>
        <p:nvPicPr>
          <p:cNvPr id="202" name="Graphic 201" descr="Computer">
            <a:extLst>
              <a:ext uri="{FF2B5EF4-FFF2-40B4-BE49-F238E27FC236}">
                <a16:creationId xmlns:a16="http://schemas.microsoft.com/office/drawing/2014/main" id="{27ECF48B-356E-43FC-ABC9-CC85BD7CE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6596" y="3903314"/>
            <a:ext cx="302663" cy="302663"/>
          </a:xfrm>
          <a:prstGeom prst="rect">
            <a:avLst/>
          </a:prstGeom>
          <a:effectLst/>
        </p:spPr>
      </p:pic>
      <p:pic>
        <p:nvPicPr>
          <p:cNvPr id="203" name="Graphic 202" descr="Computer">
            <a:extLst>
              <a:ext uri="{FF2B5EF4-FFF2-40B4-BE49-F238E27FC236}">
                <a16:creationId xmlns:a16="http://schemas.microsoft.com/office/drawing/2014/main" id="{E4EB7D0D-FA06-4CC8-B285-2C64160CD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355" y="3217661"/>
            <a:ext cx="302663" cy="302663"/>
          </a:xfrm>
          <a:prstGeom prst="rect">
            <a:avLst/>
          </a:prstGeom>
          <a:effectLst/>
        </p:spPr>
      </p:pic>
      <p:pic>
        <p:nvPicPr>
          <p:cNvPr id="204" name="Graphic 203" descr="Computer">
            <a:extLst>
              <a:ext uri="{FF2B5EF4-FFF2-40B4-BE49-F238E27FC236}">
                <a16:creationId xmlns:a16="http://schemas.microsoft.com/office/drawing/2014/main" id="{39C37C82-9605-4E53-9037-679695D44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6052" y="2538982"/>
            <a:ext cx="302663" cy="302663"/>
          </a:xfrm>
          <a:prstGeom prst="rect">
            <a:avLst/>
          </a:prstGeom>
          <a:effectLst/>
        </p:spPr>
      </p:pic>
      <p:pic>
        <p:nvPicPr>
          <p:cNvPr id="205" name="Graphic 204" descr="Computer">
            <a:extLst>
              <a:ext uri="{FF2B5EF4-FFF2-40B4-BE49-F238E27FC236}">
                <a16:creationId xmlns:a16="http://schemas.microsoft.com/office/drawing/2014/main" id="{35D03247-82F0-4154-9E97-0F18D7F4D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607" y="2538982"/>
            <a:ext cx="302663" cy="3026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0542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10 - Processo U.1.2 «Modello parzialmente accentrato»</a:t>
            </a:r>
          </a:p>
        </p:txBody>
      </p:sp>
    </p:spTree>
    <p:extLst>
      <p:ext uri="{BB962C8B-B14F-4D97-AF65-F5344CB8AC3E}">
        <p14:creationId xmlns:p14="http://schemas.microsoft.com/office/powerpoint/2010/main" val="841626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72452" y="913513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835099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U.1.2 del «Modello parzialmente accentrato» (1/2)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8" y="1352418"/>
            <a:ext cx="903118" cy="665999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Richiesta elaborazione documento/</a:t>
            </a:r>
          </a:p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tramite Folium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2285851" y="913510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386564" y="913510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914" y="3121534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Invio al Direttore Generale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65" y="3121534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Approvazione e/o firma del documento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59" y="141853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Elaborazione documento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59" y="2223255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Verifica competenza approvazione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65" y="401936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Invio all’operatore di protocollo</a:t>
            </a:r>
          </a:p>
        </p:txBody>
      </p:sp>
      <p:sp>
        <p:nvSpPr>
          <p:cNvPr id="67" name="AutoShape 98">
            <a:extLst>
              <a:ext uri="{FF2B5EF4-FFF2-40B4-BE49-F238E27FC236}">
                <a16:creationId xmlns:a16="http://schemas.microsoft.com/office/drawing/2014/main" id="{7114F574-DE0D-4A15-A2D3-1E7B1892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59" y="401936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Approvazione e/o firma del documento</a:t>
            </a:r>
          </a:p>
        </p:txBody>
      </p:sp>
      <p:sp>
        <p:nvSpPr>
          <p:cNvPr id="68" name="AutoShape 98">
            <a:extLst>
              <a:ext uri="{FF2B5EF4-FFF2-40B4-BE49-F238E27FC236}">
                <a16:creationId xmlns:a16="http://schemas.microsoft.com/office/drawing/2014/main" id="{26B9BCF6-06CF-4B73-9327-2EA310A7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59" y="4817036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Invio all’operatore di protocollo </a:t>
            </a:r>
          </a:p>
        </p:txBody>
      </p:sp>
      <p:sp>
        <p:nvSpPr>
          <p:cNvPr id="77" name="AutoShape 67">
            <a:extLst>
              <a:ext uri="{FF2B5EF4-FFF2-40B4-BE49-F238E27FC236}">
                <a16:creationId xmlns:a16="http://schemas.microsoft.com/office/drawing/2014/main" id="{58301830-D947-4CA4-9AC3-A0F4712C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368" y="3027974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del Direttore?</a:t>
            </a:r>
          </a:p>
        </p:txBody>
      </p:sp>
      <p:cxnSp>
        <p:nvCxnSpPr>
          <p:cNvPr id="81" name="Straight Connector 102">
            <a:extLst>
              <a:ext uri="{FF2B5EF4-FFF2-40B4-BE49-F238E27FC236}">
                <a16:creationId xmlns:a16="http://schemas.microsoft.com/office/drawing/2014/main" id="{36866370-173C-457E-A33D-A74A6B58C5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9100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9364A9D-8685-4B24-95C7-9BC7BFC0D5D5}"/>
              </a:ext>
            </a:extLst>
          </p:cNvPr>
          <p:cNvSpPr txBox="1"/>
          <p:nvPr/>
        </p:nvSpPr>
        <p:spPr bwMode="auto">
          <a:xfrm>
            <a:off x="4800039" y="913510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DIRETTORE GENERALE</a:t>
            </a:r>
          </a:p>
        </p:txBody>
      </p:sp>
      <p:cxnSp>
        <p:nvCxnSpPr>
          <p:cNvPr id="83" name="Straight Connector 102">
            <a:extLst>
              <a:ext uri="{FF2B5EF4-FFF2-40B4-BE49-F238E27FC236}">
                <a16:creationId xmlns:a16="http://schemas.microsoft.com/office/drawing/2014/main" id="{7F75AF0F-4607-4387-A862-A579169652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48475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8CBD744-E5C4-4075-B9D4-7747B0A0AF9F}"/>
              </a:ext>
            </a:extLst>
          </p:cNvPr>
          <p:cNvSpPr txBox="1"/>
          <p:nvPr/>
        </p:nvSpPr>
        <p:spPr bwMode="auto">
          <a:xfrm>
            <a:off x="8218863" y="913510"/>
            <a:ext cx="1583573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OPERATORE DI PROTOCOLLO</a:t>
            </a:r>
          </a:p>
        </p:txBody>
      </p:sp>
      <p:cxnSp>
        <p:nvCxnSpPr>
          <p:cNvPr id="85" name="Straight Arrow Connector 127">
            <a:extLst>
              <a:ext uri="{FF2B5EF4-FFF2-40B4-BE49-F238E27FC236}">
                <a16:creationId xmlns:a16="http://schemas.microsoft.com/office/drawing/2014/main" id="{56236A27-1053-43CE-AA44-688B97A4FF68}"/>
              </a:ext>
            </a:extLst>
          </p:cNvPr>
          <p:cNvCxnSpPr>
            <a:cxnSpLocks noChangeShapeType="1"/>
            <a:stCxn id="105" idx="2"/>
            <a:endCxn id="106" idx="0"/>
          </p:cNvCxnSpPr>
          <p:nvPr/>
        </p:nvCxnSpPr>
        <p:spPr bwMode="auto">
          <a:xfrm>
            <a:off x="1762059" y="1958537"/>
            <a:ext cx="0" cy="26471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FC19492-5E23-46C2-8CF8-A20123368D24}"/>
              </a:ext>
            </a:extLst>
          </p:cNvPr>
          <p:cNvCxnSpPr>
            <a:cxnSpLocks noChangeShapeType="1"/>
            <a:stCxn id="106" idx="2"/>
            <a:endCxn id="77" idx="0"/>
          </p:cNvCxnSpPr>
          <p:nvPr/>
        </p:nvCxnSpPr>
        <p:spPr bwMode="auto">
          <a:xfrm>
            <a:off x="1762059" y="2763255"/>
            <a:ext cx="0" cy="26471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Straight Arrow Connector 127">
            <a:extLst>
              <a:ext uri="{FF2B5EF4-FFF2-40B4-BE49-F238E27FC236}">
                <a16:creationId xmlns:a16="http://schemas.microsoft.com/office/drawing/2014/main" id="{565424F5-C97E-43BE-A75F-A10F6C7E8B55}"/>
              </a:ext>
            </a:extLst>
          </p:cNvPr>
          <p:cNvCxnSpPr>
            <a:cxnSpLocks noChangeShapeType="1"/>
            <a:stCxn id="77" idx="2"/>
            <a:endCxn id="67" idx="0"/>
          </p:cNvCxnSpPr>
          <p:nvPr/>
        </p:nvCxnSpPr>
        <p:spPr bwMode="auto">
          <a:xfrm>
            <a:off x="1762059" y="3747599"/>
            <a:ext cx="0" cy="27177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27">
            <a:extLst>
              <a:ext uri="{FF2B5EF4-FFF2-40B4-BE49-F238E27FC236}">
                <a16:creationId xmlns:a16="http://schemas.microsoft.com/office/drawing/2014/main" id="{BC3A8E2B-BA36-4A6B-9347-53F6D458328A}"/>
              </a:ext>
            </a:extLst>
          </p:cNvPr>
          <p:cNvCxnSpPr>
            <a:cxnSpLocks noChangeShapeType="1"/>
            <a:stCxn id="77" idx="3"/>
            <a:endCxn id="103" idx="1"/>
          </p:cNvCxnSpPr>
          <p:nvPr/>
        </p:nvCxnSpPr>
        <p:spPr bwMode="auto">
          <a:xfrm>
            <a:off x="2355750" y="3387787"/>
            <a:ext cx="327164" cy="374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27">
            <a:extLst>
              <a:ext uri="{FF2B5EF4-FFF2-40B4-BE49-F238E27FC236}">
                <a16:creationId xmlns:a16="http://schemas.microsoft.com/office/drawing/2014/main" id="{0FFBFB03-4ACB-4EA1-9265-18AFF0540278}"/>
              </a:ext>
            </a:extLst>
          </p:cNvPr>
          <p:cNvCxnSpPr>
            <a:cxnSpLocks noChangeShapeType="1"/>
            <a:stCxn id="103" idx="3"/>
            <a:endCxn id="104" idx="1"/>
          </p:cNvCxnSpPr>
          <p:nvPr/>
        </p:nvCxnSpPr>
        <p:spPr bwMode="auto">
          <a:xfrm>
            <a:off x="3834914" y="3391534"/>
            <a:ext cx="1184251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Hexagon 134">
            <a:extLst>
              <a:ext uri="{FF2B5EF4-FFF2-40B4-BE49-F238E27FC236}">
                <a16:creationId xmlns:a16="http://schemas.microsoft.com/office/drawing/2014/main" id="{E4A38989-C75B-47C0-81FC-DA9F50A8D775}"/>
              </a:ext>
            </a:extLst>
          </p:cNvPr>
          <p:cNvSpPr/>
          <p:nvPr/>
        </p:nvSpPr>
        <p:spPr>
          <a:xfrm rot="5400000">
            <a:off x="5433165" y="5988045"/>
            <a:ext cx="324000" cy="28800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36" name="Straight Arrow Connector 127">
            <a:extLst>
              <a:ext uri="{FF2B5EF4-FFF2-40B4-BE49-F238E27FC236}">
                <a16:creationId xmlns:a16="http://schemas.microsoft.com/office/drawing/2014/main" id="{F57DC22F-5053-4884-988F-C2F2AD305481}"/>
              </a:ext>
            </a:extLst>
          </p:cNvPr>
          <p:cNvCxnSpPr>
            <a:cxnSpLocks noChangeShapeType="1"/>
            <a:stCxn id="67" idx="2"/>
            <a:endCxn id="68" idx="0"/>
          </p:cNvCxnSpPr>
          <p:nvPr/>
        </p:nvCxnSpPr>
        <p:spPr bwMode="auto">
          <a:xfrm>
            <a:off x="1762059" y="4559369"/>
            <a:ext cx="0" cy="25766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Straight Arrow Connector 127">
            <a:extLst>
              <a:ext uri="{FF2B5EF4-FFF2-40B4-BE49-F238E27FC236}">
                <a16:creationId xmlns:a16="http://schemas.microsoft.com/office/drawing/2014/main" id="{11490010-2D77-4CEB-A0C8-80DBF8BF3347}"/>
              </a:ext>
            </a:extLst>
          </p:cNvPr>
          <p:cNvCxnSpPr>
            <a:cxnSpLocks noChangeShapeType="1"/>
            <a:stCxn id="111" idx="2"/>
            <a:endCxn id="135" idx="3"/>
          </p:cNvCxnSpPr>
          <p:nvPr/>
        </p:nvCxnSpPr>
        <p:spPr bwMode="auto">
          <a:xfrm>
            <a:off x="5595165" y="4559369"/>
            <a:ext cx="0" cy="141067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27">
            <a:extLst>
              <a:ext uri="{FF2B5EF4-FFF2-40B4-BE49-F238E27FC236}">
                <a16:creationId xmlns:a16="http://schemas.microsoft.com/office/drawing/2014/main" id="{AE5A5D67-98EA-4BB6-800A-639127EBF642}"/>
              </a:ext>
            </a:extLst>
          </p:cNvPr>
          <p:cNvCxnSpPr>
            <a:cxnSpLocks noChangeShapeType="1"/>
            <a:stCxn id="68" idx="2"/>
            <a:endCxn id="135" idx="2"/>
          </p:cNvCxnSpPr>
          <p:nvPr/>
        </p:nvCxnSpPr>
        <p:spPr bwMode="auto">
          <a:xfrm rot="16200000" flipH="1">
            <a:off x="3264108" y="3854987"/>
            <a:ext cx="685009" cy="3689106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127">
            <a:extLst>
              <a:ext uri="{FF2B5EF4-FFF2-40B4-BE49-F238E27FC236}">
                <a16:creationId xmlns:a16="http://schemas.microsoft.com/office/drawing/2014/main" id="{78AF5D80-183D-4132-9535-0B287E3B1A6E}"/>
              </a:ext>
            </a:extLst>
          </p:cNvPr>
          <p:cNvCxnSpPr>
            <a:cxnSpLocks noChangeShapeType="1"/>
            <a:stCxn id="104" idx="2"/>
            <a:endCxn id="111" idx="0"/>
          </p:cNvCxnSpPr>
          <p:nvPr/>
        </p:nvCxnSpPr>
        <p:spPr bwMode="auto">
          <a:xfrm>
            <a:off x="5595165" y="3661534"/>
            <a:ext cx="0" cy="35783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" name="Graphic 85" descr="Computer">
            <a:extLst>
              <a:ext uri="{FF2B5EF4-FFF2-40B4-BE49-F238E27FC236}">
                <a16:creationId xmlns:a16="http://schemas.microsoft.com/office/drawing/2014/main" id="{3049B717-5B49-4AA4-ADC1-1DCFBF687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4399" y="4429784"/>
            <a:ext cx="302663" cy="302663"/>
          </a:xfrm>
          <a:prstGeom prst="rect">
            <a:avLst/>
          </a:prstGeom>
          <a:effectLst/>
        </p:spPr>
      </p:pic>
      <p:pic>
        <p:nvPicPr>
          <p:cNvPr id="87" name="Graphic 86" descr="Computer">
            <a:extLst>
              <a:ext uri="{FF2B5EF4-FFF2-40B4-BE49-F238E27FC236}">
                <a16:creationId xmlns:a16="http://schemas.microsoft.com/office/drawing/2014/main" id="{3CFA6EB6-6BDA-47C7-934B-074766BD8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157" y="3519727"/>
            <a:ext cx="302663" cy="302663"/>
          </a:xfrm>
          <a:prstGeom prst="rect">
            <a:avLst/>
          </a:prstGeom>
          <a:effectLst/>
        </p:spPr>
      </p:pic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DC5E3CD0-47B3-44E7-A968-270C8A1B7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7866" y="3522445"/>
            <a:ext cx="302663" cy="302663"/>
          </a:xfrm>
          <a:prstGeom prst="rect">
            <a:avLst/>
          </a:prstGeom>
          <a:effectLst/>
        </p:spPr>
      </p:pic>
      <p:pic>
        <p:nvPicPr>
          <p:cNvPr id="90" name="Graphic 89" descr="Computer">
            <a:extLst>
              <a:ext uri="{FF2B5EF4-FFF2-40B4-BE49-F238E27FC236}">
                <a16:creationId xmlns:a16="http://schemas.microsoft.com/office/drawing/2014/main" id="{4F4D3694-6F1B-46D2-8221-E06BB002E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5813" y="5225749"/>
            <a:ext cx="302663" cy="302663"/>
          </a:xfrm>
          <a:prstGeom prst="rect">
            <a:avLst/>
          </a:prstGeom>
          <a:effectLst/>
        </p:spPr>
      </p:pic>
      <p:pic>
        <p:nvPicPr>
          <p:cNvPr id="91" name="Graphic 90" descr="Computer">
            <a:extLst>
              <a:ext uri="{FF2B5EF4-FFF2-40B4-BE49-F238E27FC236}">
                <a16:creationId xmlns:a16="http://schemas.microsoft.com/office/drawing/2014/main" id="{E820130E-FB6D-4BDF-84F5-2ABD69523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5814" y="4435616"/>
            <a:ext cx="302663" cy="302663"/>
          </a:xfrm>
          <a:prstGeom prst="rect">
            <a:avLst/>
          </a:prstGeom>
          <a:effectLst/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DC3846E-1A9B-4F50-90C2-D6C1D3DF83FE}"/>
              </a:ext>
            </a:extLst>
          </p:cNvPr>
          <p:cNvSpPr txBox="1"/>
          <p:nvPr/>
        </p:nvSpPr>
        <p:spPr>
          <a:xfrm>
            <a:off x="2331791" y="3222154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BF540EB-DF33-45DA-B778-A84EA514D885}"/>
              </a:ext>
            </a:extLst>
          </p:cNvPr>
          <p:cNvSpPr txBox="1"/>
          <p:nvPr/>
        </p:nvSpPr>
        <p:spPr>
          <a:xfrm>
            <a:off x="1715707" y="371509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cxnSp>
        <p:nvCxnSpPr>
          <p:cNvPr id="112" name="Straight Arrow Connector 127">
            <a:extLst>
              <a:ext uri="{FF2B5EF4-FFF2-40B4-BE49-F238E27FC236}">
                <a16:creationId xmlns:a16="http://schemas.microsoft.com/office/drawing/2014/main" id="{D6ECEB2A-57C9-40C2-83BB-B81B01971835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942976" y="1685418"/>
            <a:ext cx="243083" cy="311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03765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72452" y="913513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835099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U.1.2 del «Modello parzialmente accentrato» (2/2)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2285851" y="913510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386564" y="913510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Connector 102">
            <a:extLst>
              <a:ext uri="{FF2B5EF4-FFF2-40B4-BE49-F238E27FC236}">
                <a16:creationId xmlns:a16="http://schemas.microsoft.com/office/drawing/2014/main" id="{36866370-173C-457E-A33D-A74A6B58C5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9100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9364A9D-8685-4B24-95C7-9BC7BFC0D5D5}"/>
              </a:ext>
            </a:extLst>
          </p:cNvPr>
          <p:cNvSpPr txBox="1"/>
          <p:nvPr/>
        </p:nvSpPr>
        <p:spPr bwMode="auto">
          <a:xfrm>
            <a:off x="4800039" y="913510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DIRETTORE GENERALE</a:t>
            </a:r>
          </a:p>
        </p:txBody>
      </p:sp>
      <p:cxnSp>
        <p:nvCxnSpPr>
          <p:cNvPr id="83" name="Straight Connector 102">
            <a:extLst>
              <a:ext uri="{FF2B5EF4-FFF2-40B4-BE49-F238E27FC236}">
                <a16:creationId xmlns:a16="http://schemas.microsoft.com/office/drawing/2014/main" id="{7F75AF0F-4607-4387-A862-A579169652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48475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8CBD744-E5C4-4075-B9D4-7747B0A0AF9F}"/>
              </a:ext>
            </a:extLst>
          </p:cNvPr>
          <p:cNvSpPr txBox="1"/>
          <p:nvPr/>
        </p:nvSpPr>
        <p:spPr bwMode="auto">
          <a:xfrm>
            <a:off x="8218863" y="913510"/>
            <a:ext cx="1583573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OPERATORE DI PROTOCOLLO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CBB7B7-9AD5-4DC0-8767-AB287819DB8E}"/>
              </a:ext>
            </a:extLst>
          </p:cNvPr>
          <p:cNvSpPr txBox="1"/>
          <p:nvPr/>
        </p:nvSpPr>
        <p:spPr>
          <a:xfrm>
            <a:off x="10056645" y="6054306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40" name="AutoShape 67">
            <a:extLst>
              <a:ext uri="{FF2B5EF4-FFF2-40B4-BE49-F238E27FC236}">
                <a16:creationId xmlns:a16="http://schemas.microsoft.com/office/drawing/2014/main" id="{C4271334-F1B8-406A-A8BE-D57E4BC0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406" y="1230273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Dati sensibili presenti?</a:t>
            </a:r>
          </a:p>
        </p:txBody>
      </p:sp>
      <p:sp>
        <p:nvSpPr>
          <p:cNvPr id="41" name="AutoShape 67">
            <a:extLst>
              <a:ext uri="{FF2B5EF4-FFF2-40B4-BE49-F238E27FC236}">
                <a16:creationId xmlns:a16="http://schemas.microsoft.com/office/drawing/2014/main" id="{FAC5FB74-C28D-4B48-A0F0-5BA8C14F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331" y="5414969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da assegnare? </a:t>
            </a:r>
          </a:p>
        </p:txBody>
      </p:sp>
      <p:sp>
        <p:nvSpPr>
          <p:cNvPr id="42" name="AutoShape 98">
            <a:extLst>
              <a:ext uri="{FF2B5EF4-FFF2-40B4-BE49-F238E27FC236}">
                <a16:creationId xmlns:a16="http://schemas.microsoft.com/office/drawing/2014/main" id="{42292BE2-1F81-4842-9F2D-67FCFF3F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1320085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Verifica presenza dati sensibili</a:t>
            </a:r>
          </a:p>
        </p:txBody>
      </p:sp>
      <p:sp>
        <p:nvSpPr>
          <p:cNvPr id="43" name="AutoShape 98">
            <a:extLst>
              <a:ext uri="{FF2B5EF4-FFF2-40B4-BE49-F238E27FC236}">
                <a16:creationId xmlns:a16="http://schemas.microsoft.com/office/drawing/2014/main" id="{5155ADA8-D974-45BD-B7F0-CA81DF9B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21407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Abilitazione opzione Dati sensibili</a:t>
            </a:r>
          </a:p>
        </p:txBody>
      </p:sp>
      <p:sp>
        <p:nvSpPr>
          <p:cNvPr id="44" name="AutoShape 98">
            <a:extLst>
              <a:ext uri="{FF2B5EF4-FFF2-40B4-BE49-F238E27FC236}">
                <a16:creationId xmlns:a16="http://schemas.microsoft.com/office/drawing/2014/main" id="{8FF7E759-B4BE-46A5-B1C2-F0CCA589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772" y="21407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Classificazione</a:t>
            </a:r>
          </a:p>
        </p:txBody>
      </p:sp>
      <p:sp>
        <p:nvSpPr>
          <p:cNvPr id="45" name="AutoShape 98">
            <a:extLst>
              <a:ext uri="{FF2B5EF4-FFF2-40B4-BE49-F238E27FC236}">
                <a16:creationId xmlns:a16="http://schemas.microsoft.com/office/drawing/2014/main" id="{51F02517-8F11-42FC-A81F-D15B8135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772" y="281451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Registrazione e segnatura di protocollo</a:t>
            </a:r>
          </a:p>
        </p:txBody>
      </p:sp>
      <p:sp>
        <p:nvSpPr>
          <p:cNvPr id="46" name="AutoShape 98">
            <a:extLst>
              <a:ext uri="{FF2B5EF4-FFF2-40B4-BE49-F238E27FC236}">
                <a16:creationId xmlns:a16="http://schemas.microsoft.com/office/drawing/2014/main" id="{1D2328C8-A0F5-4C04-AF4E-6E176287F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772" y="349777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Verifica presenza fascicolo</a:t>
            </a:r>
          </a:p>
        </p:txBody>
      </p:sp>
      <p:sp>
        <p:nvSpPr>
          <p:cNvPr id="47" name="AutoShape 98">
            <a:extLst>
              <a:ext uri="{FF2B5EF4-FFF2-40B4-BE49-F238E27FC236}">
                <a16:creationId xmlns:a16="http://schemas.microsoft.com/office/drawing/2014/main" id="{80FF35B0-418C-402B-A330-9C033848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421519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Richiesta creazione nuovo fascicolo all’utente documentale</a:t>
            </a:r>
          </a:p>
        </p:txBody>
      </p:sp>
      <p:sp>
        <p:nvSpPr>
          <p:cNvPr id="48" name="AutoShape 98">
            <a:extLst>
              <a:ext uri="{FF2B5EF4-FFF2-40B4-BE49-F238E27FC236}">
                <a16:creationId xmlns:a16="http://schemas.microsoft.com/office/drawing/2014/main" id="{E0971692-FD62-4956-BDE0-D52931C8F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486475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Inserimento in fascicolo elettronico</a:t>
            </a:r>
          </a:p>
        </p:txBody>
      </p:sp>
      <p:sp>
        <p:nvSpPr>
          <p:cNvPr id="49" name="AutoShape 98">
            <a:extLst>
              <a:ext uri="{FF2B5EF4-FFF2-40B4-BE49-F238E27FC236}">
                <a16:creationId xmlns:a16="http://schemas.microsoft.com/office/drawing/2014/main" id="{A52C876A-98BC-4B74-9254-641E1070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550478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Verifica assegnazione</a:t>
            </a:r>
          </a:p>
        </p:txBody>
      </p:sp>
      <p:sp>
        <p:nvSpPr>
          <p:cNvPr id="50" name="AutoShape 98">
            <a:extLst>
              <a:ext uri="{FF2B5EF4-FFF2-40B4-BE49-F238E27FC236}">
                <a16:creationId xmlns:a16="http://schemas.microsoft.com/office/drawing/2014/main" id="{D6154099-5A38-4C7A-BFBD-8110FEBC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3022" y="6224252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16. Assegnazione</a:t>
            </a:r>
          </a:p>
        </p:txBody>
      </p:sp>
      <p:sp>
        <p:nvSpPr>
          <p:cNvPr id="51" name="AutoShape 67">
            <a:extLst>
              <a:ext uri="{FF2B5EF4-FFF2-40B4-BE49-F238E27FC236}">
                <a16:creationId xmlns:a16="http://schemas.microsoft.com/office/drawing/2014/main" id="{21A92082-68C3-4E0B-B62D-05D2E8E0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095" y="3407958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Fascicolo presente?</a:t>
            </a:r>
          </a:p>
        </p:txBody>
      </p:sp>
      <p:cxnSp>
        <p:nvCxnSpPr>
          <p:cNvPr id="52" name="Straight Arrow Connector 127">
            <a:extLst>
              <a:ext uri="{FF2B5EF4-FFF2-40B4-BE49-F238E27FC236}">
                <a16:creationId xmlns:a16="http://schemas.microsoft.com/office/drawing/2014/main" id="{517AF6E4-EBCB-4801-82E6-274FC4C82C94}"/>
              </a:ext>
            </a:extLst>
          </p:cNvPr>
          <p:cNvCxnSpPr>
            <a:cxnSpLocks noChangeShapeType="1"/>
            <a:stCxn id="53" idx="0"/>
            <a:endCxn id="42" idx="1"/>
          </p:cNvCxnSpPr>
          <p:nvPr/>
        </p:nvCxnSpPr>
        <p:spPr bwMode="auto">
          <a:xfrm flipV="1">
            <a:off x="7447791" y="1590085"/>
            <a:ext cx="168995" cy="50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Hexagon 52">
            <a:extLst>
              <a:ext uri="{FF2B5EF4-FFF2-40B4-BE49-F238E27FC236}">
                <a16:creationId xmlns:a16="http://schemas.microsoft.com/office/drawing/2014/main" id="{3AFA8911-1EF0-494E-920C-F3AD00F39D6F}"/>
              </a:ext>
            </a:extLst>
          </p:cNvPr>
          <p:cNvSpPr/>
          <p:nvPr/>
        </p:nvSpPr>
        <p:spPr>
          <a:xfrm>
            <a:off x="7119951" y="1406759"/>
            <a:ext cx="327840" cy="367664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  <a:endParaRPr lang="it-IT" sz="11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54" name="Straight Arrow Connector 127">
            <a:extLst>
              <a:ext uri="{FF2B5EF4-FFF2-40B4-BE49-F238E27FC236}">
                <a16:creationId xmlns:a16="http://schemas.microsoft.com/office/drawing/2014/main" id="{E05C6357-3C62-40C5-9E31-A9E0FE30EF52}"/>
              </a:ext>
            </a:extLst>
          </p:cNvPr>
          <p:cNvCxnSpPr>
            <a:cxnSpLocks noChangeShapeType="1"/>
            <a:stCxn id="42" idx="3"/>
            <a:endCxn id="40" idx="1"/>
          </p:cNvCxnSpPr>
          <p:nvPr/>
        </p:nvCxnSpPr>
        <p:spPr bwMode="auto">
          <a:xfrm>
            <a:off x="8768786" y="1590085"/>
            <a:ext cx="143620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127">
            <a:extLst>
              <a:ext uri="{FF2B5EF4-FFF2-40B4-BE49-F238E27FC236}">
                <a16:creationId xmlns:a16="http://schemas.microsoft.com/office/drawing/2014/main" id="{2512787B-2F33-4394-845E-99963321E04C}"/>
              </a:ext>
            </a:extLst>
          </p:cNvPr>
          <p:cNvCxnSpPr>
            <a:cxnSpLocks noChangeShapeType="1"/>
            <a:stCxn id="44" idx="2"/>
            <a:endCxn id="45" idx="0"/>
          </p:cNvCxnSpPr>
          <p:nvPr/>
        </p:nvCxnSpPr>
        <p:spPr bwMode="auto">
          <a:xfrm>
            <a:off x="10334772" y="2680789"/>
            <a:ext cx="0" cy="13372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127">
            <a:extLst>
              <a:ext uri="{FF2B5EF4-FFF2-40B4-BE49-F238E27FC236}">
                <a16:creationId xmlns:a16="http://schemas.microsoft.com/office/drawing/2014/main" id="{51DCA01F-E971-4C45-B44D-7453EDF3D1FC}"/>
              </a:ext>
            </a:extLst>
          </p:cNvPr>
          <p:cNvCxnSpPr>
            <a:cxnSpLocks noChangeShapeType="1"/>
            <a:stCxn id="45" idx="2"/>
            <a:endCxn id="46" idx="0"/>
          </p:cNvCxnSpPr>
          <p:nvPr/>
        </p:nvCxnSpPr>
        <p:spPr bwMode="auto">
          <a:xfrm>
            <a:off x="10334772" y="3354517"/>
            <a:ext cx="0" cy="14325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127">
            <a:extLst>
              <a:ext uri="{FF2B5EF4-FFF2-40B4-BE49-F238E27FC236}">
                <a16:creationId xmlns:a16="http://schemas.microsoft.com/office/drawing/2014/main" id="{6272ED72-2DB5-4A20-AE24-5822EBC87B02}"/>
              </a:ext>
            </a:extLst>
          </p:cNvPr>
          <p:cNvCxnSpPr>
            <a:cxnSpLocks noChangeShapeType="1"/>
            <a:stCxn id="46" idx="1"/>
            <a:endCxn id="51" idx="3"/>
          </p:cNvCxnSpPr>
          <p:nvPr/>
        </p:nvCxnSpPr>
        <p:spPr bwMode="auto">
          <a:xfrm flipH="1">
            <a:off x="8786477" y="3767770"/>
            <a:ext cx="97229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127">
            <a:extLst>
              <a:ext uri="{FF2B5EF4-FFF2-40B4-BE49-F238E27FC236}">
                <a16:creationId xmlns:a16="http://schemas.microsoft.com/office/drawing/2014/main" id="{C8993736-0E71-4AAE-8A69-D1444E9251B9}"/>
              </a:ext>
            </a:extLst>
          </p:cNvPr>
          <p:cNvCxnSpPr>
            <a:cxnSpLocks noChangeShapeType="1"/>
            <a:stCxn id="51" idx="2"/>
            <a:endCxn id="47" idx="0"/>
          </p:cNvCxnSpPr>
          <p:nvPr/>
        </p:nvCxnSpPr>
        <p:spPr bwMode="auto">
          <a:xfrm>
            <a:off x="8192786" y="4127583"/>
            <a:ext cx="0" cy="876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127">
            <a:extLst>
              <a:ext uri="{FF2B5EF4-FFF2-40B4-BE49-F238E27FC236}">
                <a16:creationId xmlns:a16="http://schemas.microsoft.com/office/drawing/2014/main" id="{66A99F53-0E0D-4BFF-AAA9-390CA8BE8715}"/>
              </a:ext>
            </a:extLst>
          </p:cNvPr>
          <p:cNvCxnSpPr>
            <a:cxnSpLocks noChangeShapeType="1"/>
            <a:stCxn id="48" idx="2"/>
            <a:endCxn id="49" idx="0"/>
          </p:cNvCxnSpPr>
          <p:nvPr/>
        </p:nvCxnSpPr>
        <p:spPr bwMode="auto">
          <a:xfrm>
            <a:off x="8192786" y="5404751"/>
            <a:ext cx="0" cy="10003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127">
            <a:extLst>
              <a:ext uri="{FF2B5EF4-FFF2-40B4-BE49-F238E27FC236}">
                <a16:creationId xmlns:a16="http://schemas.microsoft.com/office/drawing/2014/main" id="{5C41B611-1282-4056-B53C-BB2254EDEF8E}"/>
              </a:ext>
            </a:extLst>
          </p:cNvPr>
          <p:cNvCxnSpPr>
            <a:cxnSpLocks noChangeShapeType="1"/>
            <a:stCxn id="47" idx="2"/>
            <a:endCxn id="48" idx="0"/>
          </p:cNvCxnSpPr>
          <p:nvPr/>
        </p:nvCxnSpPr>
        <p:spPr bwMode="auto">
          <a:xfrm>
            <a:off x="8192786" y="4755197"/>
            <a:ext cx="0" cy="10955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127">
            <a:extLst>
              <a:ext uri="{FF2B5EF4-FFF2-40B4-BE49-F238E27FC236}">
                <a16:creationId xmlns:a16="http://schemas.microsoft.com/office/drawing/2014/main" id="{AEEDF418-B5FE-4461-A196-CFAF778385E6}"/>
              </a:ext>
            </a:extLst>
          </p:cNvPr>
          <p:cNvCxnSpPr>
            <a:cxnSpLocks noChangeShapeType="1"/>
            <a:stCxn id="49" idx="3"/>
            <a:endCxn id="41" idx="1"/>
          </p:cNvCxnSpPr>
          <p:nvPr/>
        </p:nvCxnSpPr>
        <p:spPr bwMode="auto">
          <a:xfrm>
            <a:off x="8768786" y="5774781"/>
            <a:ext cx="68654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127">
            <a:extLst>
              <a:ext uri="{FF2B5EF4-FFF2-40B4-BE49-F238E27FC236}">
                <a16:creationId xmlns:a16="http://schemas.microsoft.com/office/drawing/2014/main" id="{E981F77B-E86F-4528-8265-04556F1660B3}"/>
              </a:ext>
            </a:extLst>
          </p:cNvPr>
          <p:cNvCxnSpPr>
            <a:cxnSpLocks noChangeShapeType="1"/>
            <a:stCxn id="41" idx="2"/>
            <a:endCxn id="50" idx="0"/>
          </p:cNvCxnSpPr>
          <p:nvPr/>
        </p:nvCxnSpPr>
        <p:spPr bwMode="auto">
          <a:xfrm>
            <a:off x="10049022" y="6134594"/>
            <a:ext cx="0" cy="8965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127">
            <a:extLst>
              <a:ext uri="{FF2B5EF4-FFF2-40B4-BE49-F238E27FC236}">
                <a16:creationId xmlns:a16="http://schemas.microsoft.com/office/drawing/2014/main" id="{256406FA-3A5E-495E-8458-74897A4CF45B}"/>
              </a:ext>
            </a:extLst>
          </p:cNvPr>
          <p:cNvCxnSpPr>
            <a:cxnSpLocks noChangeShapeType="1"/>
            <a:stCxn id="41" idx="3"/>
            <a:endCxn id="64" idx="2"/>
          </p:cNvCxnSpPr>
          <p:nvPr/>
        </p:nvCxnSpPr>
        <p:spPr bwMode="auto">
          <a:xfrm flipV="1">
            <a:off x="10642713" y="5774781"/>
            <a:ext cx="749417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5FDE16C2-9263-4542-9769-7A0B9EF66984}"/>
              </a:ext>
            </a:extLst>
          </p:cNvPr>
          <p:cNvSpPr/>
          <p:nvPr/>
        </p:nvSpPr>
        <p:spPr>
          <a:xfrm>
            <a:off x="11392130" y="5612484"/>
            <a:ext cx="522546" cy="324594"/>
          </a:xfrm>
          <a:prstGeom prst="ellipse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endParaRPr lang="it-IT" sz="9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8E4F786-00D8-43B1-95D9-A39952F02977}"/>
              </a:ext>
            </a:extLst>
          </p:cNvPr>
          <p:cNvGrpSpPr/>
          <p:nvPr/>
        </p:nvGrpSpPr>
        <p:grpSpPr>
          <a:xfrm>
            <a:off x="11238944" y="4494330"/>
            <a:ext cx="828918" cy="805384"/>
            <a:chOff x="11286569" y="4494330"/>
            <a:chExt cx="828918" cy="80538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7EC1A2F-DDDF-4FC5-A407-E3DAC6A00844}"/>
                </a:ext>
              </a:extLst>
            </p:cNvPr>
            <p:cNvSpPr/>
            <p:nvPr/>
          </p:nvSpPr>
          <p:spPr>
            <a:xfrm>
              <a:off x="11439755" y="4975120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311F7B3-342C-4198-841C-54104EBD08D3}"/>
                </a:ext>
              </a:extLst>
            </p:cNvPr>
            <p:cNvSpPr txBox="1"/>
            <p:nvPr/>
          </p:nvSpPr>
          <p:spPr>
            <a:xfrm>
              <a:off x="11286569" y="4494330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elettronico corrente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1C6C015-42CF-48F2-9F45-390FC94021A2}"/>
              </a:ext>
            </a:extLst>
          </p:cNvPr>
          <p:cNvGrpSpPr/>
          <p:nvPr/>
        </p:nvGrpSpPr>
        <p:grpSpPr>
          <a:xfrm>
            <a:off x="11238944" y="6075364"/>
            <a:ext cx="828918" cy="581185"/>
            <a:chOff x="11286569" y="6075364"/>
            <a:chExt cx="828918" cy="581185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7803940-2610-4300-A5FC-E51978CB3840}"/>
                </a:ext>
              </a:extLst>
            </p:cNvPr>
            <p:cNvSpPr/>
            <p:nvPr/>
          </p:nvSpPr>
          <p:spPr>
            <a:xfrm>
              <a:off x="11439755" y="6331955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ABEDEE-B651-4DDB-9EF8-DB6C83DE2976}"/>
                </a:ext>
              </a:extLst>
            </p:cNvPr>
            <p:cNvSpPr txBox="1"/>
            <p:nvPr/>
          </p:nvSpPr>
          <p:spPr>
            <a:xfrm>
              <a:off x="11286569" y="6075364"/>
              <a:ext cx="828918" cy="291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assegnato</a:t>
              </a:r>
            </a:p>
          </p:txBody>
        </p:sp>
      </p:grpSp>
      <p:cxnSp>
        <p:nvCxnSpPr>
          <p:cNvPr id="73" name="Straight Arrow Connector 127">
            <a:extLst>
              <a:ext uri="{FF2B5EF4-FFF2-40B4-BE49-F238E27FC236}">
                <a16:creationId xmlns:a16="http://schemas.microsoft.com/office/drawing/2014/main" id="{1C8F86D4-D72A-4EAD-A2FE-B3A604E287A9}"/>
              </a:ext>
            </a:extLst>
          </p:cNvPr>
          <p:cNvCxnSpPr>
            <a:cxnSpLocks noChangeShapeType="1"/>
            <a:stCxn id="43" idx="3"/>
            <a:endCxn id="44" idx="1"/>
          </p:cNvCxnSpPr>
          <p:nvPr/>
        </p:nvCxnSpPr>
        <p:spPr bwMode="auto">
          <a:xfrm>
            <a:off x="8768786" y="2410789"/>
            <a:ext cx="98998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127">
            <a:extLst>
              <a:ext uri="{FF2B5EF4-FFF2-40B4-BE49-F238E27FC236}">
                <a16:creationId xmlns:a16="http://schemas.microsoft.com/office/drawing/2014/main" id="{7271C202-FE50-4D5E-A646-2DD808A69379}"/>
              </a:ext>
            </a:extLst>
          </p:cNvPr>
          <p:cNvCxnSpPr>
            <a:cxnSpLocks noChangeShapeType="1"/>
            <a:stCxn id="51" idx="1"/>
            <a:endCxn id="48" idx="1"/>
          </p:cNvCxnSpPr>
          <p:nvPr/>
        </p:nvCxnSpPr>
        <p:spPr bwMode="auto">
          <a:xfrm rot="10800000" flipH="1" flipV="1">
            <a:off x="7599094" y="3767771"/>
            <a:ext cx="17691" cy="1366980"/>
          </a:xfrm>
          <a:prstGeom prst="bentConnector3">
            <a:avLst>
              <a:gd name="adj1" fmla="val -1292182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Arrow Connector 127">
            <a:extLst>
              <a:ext uri="{FF2B5EF4-FFF2-40B4-BE49-F238E27FC236}">
                <a16:creationId xmlns:a16="http://schemas.microsoft.com/office/drawing/2014/main" id="{7DDDD7EA-044A-41AF-A9CC-7E1953BEA436}"/>
              </a:ext>
            </a:extLst>
          </p:cNvPr>
          <p:cNvCxnSpPr>
            <a:cxnSpLocks noChangeShapeType="1"/>
            <a:stCxn id="48" idx="3"/>
            <a:endCxn id="66" idx="2"/>
          </p:cNvCxnSpPr>
          <p:nvPr/>
        </p:nvCxnSpPr>
        <p:spPr bwMode="auto">
          <a:xfrm>
            <a:off x="8768786" y="5134751"/>
            <a:ext cx="2623344" cy="26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127">
            <a:extLst>
              <a:ext uri="{FF2B5EF4-FFF2-40B4-BE49-F238E27FC236}">
                <a16:creationId xmlns:a16="http://schemas.microsoft.com/office/drawing/2014/main" id="{4794F787-0C56-4D0A-B153-9CF06D88F921}"/>
              </a:ext>
            </a:extLst>
          </p:cNvPr>
          <p:cNvCxnSpPr>
            <a:cxnSpLocks noChangeShapeType="1"/>
            <a:stCxn id="50" idx="3"/>
            <a:endCxn id="71" idx="2"/>
          </p:cNvCxnSpPr>
          <p:nvPr/>
        </p:nvCxnSpPr>
        <p:spPr bwMode="auto">
          <a:xfrm>
            <a:off x="10625022" y="6494252"/>
            <a:ext cx="767108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id="{88267A8C-DB4E-40BD-AF34-4F02AC3523C9}"/>
              </a:ext>
            </a:extLst>
          </p:cNvPr>
          <p:cNvCxnSpPr>
            <a:cxnSpLocks noChangeShapeType="1"/>
            <a:stCxn id="40" idx="2"/>
            <a:endCxn id="43" idx="0"/>
          </p:cNvCxnSpPr>
          <p:nvPr/>
        </p:nvCxnSpPr>
        <p:spPr bwMode="auto">
          <a:xfrm rot="5400000">
            <a:off x="8753997" y="1388688"/>
            <a:ext cx="190891" cy="13133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127">
            <a:extLst>
              <a:ext uri="{FF2B5EF4-FFF2-40B4-BE49-F238E27FC236}">
                <a16:creationId xmlns:a16="http://schemas.microsoft.com/office/drawing/2014/main" id="{5F1D209A-6E13-40EE-9D64-B3B8383823F4}"/>
              </a:ext>
            </a:extLst>
          </p:cNvPr>
          <p:cNvCxnSpPr>
            <a:cxnSpLocks noChangeShapeType="1"/>
            <a:stCxn id="40" idx="3"/>
            <a:endCxn id="44" idx="0"/>
          </p:cNvCxnSpPr>
          <p:nvPr/>
        </p:nvCxnSpPr>
        <p:spPr bwMode="auto">
          <a:xfrm>
            <a:off x="10099788" y="1590086"/>
            <a:ext cx="234984" cy="550703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3F136B2-C9D4-4FE7-9B62-606B030DADE5}"/>
              </a:ext>
            </a:extLst>
          </p:cNvPr>
          <p:cNvSpPr txBox="1"/>
          <p:nvPr/>
        </p:nvSpPr>
        <p:spPr>
          <a:xfrm>
            <a:off x="7392460" y="359133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5188769-B9C5-4C00-BA3B-890A4A515A07}"/>
              </a:ext>
            </a:extLst>
          </p:cNvPr>
          <p:cNvSpPr txBox="1"/>
          <p:nvPr/>
        </p:nvSpPr>
        <p:spPr>
          <a:xfrm>
            <a:off x="9216343" y="186688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441440E-5744-4926-BD69-7B56A3635229}"/>
              </a:ext>
            </a:extLst>
          </p:cNvPr>
          <p:cNvSpPr txBox="1"/>
          <p:nvPr/>
        </p:nvSpPr>
        <p:spPr>
          <a:xfrm>
            <a:off x="10585329" y="558734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A60B5DF-B266-4285-9EC5-A1D07836AA2C}"/>
              </a:ext>
            </a:extLst>
          </p:cNvPr>
          <p:cNvSpPr txBox="1"/>
          <p:nvPr/>
        </p:nvSpPr>
        <p:spPr>
          <a:xfrm>
            <a:off x="8184419" y="401872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EEEE4FF-4082-4B9C-9C3B-89E59CAACA6D}"/>
              </a:ext>
            </a:extLst>
          </p:cNvPr>
          <p:cNvSpPr txBox="1"/>
          <p:nvPr/>
        </p:nvSpPr>
        <p:spPr>
          <a:xfrm>
            <a:off x="10025178" y="140044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107" name="Graphic 106" descr="Computer">
            <a:extLst>
              <a:ext uri="{FF2B5EF4-FFF2-40B4-BE49-F238E27FC236}">
                <a16:creationId xmlns:a16="http://schemas.microsoft.com/office/drawing/2014/main" id="{84835D33-B704-42B9-805C-6114EF851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550" y="5253419"/>
            <a:ext cx="302663" cy="302663"/>
          </a:xfrm>
          <a:prstGeom prst="rect">
            <a:avLst/>
          </a:prstGeom>
          <a:effectLst/>
        </p:spPr>
      </p:pic>
      <p:pic>
        <p:nvPicPr>
          <p:cNvPr id="108" name="Graphic 107" descr="Computer">
            <a:extLst>
              <a:ext uri="{FF2B5EF4-FFF2-40B4-BE49-F238E27FC236}">
                <a16:creationId xmlns:a16="http://schemas.microsoft.com/office/drawing/2014/main" id="{B4822C3B-CCE3-4BBA-89D3-4B436E07C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2379" y="4605364"/>
            <a:ext cx="302663" cy="302663"/>
          </a:xfrm>
          <a:prstGeom prst="rect">
            <a:avLst/>
          </a:prstGeom>
          <a:effectLst/>
        </p:spPr>
      </p:pic>
      <p:pic>
        <p:nvPicPr>
          <p:cNvPr id="109" name="Graphic 108" descr="Computer">
            <a:extLst>
              <a:ext uri="{FF2B5EF4-FFF2-40B4-BE49-F238E27FC236}">
                <a16:creationId xmlns:a16="http://schemas.microsoft.com/office/drawing/2014/main" id="{F997603D-5D62-4087-9B66-745E2ADD6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1346" y="3903314"/>
            <a:ext cx="302663" cy="302663"/>
          </a:xfrm>
          <a:prstGeom prst="rect">
            <a:avLst/>
          </a:prstGeom>
          <a:effectLst/>
        </p:spPr>
      </p:pic>
      <p:pic>
        <p:nvPicPr>
          <p:cNvPr id="110" name="Graphic 109" descr="Computer">
            <a:extLst>
              <a:ext uri="{FF2B5EF4-FFF2-40B4-BE49-F238E27FC236}">
                <a16:creationId xmlns:a16="http://schemas.microsoft.com/office/drawing/2014/main" id="{F4A40323-E861-4A88-BBD8-7A43569F4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5105" y="3217661"/>
            <a:ext cx="302663" cy="302663"/>
          </a:xfrm>
          <a:prstGeom prst="rect">
            <a:avLst/>
          </a:prstGeom>
          <a:effectLst/>
        </p:spPr>
      </p:pic>
      <p:pic>
        <p:nvPicPr>
          <p:cNvPr id="112" name="Graphic 111" descr="Computer">
            <a:extLst>
              <a:ext uri="{FF2B5EF4-FFF2-40B4-BE49-F238E27FC236}">
                <a16:creationId xmlns:a16="http://schemas.microsoft.com/office/drawing/2014/main" id="{EF3BA89E-CAF8-417B-9DEA-48DB1EB3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0802" y="2538982"/>
            <a:ext cx="302663" cy="302663"/>
          </a:xfrm>
          <a:prstGeom prst="rect">
            <a:avLst/>
          </a:prstGeom>
          <a:effectLst/>
        </p:spPr>
      </p:pic>
      <p:pic>
        <p:nvPicPr>
          <p:cNvPr id="113" name="Graphic 112" descr="Computer">
            <a:extLst>
              <a:ext uri="{FF2B5EF4-FFF2-40B4-BE49-F238E27FC236}">
                <a16:creationId xmlns:a16="http://schemas.microsoft.com/office/drawing/2014/main" id="{067BCB2F-991F-449F-AFA7-28140E74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4357" y="2538982"/>
            <a:ext cx="302663" cy="302663"/>
          </a:xfrm>
          <a:prstGeom prst="rect">
            <a:avLst/>
          </a:prstGeom>
          <a:effectLst/>
        </p:spPr>
      </p:pic>
      <p:pic>
        <p:nvPicPr>
          <p:cNvPr id="114" name="Graphic 113" descr="Computer">
            <a:extLst>
              <a:ext uri="{FF2B5EF4-FFF2-40B4-BE49-F238E27FC236}">
                <a16:creationId xmlns:a16="http://schemas.microsoft.com/office/drawing/2014/main" id="{05897486-900E-4BAC-BBDE-71BAE02ED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492" y="6612920"/>
            <a:ext cx="302663" cy="3026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1594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665" y="2827841"/>
            <a:ext cx="2819551" cy="1202318"/>
          </a:xfrm>
        </p:spPr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11 - Processo U.2.1 «Modello accentrato»</a:t>
            </a:r>
          </a:p>
        </p:txBody>
      </p:sp>
    </p:spTree>
    <p:extLst>
      <p:ext uri="{BB962C8B-B14F-4D97-AF65-F5344CB8AC3E}">
        <p14:creationId xmlns:p14="http://schemas.microsoft.com/office/powerpoint/2010/main" val="604950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1725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28607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826686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U.2.1 del «Modello accentrato» (1/2)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3" y="1285743"/>
            <a:ext cx="903118" cy="915370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Richiesta elaborazione documento/</a:t>
            </a:r>
          </a:p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tramite sistema di protocollo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1350E2-D23B-491A-81CF-A26AAF91FA57}"/>
              </a:ext>
            </a:extLst>
          </p:cNvPr>
          <p:cNvSpPr txBox="1"/>
          <p:nvPr/>
        </p:nvSpPr>
        <p:spPr bwMode="auto">
          <a:xfrm>
            <a:off x="942414" y="928604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FUNZIONARIO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3547912" y="928604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15139" y="928604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577" y="461045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Invio al Direttore Generale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845" y="461045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Approvazione e/o firma del documento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62" y="147841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Elaborazione del documento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385780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Verifica competenza approvazione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3194976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Invio documento al funzionario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62" y="320734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Modifica del documento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16896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Revisione del documento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62" y="218294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Invio al Dirigente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845" y="537117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Invio al PUA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967" y="2352520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Necessità di modifiche?</a:t>
            </a:r>
          </a:p>
        </p:txBody>
      </p:sp>
      <p:pic>
        <p:nvPicPr>
          <p:cNvPr id="57" name="Graphic 56" descr="Computer">
            <a:extLst>
              <a:ext uri="{FF2B5EF4-FFF2-40B4-BE49-F238E27FC236}">
                <a16:creationId xmlns:a16="http://schemas.microsoft.com/office/drawing/2014/main" id="{96F92441-3950-47E1-B897-4EB0B1A0C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2138" y="2589707"/>
            <a:ext cx="302663" cy="302663"/>
          </a:xfrm>
          <a:prstGeom prst="rect">
            <a:avLst/>
          </a:prstGeom>
          <a:effectLst/>
        </p:spPr>
      </p:pic>
      <p:sp>
        <p:nvSpPr>
          <p:cNvPr id="67" name="AutoShape 98">
            <a:extLst>
              <a:ext uri="{FF2B5EF4-FFF2-40B4-BE49-F238E27FC236}">
                <a16:creationId xmlns:a16="http://schemas.microsoft.com/office/drawing/2014/main" id="{7114F574-DE0D-4A15-A2D3-1E7B1892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5363094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Approvazione e/o firma del documento</a:t>
            </a:r>
          </a:p>
        </p:txBody>
      </p:sp>
      <p:sp>
        <p:nvSpPr>
          <p:cNvPr id="68" name="AutoShape 98">
            <a:extLst>
              <a:ext uri="{FF2B5EF4-FFF2-40B4-BE49-F238E27FC236}">
                <a16:creationId xmlns:a16="http://schemas.microsoft.com/office/drawing/2014/main" id="{26B9BCF6-06CF-4B73-9327-2EA310A7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658" y="6025926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Invio al PUA</a:t>
            </a:r>
          </a:p>
        </p:txBody>
      </p:sp>
      <p:sp>
        <p:nvSpPr>
          <p:cNvPr id="77" name="AutoShape 67">
            <a:extLst>
              <a:ext uri="{FF2B5EF4-FFF2-40B4-BE49-F238E27FC236}">
                <a16:creationId xmlns:a16="http://schemas.microsoft.com/office/drawing/2014/main" id="{58301830-D947-4CA4-9AC3-A0F4712C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967" y="4520638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del dirigente?</a:t>
            </a:r>
          </a:p>
        </p:txBody>
      </p:sp>
      <p:cxnSp>
        <p:nvCxnSpPr>
          <p:cNvPr id="81" name="Straight Connector 102">
            <a:extLst>
              <a:ext uri="{FF2B5EF4-FFF2-40B4-BE49-F238E27FC236}">
                <a16:creationId xmlns:a16="http://schemas.microsoft.com/office/drawing/2014/main" id="{36866370-173C-457E-A33D-A74A6B58C5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2100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9364A9D-8685-4B24-95C7-9BC7BFC0D5D5}"/>
              </a:ext>
            </a:extLst>
          </p:cNvPr>
          <p:cNvSpPr txBox="1"/>
          <p:nvPr/>
        </p:nvSpPr>
        <p:spPr bwMode="auto">
          <a:xfrm>
            <a:off x="5490601" y="928604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DIRETTORE GENERALE</a:t>
            </a:r>
          </a:p>
        </p:txBody>
      </p:sp>
      <p:cxnSp>
        <p:nvCxnSpPr>
          <p:cNvPr id="83" name="Straight Connector 102">
            <a:extLst>
              <a:ext uri="{FF2B5EF4-FFF2-40B4-BE49-F238E27FC236}">
                <a16:creationId xmlns:a16="http://schemas.microsoft.com/office/drawing/2014/main" id="{7F75AF0F-4607-4387-A862-A579169652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8CBD744-E5C4-4075-B9D4-7747B0A0AF9F}"/>
              </a:ext>
            </a:extLst>
          </p:cNvPr>
          <p:cNvSpPr txBox="1"/>
          <p:nvPr/>
        </p:nvSpPr>
        <p:spPr bwMode="auto">
          <a:xfrm>
            <a:off x="8193712" y="928604"/>
            <a:ext cx="1872000" cy="299486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</a:t>
            </a:r>
          </a:p>
        </p:txBody>
      </p:sp>
      <p:cxnSp>
        <p:nvCxnSpPr>
          <p:cNvPr id="85" name="Straight Arrow Connector 127">
            <a:extLst>
              <a:ext uri="{FF2B5EF4-FFF2-40B4-BE49-F238E27FC236}">
                <a16:creationId xmlns:a16="http://schemas.microsoft.com/office/drawing/2014/main" id="{56236A27-1053-43CE-AA44-688B97A4FF68}"/>
              </a:ext>
            </a:extLst>
          </p:cNvPr>
          <p:cNvCxnSpPr>
            <a:cxnSpLocks noChangeShapeType="1"/>
            <a:stCxn id="105" idx="2"/>
            <a:endCxn id="110" idx="0"/>
          </p:cNvCxnSpPr>
          <p:nvPr/>
        </p:nvCxnSpPr>
        <p:spPr bwMode="auto">
          <a:xfrm>
            <a:off x="1674062" y="2018417"/>
            <a:ext cx="0" cy="16453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Arrow Connector 127">
            <a:extLst>
              <a:ext uri="{FF2B5EF4-FFF2-40B4-BE49-F238E27FC236}">
                <a16:creationId xmlns:a16="http://schemas.microsoft.com/office/drawing/2014/main" id="{A2A5B8E8-6533-4E91-9EF4-2D3F1523BB24}"/>
              </a:ext>
            </a:extLst>
          </p:cNvPr>
          <p:cNvCxnSpPr>
            <a:cxnSpLocks noChangeShapeType="1"/>
            <a:stCxn id="109" idx="2"/>
            <a:endCxn id="113" idx="0"/>
          </p:cNvCxnSpPr>
          <p:nvPr/>
        </p:nvCxnSpPr>
        <p:spPr bwMode="auto">
          <a:xfrm>
            <a:off x="3244658" y="2229689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127">
            <a:extLst>
              <a:ext uri="{FF2B5EF4-FFF2-40B4-BE49-F238E27FC236}">
                <a16:creationId xmlns:a16="http://schemas.microsoft.com/office/drawing/2014/main" id="{575A62DF-233D-4B9F-A9CE-8827E03E3F6B}"/>
              </a:ext>
            </a:extLst>
          </p:cNvPr>
          <p:cNvCxnSpPr>
            <a:cxnSpLocks noChangeShapeType="1"/>
            <a:stCxn id="113" idx="2"/>
            <a:endCxn id="107" idx="0"/>
          </p:cNvCxnSpPr>
          <p:nvPr/>
        </p:nvCxnSpPr>
        <p:spPr bwMode="auto">
          <a:xfrm>
            <a:off x="3244658" y="3072145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7">
            <a:extLst>
              <a:ext uri="{FF2B5EF4-FFF2-40B4-BE49-F238E27FC236}">
                <a16:creationId xmlns:a16="http://schemas.microsoft.com/office/drawing/2014/main" id="{36805F00-97C0-4D11-8105-F1B450346AFC}"/>
              </a:ext>
            </a:extLst>
          </p:cNvPr>
          <p:cNvCxnSpPr>
            <a:cxnSpLocks noChangeShapeType="1"/>
            <a:stCxn id="107" idx="2"/>
            <a:endCxn id="106" idx="0"/>
          </p:cNvCxnSpPr>
          <p:nvPr/>
        </p:nvCxnSpPr>
        <p:spPr bwMode="auto">
          <a:xfrm>
            <a:off x="3244658" y="3734976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7">
            <a:extLst>
              <a:ext uri="{FF2B5EF4-FFF2-40B4-BE49-F238E27FC236}">
                <a16:creationId xmlns:a16="http://schemas.microsoft.com/office/drawing/2014/main" id="{3CFDDD25-819E-4243-BFA7-6258E8183758}"/>
              </a:ext>
            </a:extLst>
          </p:cNvPr>
          <p:cNvCxnSpPr>
            <a:cxnSpLocks noChangeShapeType="1"/>
            <a:stCxn id="107" idx="1"/>
            <a:endCxn id="108" idx="3"/>
          </p:cNvCxnSpPr>
          <p:nvPr/>
        </p:nvCxnSpPr>
        <p:spPr bwMode="auto">
          <a:xfrm flipH="1">
            <a:off x="2250062" y="3464976"/>
            <a:ext cx="41859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FC19492-5E23-46C2-8CF8-A20123368D24}"/>
              </a:ext>
            </a:extLst>
          </p:cNvPr>
          <p:cNvCxnSpPr>
            <a:cxnSpLocks noChangeShapeType="1"/>
            <a:stCxn id="106" idx="2"/>
            <a:endCxn id="77" idx="0"/>
          </p:cNvCxnSpPr>
          <p:nvPr/>
        </p:nvCxnSpPr>
        <p:spPr bwMode="auto">
          <a:xfrm>
            <a:off x="3244658" y="4397807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Straight Arrow Connector 127">
            <a:extLst>
              <a:ext uri="{FF2B5EF4-FFF2-40B4-BE49-F238E27FC236}">
                <a16:creationId xmlns:a16="http://schemas.microsoft.com/office/drawing/2014/main" id="{565424F5-C97E-43BE-A75F-A10F6C7E8B55}"/>
              </a:ext>
            </a:extLst>
          </p:cNvPr>
          <p:cNvCxnSpPr>
            <a:cxnSpLocks noChangeShapeType="1"/>
            <a:stCxn id="77" idx="2"/>
            <a:endCxn id="67" idx="0"/>
          </p:cNvCxnSpPr>
          <p:nvPr/>
        </p:nvCxnSpPr>
        <p:spPr bwMode="auto">
          <a:xfrm>
            <a:off x="3244658" y="5240263"/>
            <a:ext cx="0" cy="1228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27">
            <a:extLst>
              <a:ext uri="{FF2B5EF4-FFF2-40B4-BE49-F238E27FC236}">
                <a16:creationId xmlns:a16="http://schemas.microsoft.com/office/drawing/2014/main" id="{BC3A8E2B-BA36-4A6B-9347-53F6D458328A}"/>
              </a:ext>
            </a:extLst>
          </p:cNvPr>
          <p:cNvCxnSpPr>
            <a:cxnSpLocks noChangeShapeType="1"/>
            <a:stCxn id="77" idx="3"/>
            <a:endCxn id="103" idx="1"/>
          </p:cNvCxnSpPr>
          <p:nvPr/>
        </p:nvCxnSpPr>
        <p:spPr bwMode="auto">
          <a:xfrm flipV="1">
            <a:off x="3838349" y="4880450"/>
            <a:ext cx="196228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27">
            <a:extLst>
              <a:ext uri="{FF2B5EF4-FFF2-40B4-BE49-F238E27FC236}">
                <a16:creationId xmlns:a16="http://schemas.microsoft.com/office/drawing/2014/main" id="{0FFBFB03-4ACB-4EA1-9265-18AFF0540278}"/>
              </a:ext>
            </a:extLst>
          </p:cNvPr>
          <p:cNvCxnSpPr>
            <a:cxnSpLocks noChangeShapeType="1"/>
            <a:stCxn id="103" idx="3"/>
            <a:endCxn id="104" idx="1"/>
          </p:cNvCxnSpPr>
          <p:nvPr/>
        </p:nvCxnSpPr>
        <p:spPr bwMode="auto">
          <a:xfrm>
            <a:off x="5186577" y="4880450"/>
            <a:ext cx="441268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27">
            <a:extLst>
              <a:ext uri="{FF2B5EF4-FFF2-40B4-BE49-F238E27FC236}">
                <a16:creationId xmlns:a16="http://schemas.microsoft.com/office/drawing/2014/main" id="{EEDB5C0A-36D9-44A1-87B9-69D1AE3105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3845" y="5221010"/>
            <a:ext cx="0" cy="13602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Hexagon 134">
            <a:extLst>
              <a:ext uri="{FF2B5EF4-FFF2-40B4-BE49-F238E27FC236}">
                <a16:creationId xmlns:a16="http://schemas.microsoft.com/office/drawing/2014/main" id="{E4A38989-C75B-47C0-81FC-DA9F50A8D775}"/>
              </a:ext>
            </a:extLst>
          </p:cNvPr>
          <p:cNvSpPr/>
          <p:nvPr/>
        </p:nvSpPr>
        <p:spPr>
          <a:xfrm rot="5400000">
            <a:off x="6041845" y="6312045"/>
            <a:ext cx="324000" cy="28800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36" name="Straight Arrow Connector 127">
            <a:extLst>
              <a:ext uri="{FF2B5EF4-FFF2-40B4-BE49-F238E27FC236}">
                <a16:creationId xmlns:a16="http://schemas.microsoft.com/office/drawing/2014/main" id="{F57DC22F-5053-4884-988F-C2F2AD305481}"/>
              </a:ext>
            </a:extLst>
          </p:cNvPr>
          <p:cNvCxnSpPr>
            <a:cxnSpLocks noChangeShapeType="1"/>
            <a:stCxn id="67" idx="2"/>
            <a:endCxn id="68" idx="0"/>
          </p:cNvCxnSpPr>
          <p:nvPr/>
        </p:nvCxnSpPr>
        <p:spPr bwMode="auto">
          <a:xfrm>
            <a:off x="3244658" y="5903094"/>
            <a:ext cx="0" cy="12283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Straight Arrow Connector 127">
            <a:extLst>
              <a:ext uri="{FF2B5EF4-FFF2-40B4-BE49-F238E27FC236}">
                <a16:creationId xmlns:a16="http://schemas.microsoft.com/office/drawing/2014/main" id="{11490010-2D77-4CEB-A0C8-80DBF8BF33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90535" y="5897036"/>
            <a:ext cx="0" cy="39700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Arrow Connector 127">
            <a:extLst>
              <a:ext uri="{FF2B5EF4-FFF2-40B4-BE49-F238E27FC236}">
                <a16:creationId xmlns:a16="http://schemas.microsoft.com/office/drawing/2014/main" id="{FA300BD0-77D7-4366-8D13-7F5092904EA3}"/>
              </a:ext>
            </a:extLst>
          </p:cNvPr>
          <p:cNvCxnSpPr>
            <a:cxnSpLocks noChangeShapeType="1"/>
            <a:stCxn id="110" idx="3"/>
            <a:endCxn id="109" idx="1"/>
          </p:cNvCxnSpPr>
          <p:nvPr/>
        </p:nvCxnSpPr>
        <p:spPr bwMode="auto">
          <a:xfrm flipV="1">
            <a:off x="2250062" y="1959689"/>
            <a:ext cx="418596" cy="49325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Arrow Connector 127">
            <a:extLst>
              <a:ext uri="{FF2B5EF4-FFF2-40B4-BE49-F238E27FC236}">
                <a16:creationId xmlns:a16="http://schemas.microsoft.com/office/drawing/2014/main" id="{E9A824A8-96A1-4D86-B751-DB47485306C6}"/>
              </a:ext>
            </a:extLst>
          </p:cNvPr>
          <p:cNvCxnSpPr>
            <a:cxnSpLocks noChangeShapeType="1"/>
            <a:stCxn id="108" idx="1"/>
            <a:endCxn id="110" idx="1"/>
          </p:cNvCxnSpPr>
          <p:nvPr/>
        </p:nvCxnSpPr>
        <p:spPr bwMode="auto">
          <a:xfrm rot="10800000">
            <a:off x="1098062" y="2452947"/>
            <a:ext cx="12700" cy="1024394"/>
          </a:xfrm>
          <a:prstGeom prst="bentConnector3">
            <a:avLst>
              <a:gd name="adj1" fmla="val 180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Straight Arrow Connector 127">
            <a:extLst>
              <a:ext uri="{FF2B5EF4-FFF2-40B4-BE49-F238E27FC236}">
                <a16:creationId xmlns:a16="http://schemas.microsoft.com/office/drawing/2014/main" id="{4287E1FF-A6FA-463D-8A36-2F1366743CA1}"/>
              </a:ext>
            </a:extLst>
          </p:cNvPr>
          <p:cNvCxnSpPr>
            <a:cxnSpLocks noChangeShapeType="1"/>
            <a:stCxn id="113" idx="3"/>
            <a:endCxn id="106" idx="3"/>
          </p:cNvCxnSpPr>
          <p:nvPr/>
        </p:nvCxnSpPr>
        <p:spPr bwMode="auto">
          <a:xfrm flipH="1">
            <a:off x="3820658" y="2712333"/>
            <a:ext cx="17691" cy="1415474"/>
          </a:xfrm>
          <a:prstGeom prst="bentConnector3">
            <a:avLst>
              <a:gd name="adj1" fmla="val -1292182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27">
            <a:extLst>
              <a:ext uri="{FF2B5EF4-FFF2-40B4-BE49-F238E27FC236}">
                <a16:creationId xmlns:a16="http://schemas.microsoft.com/office/drawing/2014/main" id="{AE5A5D67-98EA-4BB6-800A-639127EBF642}"/>
              </a:ext>
            </a:extLst>
          </p:cNvPr>
          <p:cNvCxnSpPr>
            <a:cxnSpLocks noChangeShapeType="1"/>
            <a:stCxn id="68" idx="2"/>
            <a:endCxn id="135" idx="2"/>
          </p:cNvCxnSpPr>
          <p:nvPr/>
        </p:nvCxnSpPr>
        <p:spPr bwMode="auto">
          <a:xfrm rot="5400000" flipH="1" flipV="1">
            <a:off x="4552310" y="5058392"/>
            <a:ext cx="199881" cy="2815187"/>
          </a:xfrm>
          <a:prstGeom prst="bentConnector4">
            <a:avLst>
              <a:gd name="adj1" fmla="val -114368"/>
              <a:gd name="adj2" fmla="val 59911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A70A091D-4742-40FA-8A09-663A9B440C52}"/>
              </a:ext>
            </a:extLst>
          </p:cNvPr>
          <p:cNvSpPr txBox="1"/>
          <p:nvPr/>
        </p:nvSpPr>
        <p:spPr>
          <a:xfrm>
            <a:off x="3278080" y="5164497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7B868D8-8F40-4E43-AF54-4CD9C78B52D1}"/>
              </a:ext>
            </a:extLst>
          </p:cNvPr>
          <p:cNvSpPr txBox="1"/>
          <p:nvPr/>
        </p:nvSpPr>
        <p:spPr>
          <a:xfrm>
            <a:off x="3267790" y="299043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8680D36-089F-49C7-8A76-A90E906F3E2F}"/>
              </a:ext>
            </a:extLst>
          </p:cNvPr>
          <p:cNvSpPr txBox="1"/>
          <p:nvPr/>
        </p:nvSpPr>
        <p:spPr>
          <a:xfrm>
            <a:off x="3735161" y="463989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1B12497-3FD3-44FA-92FA-0EC016B788C6}"/>
              </a:ext>
            </a:extLst>
          </p:cNvPr>
          <p:cNvSpPr txBox="1"/>
          <p:nvPr/>
        </p:nvSpPr>
        <p:spPr>
          <a:xfrm>
            <a:off x="3740134" y="2502758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150" name="Graphic 149" descr="Computer">
            <a:extLst>
              <a:ext uri="{FF2B5EF4-FFF2-40B4-BE49-F238E27FC236}">
                <a16:creationId xmlns:a16="http://schemas.microsoft.com/office/drawing/2014/main" id="{4B6D7490-3B00-4C70-85F5-3113E0CA1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5215" y="1889604"/>
            <a:ext cx="302663" cy="302663"/>
          </a:xfrm>
          <a:prstGeom prst="rect">
            <a:avLst/>
          </a:prstGeom>
          <a:effectLst/>
        </p:spPr>
      </p:pic>
      <p:pic>
        <p:nvPicPr>
          <p:cNvPr id="151" name="Graphic 150" descr="Computer">
            <a:extLst>
              <a:ext uri="{FF2B5EF4-FFF2-40B4-BE49-F238E27FC236}">
                <a16:creationId xmlns:a16="http://schemas.microsoft.com/office/drawing/2014/main" id="{B4E486CA-03B2-4A82-8C37-0350D1417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7491" y="3605993"/>
            <a:ext cx="302663" cy="302663"/>
          </a:xfrm>
          <a:prstGeom prst="rect">
            <a:avLst/>
          </a:prstGeom>
          <a:effectLst/>
        </p:spPr>
      </p:pic>
      <p:pic>
        <p:nvPicPr>
          <p:cNvPr id="152" name="Graphic 151" descr="Computer">
            <a:extLst>
              <a:ext uri="{FF2B5EF4-FFF2-40B4-BE49-F238E27FC236}">
                <a16:creationId xmlns:a16="http://schemas.microsoft.com/office/drawing/2014/main" id="{C22276CA-A0E0-4777-95E3-6C5E45E22D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9151" y="3593080"/>
            <a:ext cx="302663" cy="302663"/>
          </a:xfrm>
          <a:prstGeom prst="rect">
            <a:avLst/>
          </a:prstGeom>
          <a:effectLst/>
        </p:spPr>
      </p:pic>
      <p:pic>
        <p:nvPicPr>
          <p:cNvPr id="153" name="Graphic 152" descr="Computer">
            <a:extLst>
              <a:ext uri="{FF2B5EF4-FFF2-40B4-BE49-F238E27FC236}">
                <a16:creationId xmlns:a16="http://schemas.microsoft.com/office/drawing/2014/main" id="{FC6CC269-C180-47C8-B435-A4AFEA842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9026" y="5776860"/>
            <a:ext cx="302663" cy="302663"/>
          </a:xfrm>
          <a:prstGeom prst="rect">
            <a:avLst/>
          </a:prstGeom>
          <a:effectLst/>
        </p:spPr>
      </p:pic>
      <p:pic>
        <p:nvPicPr>
          <p:cNvPr id="154" name="Graphic 153" descr="Computer">
            <a:extLst>
              <a:ext uri="{FF2B5EF4-FFF2-40B4-BE49-F238E27FC236}">
                <a16:creationId xmlns:a16="http://schemas.microsoft.com/office/drawing/2014/main" id="{94059C3B-2A09-4ABB-A80A-8E24FA60B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9151" y="6429312"/>
            <a:ext cx="302663" cy="302663"/>
          </a:xfrm>
          <a:prstGeom prst="rect">
            <a:avLst/>
          </a:prstGeom>
          <a:effectLst/>
        </p:spPr>
      </p:pic>
      <p:pic>
        <p:nvPicPr>
          <p:cNvPr id="155" name="Graphic 154" descr="Computer">
            <a:extLst>
              <a:ext uri="{FF2B5EF4-FFF2-40B4-BE49-F238E27FC236}">
                <a16:creationId xmlns:a16="http://schemas.microsoft.com/office/drawing/2014/main" id="{9F023E48-EEC7-400B-84AF-C2B746FEE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186" y="5025166"/>
            <a:ext cx="302663" cy="302663"/>
          </a:xfrm>
          <a:prstGeom prst="rect">
            <a:avLst/>
          </a:prstGeom>
          <a:effectLst/>
        </p:spPr>
      </p:pic>
      <p:pic>
        <p:nvPicPr>
          <p:cNvPr id="156" name="Graphic 155" descr="Computer">
            <a:extLst>
              <a:ext uri="{FF2B5EF4-FFF2-40B4-BE49-F238E27FC236}">
                <a16:creationId xmlns:a16="http://schemas.microsoft.com/office/drawing/2014/main" id="{3FA5D726-0CCA-4433-ABBA-6510962CD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1234" y="5013165"/>
            <a:ext cx="302663" cy="302663"/>
          </a:xfrm>
          <a:prstGeom prst="rect">
            <a:avLst/>
          </a:prstGeom>
          <a:effectLst/>
        </p:spPr>
      </p:pic>
      <p:pic>
        <p:nvPicPr>
          <p:cNvPr id="157" name="Graphic 156" descr="Computer">
            <a:extLst>
              <a:ext uri="{FF2B5EF4-FFF2-40B4-BE49-F238E27FC236}">
                <a16:creationId xmlns:a16="http://schemas.microsoft.com/office/drawing/2014/main" id="{13A6C938-1660-43DF-9067-9DF171F57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94" y="5783352"/>
            <a:ext cx="302663" cy="302663"/>
          </a:xfrm>
          <a:prstGeom prst="rect">
            <a:avLst/>
          </a:prstGeom>
          <a:effectLst/>
        </p:spPr>
      </p:pic>
      <p:cxnSp>
        <p:nvCxnSpPr>
          <p:cNvPr id="59" name="Straight Arrow Connector 127">
            <a:extLst>
              <a:ext uri="{FF2B5EF4-FFF2-40B4-BE49-F238E27FC236}">
                <a16:creationId xmlns:a16="http://schemas.microsoft.com/office/drawing/2014/main" id="{7CC078F8-635A-42AB-8A45-A2885F5731C1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914401" y="1743428"/>
            <a:ext cx="183661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9662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1725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28607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826686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U.2.1 del «Modello accentrato» (2/2)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1350E2-D23B-491A-81CF-A26AAF91FA57}"/>
              </a:ext>
            </a:extLst>
          </p:cNvPr>
          <p:cNvSpPr txBox="1"/>
          <p:nvPr/>
        </p:nvSpPr>
        <p:spPr bwMode="auto">
          <a:xfrm>
            <a:off x="942414" y="928604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FUNZIONARIO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3547912" y="928604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15139" y="928604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DAF1B8D-D307-43AA-AD19-1669E7A1DA9C}"/>
              </a:ext>
            </a:extLst>
          </p:cNvPr>
          <p:cNvSpPr txBox="1"/>
          <p:nvPr/>
        </p:nvSpPr>
        <p:spPr>
          <a:xfrm>
            <a:off x="10151895" y="6054306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cxnSp>
        <p:nvCxnSpPr>
          <p:cNvPr id="81" name="Straight Connector 102">
            <a:extLst>
              <a:ext uri="{FF2B5EF4-FFF2-40B4-BE49-F238E27FC236}">
                <a16:creationId xmlns:a16="http://schemas.microsoft.com/office/drawing/2014/main" id="{36866370-173C-457E-A33D-A74A6B58C5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2100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9364A9D-8685-4B24-95C7-9BC7BFC0D5D5}"/>
              </a:ext>
            </a:extLst>
          </p:cNvPr>
          <p:cNvSpPr txBox="1"/>
          <p:nvPr/>
        </p:nvSpPr>
        <p:spPr bwMode="auto">
          <a:xfrm>
            <a:off x="5490601" y="928604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DIRETTORE GENERALE</a:t>
            </a:r>
          </a:p>
        </p:txBody>
      </p:sp>
      <p:cxnSp>
        <p:nvCxnSpPr>
          <p:cNvPr id="83" name="Straight Connector 102">
            <a:extLst>
              <a:ext uri="{FF2B5EF4-FFF2-40B4-BE49-F238E27FC236}">
                <a16:creationId xmlns:a16="http://schemas.microsoft.com/office/drawing/2014/main" id="{7F75AF0F-4607-4387-A862-A579169652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826686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AutoShape 67">
            <a:extLst>
              <a:ext uri="{FF2B5EF4-FFF2-40B4-BE49-F238E27FC236}">
                <a16:creationId xmlns:a16="http://schemas.microsoft.com/office/drawing/2014/main" id="{A7074E23-DD58-4A42-A99B-1F6AE889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656" y="1230273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Dati sensibili presenti?</a:t>
            </a:r>
          </a:p>
        </p:txBody>
      </p:sp>
      <p:sp>
        <p:nvSpPr>
          <p:cNvPr id="69" name="AutoShape 67">
            <a:extLst>
              <a:ext uri="{FF2B5EF4-FFF2-40B4-BE49-F238E27FC236}">
                <a16:creationId xmlns:a16="http://schemas.microsoft.com/office/drawing/2014/main" id="{6BF8006D-EB2B-4CEF-9F72-EED0BFF9F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581" y="5414969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da assegnare? </a:t>
            </a:r>
          </a:p>
        </p:txBody>
      </p:sp>
      <p:sp>
        <p:nvSpPr>
          <p:cNvPr id="70" name="AutoShape 98">
            <a:extLst>
              <a:ext uri="{FF2B5EF4-FFF2-40B4-BE49-F238E27FC236}">
                <a16:creationId xmlns:a16="http://schemas.microsoft.com/office/drawing/2014/main" id="{2D4D5C4D-B3F1-40BE-B15F-7725BB41C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1320085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Verifica presenza dati sensibili</a:t>
            </a:r>
          </a:p>
        </p:txBody>
      </p:sp>
      <p:sp>
        <p:nvSpPr>
          <p:cNvPr id="71" name="AutoShape 98">
            <a:extLst>
              <a:ext uri="{FF2B5EF4-FFF2-40B4-BE49-F238E27FC236}">
                <a16:creationId xmlns:a16="http://schemas.microsoft.com/office/drawing/2014/main" id="{23317E19-AED8-4EF4-82A0-53D74622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21407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Abilitazione opzione Dati sensibili</a:t>
            </a:r>
          </a:p>
        </p:txBody>
      </p:sp>
      <p:sp>
        <p:nvSpPr>
          <p:cNvPr id="72" name="AutoShape 98">
            <a:extLst>
              <a:ext uri="{FF2B5EF4-FFF2-40B4-BE49-F238E27FC236}">
                <a16:creationId xmlns:a16="http://schemas.microsoft.com/office/drawing/2014/main" id="{784B7B88-B114-40FE-A86D-D012D0DFF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022" y="21407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Classificazione</a:t>
            </a:r>
          </a:p>
        </p:txBody>
      </p:sp>
      <p:sp>
        <p:nvSpPr>
          <p:cNvPr id="73" name="AutoShape 98">
            <a:extLst>
              <a:ext uri="{FF2B5EF4-FFF2-40B4-BE49-F238E27FC236}">
                <a16:creationId xmlns:a16="http://schemas.microsoft.com/office/drawing/2014/main" id="{B0435233-4E48-41E9-8F3C-6F8C06B3D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022" y="281451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Registrazione e segnatura di protocollo</a:t>
            </a:r>
          </a:p>
        </p:txBody>
      </p:sp>
      <p:sp>
        <p:nvSpPr>
          <p:cNvPr id="74" name="AutoShape 98">
            <a:extLst>
              <a:ext uri="{FF2B5EF4-FFF2-40B4-BE49-F238E27FC236}">
                <a16:creationId xmlns:a16="http://schemas.microsoft.com/office/drawing/2014/main" id="{0ACFE8FF-39A0-45A2-BA76-99EA98DF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022" y="349777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16. Verifica presenza fascicolo</a:t>
            </a:r>
          </a:p>
        </p:txBody>
      </p:sp>
      <p:sp>
        <p:nvSpPr>
          <p:cNvPr id="75" name="AutoShape 98">
            <a:extLst>
              <a:ext uri="{FF2B5EF4-FFF2-40B4-BE49-F238E27FC236}">
                <a16:creationId xmlns:a16="http://schemas.microsoft.com/office/drawing/2014/main" id="{FBF938B1-5E0A-48F3-A2A2-0F19003F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421519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17. Richiesta creazione nuovo fascicolo all’utente doc.</a:t>
            </a:r>
          </a:p>
        </p:txBody>
      </p:sp>
      <p:sp>
        <p:nvSpPr>
          <p:cNvPr id="76" name="AutoShape 98">
            <a:extLst>
              <a:ext uri="{FF2B5EF4-FFF2-40B4-BE49-F238E27FC236}">
                <a16:creationId xmlns:a16="http://schemas.microsoft.com/office/drawing/2014/main" id="{4555AC8C-CF04-4A03-8BEC-3857B310A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486475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18. Inserimento in fascicolo elettronico</a:t>
            </a:r>
          </a:p>
        </p:txBody>
      </p:sp>
      <p:sp>
        <p:nvSpPr>
          <p:cNvPr id="78" name="AutoShape 98">
            <a:extLst>
              <a:ext uri="{FF2B5EF4-FFF2-40B4-BE49-F238E27FC236}">
                <a16:creationId xmlns:a16="http://schemas.microsoft.com/office/drawing/2014/main" id="{4FB80B2C-341D-49B4-85D2-1DD4012CD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36" y="550478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19. Verifica assegnazione</a:t>
            </a:r>
          </a:p>
        </p:txBody>
      </p:sp>
      <p:sp>
        <p:nvSpPr>
          <p:cNvPr id="79" name="AutoShape 98">
            <a:extLst>
              <a:ext uri="{FF2B5EF4-FFF2-40B4-BE49-F238E27FC236}">
                <a16:creationId xmlns:a16="http://schemas.microsoft.com/office/drawing/2014/main" id="{E45ECB76-C8BA-4846-BBFF-D1D0026B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8272" y="6224252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20. Assegnazione</a:t>
            </a:r>
          </a:p>
        </p:txBody>
      </p:sp>
      <p:sp>
        <p:nvSpPr>
          <p:cNvPr id="80" name="AutoShape 67">
            <a:extLst>
              <a:ext uri="{FF2B5EF4-FFF2-40B4-BE49-F238E27FC236}">
                <a16:creationId xmlns:a16="http://schemas.microsoft.com/office/drawing/2014/main" id="{D9CF2911-9F9A-4D19-A67A-8A382B981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345" y="3407958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Fascicolo presente?</a:t>
            </a:r>
          </a:p>
        </p:txBody>
      </p:sp>
      <p:cxnSp>
        <p:nvCxnSpPr>
          <p:cNvPr id="86" name="Straight Arrow Connector 127">
            <a:extLst>
              <a:ext uri="{FF2B5EF4-FFF2-40B4-BE49-F238E27FC236}">
                <a16:creationId xmlns:a16="http://schemas.microsoft.com/office/drawing/2014/main" id="{D8C6482E-6026-4517-9C58-A4E36D756300}"/>
              </a:ext>
            </a:extLst>
          </p:cNvPr>
          <p:cNvCxnSpPr>
            <a:cxnSpLocks noChangeShapeType="1"/>
            <a:stCxn id="87" idx="0"/>
            <a:endCxn id="70" idx="1"/>
          </p:cNvCxnSpPr>
          <p:nvPr/>
        </p:nvCxnSpPr>
        <p:spPr bwMode="auto">
          <a:xfrm flipV="1">
            <a:off x="7543041" y="1590085"/>
            <a:ext cx="168995" cy="50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Hexagon 86">
            <a:extLst>
              <a:ext uri="{FF2B5EF4-FFF2-40B4-BE49-F238E27FC236}">
                <a16:creationId xmlns:a16="http://schemas.microsoft.com/office/drawing/2014/main" id="{51DE9E58-7740-4E88-8A1E-12530DB6B8CE}"/>
              </a:ext>
            </a:extLst>
          </p:cNvPr>
          <p:cNvSpPr/>
          <p:nvPr/>
        </p:nvSpPr>
        <p:spPr>
          <a:xfrm>
            <a:off x="7215201" y="1406759"/>
            <a:ext cx="327840" cy="367664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  <a:endParaRPr lang="it-IT" sz="11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89" name="Straight Arrow Connector 127">
            <a:extLst>
              <a:ext uri="{FF2B5EF4-FFF2-40B4-BE49-F238E27FC236}">
                <a16:creationId xmlns:a16="http://schemas.microsoft.com/office/drawing/2014/main" id="{057EC4F7-1E8C-4924-86B1-4E1D2D8CDB5A}"/>
              </a:ext>
            </a:extLst>
          </p:cNvPr>
          <p:cNvCxnSpPr>
            <a:cxnSpLocks noChangeShapeType="1"/>
            <a:stCxn id="70" idx="3"/>
            <a:endCxn id="66" idx="1"/>
          </p:cNvCxnSpPr>
          <p:nvPr/>
        </p:nvCxnSpPr>
        <p:spPr bwMode="auto">
          <a:xfrm>
            <a:off x="8864036" y="1590085"/>
            <a:ext cx="143620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127">
            <a:extLst>
              <a:ext uri="{FF2B5EF4-FFF2-40B4-BE49-F238E27FC236}">
                <a16:creationId xmlns:a16="http://schemas.microsoft.com/office/drawing/2014/main" id="{4B2BA7CB-3D4F-4EE3-8BF6-F98FFAF1BADF}"/>
              </a:ext>
            </a:extLst>
          </p:cNvPr>
          <p:cNvCxnSpPr>
            <a:cxnSpLocks noChangeShapeType="1"/>
            <a:stCxn id="72" idx="2"/>
            <a:endCxn id="73" idx="0"/>
          </p:cNvCxnSpPr>
          <p:nvPr/>
        </p:nvCxnSpPr>
        <p:spPr bwMode="auto">
          <a:xfrm>
            <a:off x="10430022" y="2680789"/>
            <a:ext cx="0" cy="13372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127">
            <a:extLst>
              <a:ext uri="{FF2B5EF4-FFF2-40B4-BE49-F238E27FC236}">
                <a16:creationId xmlns:a16="http://schemas.microsoft.com/office/drawing/2014/main" id="{1BF960B9-5F0E-4F37-B8EB-127A88DDAE70}"/>
              </a:ext>
            </a:extLst>
          </p:cNvPr>
          <p:cNvCxnSpPr>
            <a:cxnSpLocks noChangeShapeType="1"/>
            <a:stCxn id="73" idx="2"/>
            <a:endCxn id="74" idx="0"/>
          </p:cNvCxnSpPr>
          <p:nvPr/>
        </p:nvCxnSpPr>
        <p:spPr bwMode="auto">
          <a:xfrm>
            <a:off x="10430022" y="3354517"/>
            <a:ext cx="0" cy="14325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27">
            <a:extLst>
              <a:ext uri="{FF2B5EF4-FFF2-40B4-BE49-F238E27FC236}">
                <a16:creationId xmlns:a16="http://schemas.microsoft.com/office/drawing/2014/main" id="{18E8554E-5780-4E00-86A4-95871B3F1965}"/>
              </a:ext>
            </a:extLst>
          </p:cNvPr>
          <p:cNvCxnSpPr>
            <a:cxnSpLocks noChangeShapeType="1"/>
            <a:stCxn id="74" idx="1"/>
            <a:endCxn id="80" idx="3"/>
          </p:cNvCxnSpPr>
          <p:nvPr/>
        </p:nvCxnSpPr>
        <p:spPr bwMode="auto">
          <a:xfrm flipH="1">
            <a:off x="8881727" y="3767770"/>
            <a:ext cx="97229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27">
            <a:extLst>
              <a:ext uri="{FF2B5EF4-FFF2-40B4-BE49-F238E27FC236}">
                <a16:creationId xmlns:a16="http://schemas.microsoft.com/office/drawing/2014/main" id="{64875AF1-DE4F-4238-B2B0-1C0CCEC37FCD}"/>
              </a:ext>
            </a:extLst>
          </p:cNvPr>
          <p:cNvCxnSpPr>
            <a:cxnSpLocks noChangeShapeType="1"/>
            <a:stCxn id="80" idx="2"/>
            <a:endCxn id="75" idx="0"/>
          </p:cNvCxnSpPr>
          <p:nvPr/>
        </p:nvCxnSpPr>
        <p:spPr bwMode="auto">
          <a:xfrm>
            <a:off x="8288036" y="4127583"/>
            <a:ext cx="0" cy="876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Arrow Connector 127">
            <a:extLst>
              <a:ext uri="{FF2B5EF4-FFF2-40B4-BE49-F238E27FC236}">
                <a16:creationId xmlns:a16="http://schemas.microsoft.com/office/drawing/2014/main" id="{14909573-6E87-4CF7-949C-AE56F74CEA60}"/>
              </a:ext>
            </a:extLst>
          </p:cNvPr>
          <p:cNvCxnSpPr>
            <a:cxnSpLocks noChangeShapeType="1"/>
            <a:stCxn id="76" idx="2"/>
            <a:endCxn id="78" idx="0"/>
          </p:cNvCxnSpPr>
          <p:nvPr/>
        </p:nvCxnSpPr>
        <p:spPr bwMode="auto">
          <a:xfrm>
            <a:off x="8288036" y="5404751"/>
            <a:ext cx="0" cy="10003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Arrow Connector 127">
            <a:extLst>
              <a:ext uri="{FF2B5EF4-FFF2-40B4-BE49-F238E27FC236}">
                <a16:creationId xmlns:a16="http://schemas.microsoft.com/office/drawing/2014/main" id="{81695F7C-E5D6-4D57-BB33-38EDDE1FC98E}"/>
              </a:ext>
            </a:extLst>
          </p:cNvPr>
          <p:cNvCxnSpPr>
            <a:cxnSpLocks noChangeShapeType="1"/>
            <a:stCxn id="75" idx="2"/>
            <a:endCxn id="76" idx="0"/>
          </p:cNvCxnSpPr>
          <p:nvPr/>
        </p:nvCxnSpPr>
        <p:spPr bwMode="auto">
          <a:xfrm>
            <a:off x="8288036" y="4755197"/>
            <a:ext cx="0" cy="10955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Straight Arrow Connector 127">
            <a:extLst>
              <a:ext uri="{FF2B5EF4-FFF2-40B4-BE49-F238E27FC236}">
                <a16:creationId xmlns:a16="http://schemas.microsoft.com/office/drawing/2014/main" id="{25570C2C-1458-4E0F-AA70-D62EDA3E085F}"/>
              </a:ext>
            </a:extLst>
          </p:cNvPr>
          <p:cNvCxnSpPr>
            <a:cxnSpLocks noChangeShapeType="1"/>
            <a:stCxn id="78" idx="3"/>
            <a:endCxn id="69" idx="1"/>
          </p:cNvCxnSpPr>
          <p:nvPr/>
        </p:nvCxnSpPr>
        <p:spPr bwMode="auto">
          <a:xfrm>
            <a:off x="8864036" y="5774781"/>
            <a:ext cx="68654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27">
            <a:extLst>
              <a:ext uri="{FF2B5EF4-FFF2-40B4-BE49-F238E27FC236}">
                <a16:creationId xmlns:a16="http://schemas.microsoft.com/office/drawing/2014/main" id="{F3FFD2FD-DAA1-459C-BC54-036011886E93}"/>
              </a:ext>
            </a:extLst>
          </p:cNvPr>
          <p:cNvCxnSpPr>
            <a:cxnSpLocks noChangeShapeType="1"/>
            <a:stCxn id="69" idx="2"/>
            <a:endCxn id="79" idx="0"/>
          </p:cNvCxnSpPr>
          <p:nvPr/>
        </p:nvCxnSpPr>
        <p:spPr bwMode="auto">
          <a:xfrm>
            <a:off x="10144272" y="6134594"/>
            <a:ext cx="0" cy="8965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7">
            <a:extLst>
              <a:ext uri="{FF2B5EF4-FFF2-40B4-BE49-F238E27FC236}">
                <a16:creationId xmlns:a16="http://schemas.microsoft.com/office/drawing/2014/main" id="{99DF8910-EB72-409F-A40E-3B398D3A04F2}"/>
              </a:ext>
            </a:extLst>
          </p:cNvPr>
          <p:cNvCxnSpPr>
            <a:cxnSpLocks noChangeShapeType="1"/>
            <a:stCxn id="69" idx="3"/>
            <a:endCxn id="147" idx="2"/>
          </p:cNvCxnSpPr>
          <p:nvPr/>
        </p:nvCxnSpPr>
        <p:spPr bwMode="auto">
          <a:xfrm flipV="1">
            <a:off x="10737963" y="5774781"/>
            <a:ext cx="701792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4476FDB5-92E5-4A73-A2FC-160C8B3F6839}"/>
              </a:ext>
            </a:extLst>
          </p:cNvPr>
          <p:cNvSpPr/>
          <p:nvPr/>
        </p:nvSpPr>
        <p:spPr>
          <a:xfrm>
            <a:off x="11439755" y="5612484"/>
            <a:ext cx="522546" cy="324594"/>
          </a:xfrm>
          <a:prstGeom prst="ellipse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endParaRPr lang="it-IT" sz="9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91EEF04-EECD-4A38-858A-78BED0D2AED1}"/>
              </a:ext>
            </a:extLst>
          </p:cNvPr>
          <p:cNvGrpSpPr/>
          <p:nvPr/>
        </p:nvGrpSpPr>
        <p:grpSpPr>
          <a:xfrm>
            <a:off x="11286569" y="4484805"/>
            <a:ext cx="828918" cy="814909"/>
            <a:chOff x="11286569" y="4484805"/>
            <a:chExt cx="828918" cy="814909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FD65E0B-F611-4FA2-B317-93C88C1C7E17}"/>
                </a:ext>
              </a:extLst>
            </p:cNvPr>
            <p:cNvSpPr/>
            <p:nvPr/>
          </p:nvSpPr>
          <p:spPr>
            <a:xfrm>
              <a:off x="11439755" y="4975120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8BD4AB1-7C7B-4C35-BED0-F9B2B61DFD6B}"/>
                </a:ext>
              </a:extLst>
            </p:cNvPr>
            <p:cNvSpPr txBox="1"/>
            <p:nvPr/>
          </p:nvSpPr>
          <p:spPr>
            <a:xfrm>
              <a:off x="11286569" y="4484805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elettronico corrente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7B4E00F-C5BC-4A14-B328-809F3AE65DAC}"/>
              </a:ext>
            </a:extLst>
          </p:cNvPr>
          <p:cNvGrpSpPr/>
          <p:nvPr/>
        </p:nvGrpSpPr>
        <p:grpSpPr>
          <a:xfrm>
            <a:off x="11286569" y="6075364"/>
            <a:ext cx="828918" cy="581185"/>
            <a:chOff x="11286569" y="6075364"/>
            <a:chExt cx="828918" cy="581185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5AFA4DE-AAF7-4C35-860D-B68D94710F00}"/>
                </a:ext>
              </a:extLst>
            </p:cNvPr>
            <p:cNvSpPr/>
            <p:nvPr/>
          </p:nvSpPr>
          <p:spPr>
            <a:xfrm>
              <a:off x="11439755" y="6331955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6AD25C9-DB29-4B69-8F6B-9CABD95D913E}"/>
                </a:ext>
              </a:extLst>
            </p:cNvPr>
            <p:cNvSpPr txBox="1"/>
            <p:nvPr/>
          </p:nvSpPr>
          <p:spPr>
            <a:xfrm>
              <a:off x="11286569" y="6075364"/>
              <a:ext cx="828918" cy="291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assegnato</a:t>
              </a:r>
            </a:p>
          </p:txBody>
        </p:sp>
      </p:grpSp>
      <p:cxnSp>
        <p:nvCxnSpPr>
          <p:cNvPr id="167" name="Straight Arrow Connector 127">
            <a:extLst>
              <a:ext uri="{FF2B5EF4-FFF2-40B4-BE49-F238E27FC236}">
                <a16:creationId xmlns:a16="http://schemas.microsoft.com/office/drawing/2014/main" id="{84A5646A-A203-49FA-A43B-15395EB7BC32}"/>
              </a:ext>
            </a:extLst>
          </p:cNvPr>
          <p:cNvCxnSpPr>
            <a:cxnSpLocks noChangeShapeType="1"/>
            <a:stCxn id="71" idx="3"/>
            <a:endCxn id="72" idx="1"/>
          </p:cNvCxnSpPr>
          <p:nvPr/>
        </p:nvCxnSpPr>
        <p:spPr bwMode="auto">
          <a:xfrm>
            <a:off x="8864036" y="2410789"/>
            <a:ext cx="98998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Arrow Connector 127">
            <a:extLst>
              <a:ext uri="{FF2B5EF4-FFF2-40B4-BE49-F238E27FC236}">
                <a16:creationId xmlns:a16="http://schemas.microsoft.com/office/drawing/2014/main" id="{061A30CF-A99F-49F6-B4A2-3B6105F4C84F}"/>
              </a:ext>
            </a:extLst>
          </p:cNvPr>
          <p:cNvCxnSpPr>
            <a:cxnSpLocks noChangeShapeType="1"/>
            <a:stCxn id="80" idx="1"/>
            <a:endCxn id="76" idx="1"/>
          </p:cNvCxnSpPr>
          <p:nvPr/>
        </p:nvCxnSpPr>
        <p:spPr bwMode="auto">
          <a:xfrm rot="10800000" flipH="1" flipV="1">
            <a:off x="7694344" y="3767771"/>
            <a:ext cx="17691" cy="1366980"/>
          </a:xfrm>
          <a:prstGeom prst="bentConnector3">
            <a:avLst>
              <a:gd name="adj1" fmla="val -1292182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Straight Arrow Connector 127">
            <a:extLst>
              <a:ext uri="{FF2B5EF4-FFF2-40B4-BE49-F238E27FC236}">
                <a16:creationId xmlns:a16="http://schemas.microsoft.com/office/drawing/2014/main" id="{C9537D57-B79C-44A6-8368-97088B050586}"/>
              </a:ext>
            </a:extLst>
          </p:cNvPr>
          <p:cNvCxnSpPr>
            <a:cxnSpLocks noChangeShapeType="1"/>
            <a:stCxn id="76" idx="3"/>
            <a:endCxn id="159" idx="2"/>
          </p:cNvCxnSpPr>
          <p:nvPr/>
        </p:nvCxnSpPr>
        <p:spPr bwMode="auto">
          <a:xfrm>
            <a:off x="8864036" y="5134751"/>
            <a:ext cx="2575719" cy="26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Arrow Connector 127">
            <a:extLst>
              <a:ext uri="{FF2B5EF4-FFF2-40B4-BE49-F238E27FC236}">
                <a16:creationId xmlns:a16="http://schemas.microsoft.com/office/drawing/2014/main" id="{4168AD65-461A-4BEF-963F-24B4466496D3}"/>
              </a:ext>
            </a:extLst>
          </p:cNvPr>
          <p:cNvCxnSpPr>
            <a:cxnSpLocks noChangeShapeType="1"/>
            <a:stCxn id="79" idx="3"/>
            <a:endCxn id="162" idx="2"/>
          </p:cNvCxnSpPr>
          <p:nvPr/>
        </p:nvCxnSpPr>
        <p:spPr bwMode="auto">
          <a:xfrm>
            <a:off x="10720272" y="6494252"/>
            <a:ext cx="719483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Straight Arrow Connector 127">
            <a:extLst>
              <a:ext uri="{FF2B5EF4-FFF2-40B4-BE49-F238E27FC236}">
                <a16:creationId xmlns:a16="http://schemas.microsoft.com/office/drawing/2014/main" id="{2427AA68-9A6E-43F9-9755-B3B667C9A3A2}"/>
              </a:ext>
            </a:extLst>
          </p:cNvPr>
          <p:cNvCxnSpPr>
            <a:cxnSpLocks noChangeShapeType="1"/>
            <a:stCxn id="66" idx="2"/>
            <a:endCxn id="71" idx="0"/>
          </p:cNvCxnSpPr>
          <p:nvPr/>
        </p:nvCxnSpPr>
        <p:spPr bwMode="auto">
          <a:xfrm rot="5400000">
            <a:off x="8849247" y="1388688"/>
            <a:ext cx="190891" cy="13133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Straight Arrow Connector 127">
            <a:extLst>
              <a:ext uri="{FF2B5EF4-FFF2-40B4-BE49-F238E27FC236}">
                <a16:creationId xmlns:a16="http://schemas.microsoft.com/office/drawing/2014/main" id="{24DCC89B-C12E-4E9D-A3C3-90E4BAEC6D00}"/>
              </a:ext>
            </a:extLst>
          </p:cNvPr>
          <p:cNvCxnSpPr>
            <a:cxnSpLocks noChangeShapeType="1"/>
            <a:stCxn id="66" idx="3"/>
            <a:endCxn id="72" idx="0"/>
          </p:cNvCxnSpPr>
          <p:nvPr/>
        </p:nvCxnSpPr>
        <p:spPr bwMode="auto">
          <a:xfrm>
            <a:off x="10195038" y="1590086"/>
            <a:ext cx="234984" cy="550703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EAEC38E6-90B1-4164-95B0-9407296592A4}"/>
              </a:ext>
            </a:extLst>
          </p:cNvPr>
          <p:cNvSpPr txBox="1"/>
          <p:nvPr/>
        </p:nvSpPr>
        <p:spPr>
          <a:xfrm>
            <a:off x="7487710" y="359133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8765479-792E-4E4C-99DD-690466C43496}"/>
              </a:ext>
            </a:extLst>
          </p:cNvPr>
          <p:cNvSpPr txBox="1"/>
          <p:nvPr/>
        </p:nvSpPr>
        <p:spPr>
          <a:xfrm>
            <a:off x="9311593" y="186688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EE1047A-AFC6-456E-852C-568449DA444A}"/>
              </a:ext>
            </a:extLst>
          </p:cNvPr>
          <p:cNvSpPr txBox="1"/>
          <p:nvPr/>
        </p:nvSpPr>
        <p:spPr>
          <a:xfrm>
            <a:off x="10680579" y="558734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BF18D20-60B0-4D9C-936A-D8998BDDCDB8}"/>
              </a:ext>
            </a:extLst>
          </p:cNvPr>
          <p:cNvSpPr txBox="1"/>
          <p:nvPr/>
        </p:nvSpPr>
        <p:spPr>
          <a:xfrm>
            <a:off x="8279669" y="401872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971AAB1-5966-4903-9E6D-307F64D05D40}"/>
              </a:ext>
            </a:extLst>
          </p:cNvPr>
          <p:cNvSpPr txBox="1"/>
          <p:nvPr/>
        </p:nvSpPr>
        <p:spPr>
          <a:xfrm>
            <a:off x="10120428" y="140044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199" name="Graphic 198" descr="Computer">
            <a:extLst>
              <a:ext uri="{FF2B5EF4-FFF2-40B4-BE49-F238E27FC236}">
                <a16:creationId xmlns:a16="http://schemas.microsoft.com/office/drawing/2014/main" id="{C6E3FF4E-23C6-4FF6-815C-F8FE43DA8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7692" y="6612920"/>
            <a:ext cx="302663" cy="302663"/>
          </a:xfrm>
          <a:prstGeom prst="rect">
            <a:avLst/>
          </a:prstGeom>
          <a:effectLst/>
        </p:spPr>
      </p:pic>
      <p:pic>
        <p:nvPicPr>
          <p:cNvPr id="200" name="Graphic 199" descr="Computer">
            <a:extLst>
              <a:ext uri="{FF2B5EF4-FFF2-40B4-BE49-F238E27FC236}">
                <a16:creationId xmlns:a16="http://schemas.microsoft.com/office/drawing/2014/main" id="{AFBEC9D0-BA8B-4E2A-94D2-208D16B65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1800" y="5253419"/>
            <a:ext cx="302663" cy="302663"/>
          </a:xfrm>
          <a:prstGeom prst="rect">
            <a:avLst/>
          </a:prstGeom>
          <a:effectLst/>
        </p:spPr>
      </p:pic>
      <p:pic>
        <p:nvPicPr>
          <p:cNvPr id="201" name="Graphic 200" descr="Computer">
            <a:extLst>
              <a:ext uri="{FF2B5EF4-FFF2-40B4-BE49-F238E27FC236}">
                <a16:creationId xmlns:a16="http://schemas.microsoft.com/office/drawing/2014/main" id="{5B26B34F-7FC7-4637-9735-B8DA2DBE3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7629" y="4605364"/>
            <a:ext cx="302663" cy="302663"/>
          </a:xfrm>
          <a:prstGeom prst="rect">
            <a:avLst/>
          </a:prstGeom>
          <a:effectLst/>
        </p:spPr>
      </p:pic>
      <p:pic>
        <p:nvPicPr>
          <p:cNvPr id="202" name="Graphic 201" descr="Computer">
            <a:extLst>
              <a:ext uri="{FF2B5EF4-FFF2-40B4-BE49-F238E27FC236}">
                <a16:creationId xmlns:a16="http://schemas.microsoft.com/office/drawing/2014/main" id="{27ECF48B-356E-43FC-ABC9-CC85BD7CE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6596" y="3903314"/>
            <a:ext cx="302663" cy="302663"/>
          </a:xfrm>
          <a:prstGeom prst="rect">
            <a:avLst/>
          </a:prstGeom>
          <a:effectLst/>
        </p:spPr>
      </p:pic>
      <p:pic>
        <p:nvPicPr>
          <p:cNvPr id="203" name="Graphic 202" descr="Computer">
            <a:extLst>
              <a:ext uri="{FF2B5EF4-FFF2-40B4-BE49-F238E27FC236}">
                <a16:creationId xmlns:a16="http://schemas.microsoft.com/office/drawing/2014/main" id="{E4EB7D0D-FA06-4CC8-B285-2C64160CD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355" y="3217661"/>
            <a:ext cx="302663" cy="302663"/>
          </a:xfrm>
          <a:prstGeom prst="rect">
            <a:avLst/>
          </a:prstGeom>
          <a:effectLst/>
        </p:spPr>
      </p:pic>
      <p:pic>
        <p:nvPicPr>
          <p:cNvPr id="204" name="Graphic 203" descr="Computer">
            <a:extLst>
              <a:ext uri="{FF2B5EF4-FFF2-40B4-BE49-F238E27FC236}">
                <a16:creationId xmlns:a16="http://schemas.microsoft.com/office/drawing/2014/main" id="{39C37C82-9605-4E53-9037-679695D44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6052" y="2538982"/>
            <a:ext cx="302663" cy="302663"/>
          </a:xfrm>
          <a:prstGeom prst="rect">
            <a:avLst/>
          </a:prstGeom>
          <a:effectLst/>
        </p:spPr>
      </p:pic>
      <p:pic>
        <p:nvPicPr>
          <p:cNvPr id="205" name="Graphic 204" descr="Computer">
            <a:extLst>
              <a:ext uri="{FF2B5EF4-FFF2-40B4-BE49-F238E27FC236}">
                <a16:creationId xmlns:a16="http://schemas.microsoft.com/office/drawing/2014/main" id="{35D03247-82F0-4154-9E97-0F18D7F4D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607" y="2538982"/>
            <a:ext cx="302663" cy="302663"/>
          </a:xfrm>
          <a:prstGeom prst="rect">
            <a:avLst/>
          </a:prstGeom>
          <a:effectLst/>
        </p:spPr>
      </p:pic>
      <p:pic>
        <p:nvPicPr>
          <p:cNvPr id="65" name="Graphic 64" descr="Computer">
            <a:extLst>
              <a:ext uri="{FF2B5EF4-FFF2-40B4-BE49-F238E27FC236}">
                <a16:creationId xmlns:a16="http://schemas.microsoft.com/office/drawing/2014/main" id="{34DE4B3A-E351-45D2-B571-5570E23BE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1800" y="5912300"/>
            <a:ext cx="302663" cy="302663"/>
          </a:xfrm>
          <a:prstGeom prst="rect">
            <a:avLst/>
          </a:prstGeom>
          <a:effectLst/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908BBB4-9FC8-48DD-8CC3-64AB5502EEAD}"/>
              </a:ext>
            </a:extLst>
          </p:cNvPr>
          <p:cNvSpPr txBox="1"/>
          <p:nvPr/>
        </p:nvSpPr>
        <p:spPr bwMode="auto">
          <a:xfrm>
            <a:off x="8193712" y="928604"/>
            <a:ext cx="1872000" cy="299486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</a:t>
            </a:r>
          </a:p>
        </p:txBody>
      </p:sp>
    </p:spTree>
    <p:extLst>
      <p:ext uri="{BB962C8B-B14F-4D97-AF65-F5344CB8AC3E}">
        <p14:creationId xmlns:p14="http://schemas.microsoft.com/office/powerpoint/2010/main" val="3905901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665" y="2827841"/>
            <a:ext cx="2819551" cy="1202318"/>
          </a:xfrm>
        </p:spPr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12 - Processo U.2.2 «Modello accentrato»</a:t>
            </a:r>
          </a:p>
        </p:txBody>
      </p:sp>
    </p:spTree>
    <p:extLst>
      <p:ext uri="{BB962C8B-B14F-4D97-AF65-F5344CB8AC3E}">
        <p14:creationId xmlns:p14="http://schemas.microsoft.com/office/powerpoint/2010/main" val="2110968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72452" y="913513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835099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U.2.2 del «Modello accentrato» (1/2)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8" y="1352418"/>
            <a:ext cx="903118" cy="665999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Richiesta elaborazione documento/</a:t>
            </a:r>
          </a:p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tramite Folium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2285851" y="913510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386564" y="913510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914" y="3121534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Invio al Direttore Generale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65" y="3121534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Approvazione e/o firma del documento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59" y="141853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Elaborazione documento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59" y="2223255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Verifica competenza approvazione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65" y="401936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Invio al PUA</a:t>
            </a:r>
          </a:p>
        </p:txBody>
      </p:sp>
      <p:sp>
        <p:nvSpPr>
          <p:cNvPr id="67" name="AutoShape 98">
            <a:extLst>
              <a:ext uri="{FF2B5EF4-FFF2-40B4-BE49-F238E27FC236}">
                <a16:creationId xmlns:a16="http://schemas.microsoft.com/office/drawing/2014/main" id="{7114F574-DE0D-4A15-A2D3-1E7B1892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59" y="401936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Approvazione e/o firma del documento</a:t>
            </a:r>
          </a:p>
        </p:txBody>
      </p:sp>
      <p:sp>
        <p:nvSpPr>
          <p:cNvPr id="68" name="AutoShape 98">
            <a:extLst>
              <a:ext uri="{FF2B5EF4-FFF2-40B4-BE49-F238E27FC236}">
                <a16:creationId xmlns:a16="http://schemas.microsoft.com/office/drawing/2014/main" id="{26B9BCF6-06CF-4B73-9327-2EA310A7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59" y="4817036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Invio al PUA</a:t>
            </a:r>
          </a:p>
        </p:txBody>
      </p:sp>
      <p:sp>
        <p:nvSpPr>
          <p:cNvPr id="77" name="AutoShape 67">
            <a:extLst>
              <a:ext uri="{FF2B5EF4-FFF2-40B4-BE49-F238E27FC236}">
                <a16:creationId xmlns:a16="http://schemas.microsoft.com/office/drawing/2014/main" id="{58301830-D947-4CA4-9AC3-A0F4712C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368" y="3027974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del Direttore?</a:t>
            </a:r>
          </a:p>
        </p:txBody>
      </p:sp>
      <p:cxnSp>
        <p:nvCxnSpPr>
          <p:cNvPr id="81" name="Straight Connector 102">
            <a:extLst>
              <a:ext uri="{FF2B5EF4-FFF2-40B4-BE49-F238E27FC236}">
                <a16:creationId xmlns:a16="http://schemas.microsoft.com/office/drawing/2014/main" id="{36866370-173C-457E-A33D-A74A6B58C5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9100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9364A9D-8685-4B24-95C7-9BC7BFC0D5D5}"/>
              </a:ext>
            </a:extLst>
          </p:cNvPr>
          <p:cNvSpPr txBox="1"/>
          <p:nvPr/>
        </p:nvSpPr>
        <p:spPr bwMode="auto">
          <a:xfrm>
            <a:off x="4800039" y="913510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DIRETTORE GENERALE</a:t>
            </a:r>
          </a:p>
        </p:txBody>
      </p:sp>
      <p:cxnSp>
        <p:nvCxnSpPr>
          <p:cNvPr id="83" name="Straight Connector 102">
            <a:extLst>
              <a:ext uri="{FF2B5EF4-FFF2-40B4-BE49-F238E27FC236}">
                <a16:creationId xmlns:a16="http://schemas.microsoft.com/office/drawing/2014/main" id="{7F75AF0F-4607-4387-A862-A579169652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48475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Arrow Connector 127">
            <a:extLst>
              <a:ext uri="{FF2B5EF4-FFF2-40B4-BE49-F238E27FC236}">
                <a16:creationId xmlns:a16="http://schemas.microsoft.com/office/drawing/2014/main" id="{56236A27-1053-43CE-AA44-688B97A4FF68}"/>
              </a:ext>
            </a:extLst>
          </p:cNvPr>
          <p:cNvCxnSpPr>
            <a:cxnSpLocks noChangeShapeType="1"/>
            <a:stCxn id="105" idx="2"/>
            <a:endCxn id="106" idx="0"/>
          </p:cNvCxnSpPr>
          <p:nvPr/>
        </p:nvCxnSpPr>
        <p:spPr bwMode="auto">
          <a:xfrm>
            <a:off x="1762059" y="1958537"/>
            <a:ext cx="0" cy="26471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FC19492-5E23-46C2-8CF8-A20123368D24}"/>
              </a:ext>
            </a:extLst>
          </p:cNvPr>
          <p:cNvCxnSpPr>
            <a:cxnSpLocks noChangeShapeType="1"/>
            <a:stCxn id="106" idx="2"/>
            <a:endCxn id="77" idx="0"/>
          </p:cNvCxnSpPr>
          <p:nvPr/>
        </p:nvCxnSpPr>
        <p:spPr bwMode="auto">
          <a:xfrm>
            <a:off x="1762059" y="2763255"/>
            <a:ext cx="0" cy="26471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Straight Arrow Connector 127">
            <a:extLst>
              <a:ext uri="{FF2B5EF4-FFF2-40B4-BE49-F238E27FC236}">
                <a16:creationId xmlns:a16="http://schemas.microsoft.com/office/drawing/2014/main" id="{565424F5-C97E-43BE-A75F-A10F6C7E8B55}"/>
              </a:ext>
            </a:extLst>
          </p:cNvPr>
          <p:cNvCxnSpPr>
            <a:cxnSpLocks noChangeShapeType="1"/>
            <a:stCxn id="77" idx="2"/>
            <a:endCxn id="67" idx="0"/>
          </p:cNvCxnSpPr>
          <p:nvPr/>
        </p:nvCxnSpPr>
        <p:spPr bwMode="auto">
          <a:xfrm>
            <a:off x="1762059" y="3747599"/>
            <a:ext cx="0" cy="27177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27">
            <a:extLst>
              <a:ext uri="{FF2B5EF4-FFF2-40B4-BE49-F238E27FC236}">
                <a16:creationId xmlns:a16="http://schemas.microsoft.com/office/drawing/2014/main" id="{BC3A8E2B-BA36-4A6B-9347-53F6D458328A}"/>
              </a:ext>
            </a:extLst>
          </p:cNvPr>
          <p:cNvCxnSpPr>
            <a:cxnSpLocks noChangeShapeType="1"/>
            <a:stCxn id="77" idx="3"/>
            <a:endCxn id="103" idx="1"/>
          </p:cNvCxnSpPr>
          <p:nvPr/>
        </p:nvCxnSpPr>
        <p:spPr bwMode="auto">
          <a:xfrm>
            <a:off x="2355750" y="3387787"/>
            <a:ext cx="327164" cy="374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27">
            <a:extLst>
              <a:ext uri="{FF2B5EF4-FFF2-40B4-BE49-F238E27FC236}">
                <a16:creationId xmlns:a16="http://schemas.microsoft.com/office/drawing/2014/main" id="{0FFBFB03-4ACB-4EA1-9265-18AFF0540278}"/>
              </a:ext>
            </a:extLst>
          </p:cNvPr>
          <p:cNvCxnSpPr>
            <a:cxnSpLocks noChangeShapeType="1"/>
            <a:stCxn id="103" idx="3"/>
            <a:endCxn id="104" idx="1"/>
          </p:cNvCxnSpPr>
          <p:nvPr/>
        </p:nvCxnSpPr>
        <p:spPr bwMode="auto">
          <a:xfrm>
            <a:off x="3834914" y="3391534"/>
            <a:ext cx="1184251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Hexagon 134">
            <a:extLst>
              <a:ext uri="{FF2B5EF4-FFF2-40B4-BE49-F238E27FC236}">
                <a16:creationId xmlns:a16="http://schemas.microsoft.com/office/drawing/2014/main" id="{E4A38989-C75B-47C0-81FC-DA9F50A8D775}"/>
              </a:ext>
            </a:extLst>
          </p:cNvPr>
          <p:cNvSpPr/>
          <p:nvPr/>
        </p:nvSpPr>
        <p:spPr>
          <a:xfrm rot="5400000">
            <a:off x="5433165" y="5988045"/>
            <a:ext cx="324000" cy="28800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36" name="Straight Arrow Connector 127">
            <a:extLst>
              <a:ext uri="{FF2B5EF4-FFF2-40B4-BE49-F238E27FC236}">
                <a16:creationId xmlns:a16="http://schemas.microsoft.com/office/drawing/2014/main" id="{F57DC22F-5053-4884-988F-C2F2AD305481}"/>
              </a:ext>
            </a:extLst>
          </p:cNvPr>
          <p:cNvCxnSpPr>
            <a:cxnSpLocks noChangeShapeType="1"/>
            <a:stCxn id="67" idx="2"/>
            <a:endCxn id="68" idx="0"/>
          </p:cNvCxnSpPr>
          <p:nvPr/>
        </p:nvCxnSpPr>
        <p:spPr bwMode="auto">
          <a:xfrm>
            <a:off x="1762059" y="4559369"/>
            <a:ext cx="0" cy="25766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Straight Arrow Connector 127">
            <a:extLst>
              <a:ext uri="{FF2B5EF4-FFF2-40B4-BE49-F238E27FC236}">
                <a16:creationId xmlns:a16="http://schemas.microsoft.com/office/drawing/2014/main" id="{11490010-2D77-4CEB-A0C8-80DBF8BF3347}"/>
              </a:ext>
            </a:extLst>
          </p:cNvPr>
          <p:cNvCxnSpPr>
            <a:cxnSpLocks noChangeShapeType="1"/>
            <a:stCxn id="111" idx="2"/>
            <a:endCxn id="135" idx="3"/>
          </p:cNvCxnSpPr>
          <p:nvPr/>
        </p:nvCxnSpPr>
        <p:spPr bwMode="auto">
          <a:xfrm>
            <a:off x="5595165" y="4559369"/>
            <a:ext cx="0" cy="141067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27">
            <a:extLst>
              <a:ext uri="{FF2B5EF4-FFF2-40B4-BE49-F238E27FC236}">
                <a16:creationId xmlns:a16="http://schemas.microsoft.com/office/drawing/2014/main" id="{AE5A5D67-98EA-4BB6-800A-639127EBF642}"/>
              </a:ext>
            </a:extLst>
          </p:cNvPr>
          <p:cNvCxnSpPr>
            <a:cxnSpLocks noChangeShapeType="1"/>
            <a:stCxn id="68" idx="2"/>
            <a:endCxn id="135" idx="2"/>
          </p:cNvCxnSpPr>
          <p:nvPr/>
        </p:nvCxnSpPr>
        <p:spPr bwMode="auto">
          <a:xfrm rot="16200000" flipH="1">
            <a:off x="3264108" y="3854987"/>
            <a:ext cx="685009" cy="3689106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127">
            <a:extLst>
              <a:ext uri="{FF2B5EF4-FFF2-40B4-BE49-F238E27FC236}">
                <a16:creationId xmlns:a16="http://schemas.microsoft.com/office/drawing/2014/main" id="{78AF5D80-183D-4132-9535-0B287E3B1A6E}"/>
              </a:ext>
            </a:extLst>
          </p:cNvPr>
          <p:cNvCxnSpPr>
            <a:cxnSpLocks noChangeShapeType="1"/>
            <a:stCxn id="104" idx="2"/>
            <a:endCxn id="111" idx="0"/>
          </p:cNvCxnSpPr>
          <p:nvPr/>
        </p:nvCxnSpPr>
        <p:spPr bwMode="auto">
          <a:xfrm>
            <a:off x="5595165" y="3661534"/>
            <a:ext cx="0" cy="35783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" name="Graphic 85" descr="Computer">
            <a:extLst>
              <a:ext uri="{FF2B5EF4-FFF2-40B4-BE49-F238E27FC236}">
                <a16:creationId xmlns:a16="http://schemas.microsoft.com/office/drawing/2014/main" id="{3049B717-5B49-4AA4-ADC1-1DCFBF687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4399" y="4429784"/>
            <a:ext cx="302663" cy="302663"/>
          </a:xfrm>
          <a:prstGeom prst="rect">
            <a:avLst/>
          </a:prstGeom>
          <a:effectLst/>
        </p:spPr>
      </p:pic>
      <p:pic>
        <p:nvPicPr>
          <p:cNvPr id="87" name="Graphic 86" descr="Computer">
            <a:extLst>
              <a:ext uri="{FF2B5EF4-FFF2-40B4-BE49-F238E27FC236}">
                <a16:creationId xmlns:a16="http://schemas.microsoft.com/office/drawing/2014/main" id="{3CFA6EB6-6BDA-47C7-934B-074766BD8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157" y="3519727"/>
            <a:ext cx="302663" cy="302663"/>
          </a:xfrm>
          <a:prstGeom prst="rect">
            <a:avLst/>
          </a:prstGeom>
          <a:effectLst/>
        </p:spPr>
      </p:pic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DC5E3CD0-47B3-44E7-A968-270C8A1B7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7866" y="3522445"/>
            <a:ext cx="302663" cy="302663"/>
          </a:xfrm>
          <a:prstGeom prst="rect">
            <a:avLst/>
          </a:prstGeom>
          <a:effectLst/>
        </p:spPr>
      </p:pic>
      <p:pic>
        <p:nvPicPr>
          <p:cNvPr id="90" name="Graphic 89" descr="Computer">
            <a:extLst>
              <a:ext uri="{FF2B5EF4-FFF2-40B4-BE49-F238E27FC236}">
                <a16:creationId xmlns:a16="http://schemas.microsoft.com/office/drawing/2014/main" id="{4F4D3694-6F1B-46D2-8221-E06BB002E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5813" y="5225749"/>
            <a:ext cx="302663" cy="302663"/>
          </a:xfrm>
          <a:prstGeom prst="rect">
            <a:avLst/>
          </a:prstGeom>
          <a:effectLst/>
        </p:spPr>
      </p:pic>
      <p:pic>
        <p:nvPicPr>
          <p:cNvPr id="91" name="Graphic 90" descr="Computer">
            <a:extLst>
              <a:ext uri="{FF2B5EF4-FFF2-40B4-BE49-F238E27FC236}">
                <a16:creationId xmlns:a16="http://schemas.microsoft.com/office/drawing/2014/main" id="{E820130E-FB6D-4BDF-84F5-2ABD69523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5814" y="4435616"/>
            <a:ext cx="302663" cy="302663"/>
          </a:xfrm>
          <a:prstGeom prst="rect">
            <a:avLst/>
          </a:prstGeom>
          <a:effectLst/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DC3846E-1A9B-4F50-90C2-D6C1D3DF83FE}"/>
              </a:ext>
            </a:extLst>
          </p:cNvPr>
          <p:cNvSpPr txBox="1"/>
          <p:nvPr/>
        </p:nvSpPr>
        <p:spPr>
          <a:xfrm>
            <a:off x="2331791" y="3222154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BF540EB-DF33-45DA-B778-A84EA514D885}"/>
              </a:ext>
            </a:extLst>
          </p:cNvPr>
          <p:cNvSpPr txBox="1"/>
          <p:nvPr/>
        </p:nvSpPr>
        <p:spPr>
          <a:xfrm>
            <a:off x="1715707" y="371509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cxnSp>
        <p:nvCxnSpPr>
          <p:cNvPr id="112" name="Straight Arrow Connector 127">
            <a:extLst>
              <a:ext uri="{FF2B5EF4-FFF2-40B4-BE49-F238E27FC236}">
                <a16:creationId xmlns:a16="http://schemas.microsoft.com/office/drawing/2014/main" id="{D6ECEB2A-57C9-40C2-83BB-B81B01971835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942976" y="1685418"/>
            <a:ext cx="243083" cy="311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F7865F8-8786-48A9-B23C-CBC6D742559E}"/>
              </a:ext>
            </a:extLst>
          </p:cNvPr>
          <p:cNvSpPr txBox="1"/>
          <p:nvPr/>
        </p:nvSpPr>
        <p:spPr bwMode="auto">
          <a:xfrm>
            <a:off x="8074650" y="928604"/>
            <a:ext cx="1872000" cy="299486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</a:t>
            </a:r>
          </a:p>
        </p:txBody>
      </p:sp>
    </p:spTree>
    <p:extLst>
      <p:ext uri="{BB962C8B-B14F-4D97-AF65-F5344CB8AC3E}">
        <p14:creationId xmlns:p14="http://schemas.microsoft.com/office/powerpoint/2010/main" val="1253149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72452" y="913513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835099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U.2.2 del «Modello accentrato» (2/2)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2285851" y="913510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386564" y="913510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Connector 102">
            <a:extLst>
              <a:ext uri="{FF2B5EF4-FFF2-40B4-BE49-F238E27FC236}">
                <a16:creationId xmlns:a16="http://schemas.microsoft.com/office/drawing/2014/main" id="{36866370-173C-457E-A33D-A74A6B58C5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9100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9364A9D-8685-4B24-95C7-9BC7BFC0D5D5}"/>
              </a:ext>
            </a:extLst>
          </p:cNvPr>
          <p:cNvSpPr txBox="1"/>
          <p:nvPr/>
        </p:nvSpPr>
        <p:spPr bwMode="auto">
          <a:xfrm>
            <a:off x="4800039" y="913510"/>
            <a:ext cx="1477498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DIRETTORE GENERALE</a:t>
            </a:r>
          </a:p>
        </p:txBody>
      </p:sp>
      <p:cxnSp>
        <p:nvCxnSpPr>
          <p:cNvPr id="83" name="Straight Connector 102">
            <a:extLst>
              <a:ext uri="{FF2B5EF4-FFF2-40B4-BE49-F238E27FC236}">
                <a16:creationId xmlns:a16="http://schemas.microsoft.com/office/drawing/2014/main" id="{7F75AF0F-4607-4387-A862-A579169652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48475" y="835099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9CBB7B7-9AD5-4DC0-8767-AB287819DB8E}"/>
              </a:ext>
            </a:extLst>
          </p:cNvPr>
          <p:cNvSpPr txBox="1"/>
          <p:nvPr/>
        </p:nvSpPr>
        <p:spPr>
          <a:xfrm>
            <a:off x="10056645" y="6054306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40" name="AutoShape 67">
            <a:extLst>
              <a:ext uri="{FF2B5EF4-FFF2-40B4-BE49-F238E27FC236}">
                <a16:creationId xmlns:a16="http://schemas.microsoft.com/office/drawing/2014/main" id="{C4271334-F1B8-406A-A8BE-D57E4BC0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406" y="1230273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Dati sensibili presenti?</a:t>
            </a:r>
          </a:p>
        </p:txBody>
      </p:sp>
      <p:sp>
        <p:nvSpPr>
          <p:cNvPr id="41" name="AutoShape 67">
            <a:extLst>
              <a:ext uri="{FF2B5EF4-FFF2-40B4-BE49-F238E27FC236}">
                <a16:creationId xmlns:a16="http://schemas.microsoft.com/office/drawing/2014/main" id="{FAC5FB74-C28D-4B48-A0F0-5BA8C14F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331" y="5414969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da assegnare? </a:t>
            </a:r>
          </a:p>
        </p:txBody>
      </p:sp>
      <p:sp>
        <p:nvSpPr>
          <p:cNvPr id="42" name="AutoShape 98">
            <a:extLst>
              <a:ext uri="{FF2B5EF4-FFF2-40B4-BE49-F238E27FC236}">
                <a16:creationId xmlns:a16="http://schemas.microsoft.com/office/drawing/2014/main" id="{42292BE2-1F81-4842-9F2D-67FCFF3F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1320085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Verifica presenza dati sensibili</a:t>
            </a:r>
          </a:p>
        </p:txBody>
      </p:sp>
      <p:sp>
        <p:nvSpPr>
          <p:cNvPr id="43" name="AutoShape 98">
            <a:extLst>
              <a:ext uri="{FF2B5EF4-FFF2-40B4-BE49-F238E27FC236}">
                <a16:creationId xmlns:a16="http://schemas.microsoft.com/office/drawing/2014/main" id="{5155ADA8-D974-45BD-B7F0-CA81DF9B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21407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Abilitazione opzione Dati sensibili</a:t>
            </a:r>
          </a:p>
        </p:txBody>
      </p:sp>
      <p:sp>
        <p:nvSpPr>
          <p:cNvPr id="44" name="AutoShape 98">
            <a:extLst>
              <a:ext uri="{FF2B5EF4-FFF2-40B4-BE49-F238E27FC236}">
                <a16:creationId xmlns:a16="http://schemas.microsoft.com/office/drawing/2014/main" id="{8FF7E759-B4BE-46A5-B1C2-F0CCA589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772" y="2140789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Classificazione</a:t>
            </a:r>
          </a:p>
        </p:txBody>
      </p:sp>
      <p:sp>
        <p:nvSpPr>
          <p:cNvPr id="45" name="AutoShape 98">
            <a:extLst>
              <a:ext uri="{FF2B5EF4-FFF2-40B4-BE49-F238E27FC236}">
                <a16:creationId xmlns:a16="http://schemas.microsoft.com/office/drawing/2014/main" id="{51F02517-8F11-42FC-A81F-D15B8135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772" y="281451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Registrazione e segnatura di protocollo</a:t>
            </a:r>
          </a:p>
        </p:txBody>
      </p:sp>
      <p:sp>
        <p:nvSpPr>
          <p:cNvPr id="46" name="AutoShape 98">
            <a:extLst>
              <a:ext uri="{FF2B5EF4-FFF2-40B4-BE49-F238E27FC236}">
                <a16:creationId xmlns:a16="http://schemas.microsoft.com/office/drawing/2014/main" id="{1D2328C8-A0F5-4C04-AF4E-6E176287F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772" y="3497770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Verifica presenza fascicolo</a:t>
            </a:r>
          </a:p>
        </p:txBody>
      </p:sp>
      <p:sp>
        <p:nvSpPr>
          <p:cNvPr id="47" name="AutoShape 98">
            <a:extLst>
              <a:ext uri="{FF2B5EF4-FFF2-40B4-BE49-F238E27FC236}">
                <a16:creationId xmlns:a16="http://schemas.microsoft.com/office/drawing/2014/main" id="{80FF35B0-418C-402B-A330-9C033848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4215197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Richiesta creazione nuovo fascicolo all’utente documentale</a:t>
            </a:r>
          </a:p>
        </p:txBody>
      </p:sp>
      <p:sp>
        <p:nvSpPr>
          <p:cNvPr id="48" name="AutoShape 98">
            <a:extLst>
              <a:ext uri="{FF2B5EF4-FFF2-40B4-BE49-F238E27FC236}">
                <a16:creationId xmlns:a16="http://schemas.microsoft.com/office/drawing/2014/main" id="{E0971692-FD62-4956-BDE0-D52931C8F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486475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Inserimento in fascicolo elettronico</a:t>
            </a:r>
          </a:p>
        </p:txBody>
      </p:sp>
      <p:sp>
        <p:nvSpPr>
          <p:cNvPr id="49" name="AutoShape 98">
            <a:extLst>
              <a:ext uri="{FF2B5EF4-FFF2-40B4-BE49-F238E27FC236}">
                <a16:creationId xmlns:a16="http://schemas.microsoft.com/office/drawing/2014/main" id="{A52C876A-98BC-4B74-9254-641E1070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786" y="5504781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Verifica assegnazione</a:t>
            </a:r>
          </a:p>
        </p:txBody>
      </p:sp>
      <p:sp>
        <p:nvSpPr>
          <p:cNvPr id="50" name="AutoShape 98">
            <a:extLst>
              <a:ext uri="{FF2B5EF4-FFF2-40B4-BE49-F238E27FC236}">
                <a16:creationId xmlns:a16="http://schemas.microsoft.com/office/drawing/2014/main" id="{D6154099-5A38-4C7A-BFBD-8110FEBC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3022" y="6224252"/>
            <a:ext cx="1152000" cy="540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16. Assegnazione</a:t>
            </a:r>
          </a:p>
        </p:txBody>
      </p:sp>
      <p:sp>
        <p:nvSpPr>
          <p:cNvPr id="51" name="AutoShape 67">
            <a:extLst>
              <a:ext uri="{FF2B5EF4-FFF2-40B4-BE49-F238E27FC236}">
                <a16:creationId xmlns:a16="http://schemas.microsoft.com/office/drawing/2014/main" id="{21A92082-68C3-4E0B-B62D-05D2E8E0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095" y="3407958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Fascicolo presente?</a:t>
            </a:r>
          </a:p>
        </p:txBody>
      </p:sp>
      <p:cxnSp>
        <p:nvCxnSpPr>
          <p:cNvPr id="52" name="Straight Arrow Connector 127">
            <a:extLst>
              <a:ext uri="{FF2B5EF4-FFF2-40B4-BE49-F238E27FC236}">
                <a16:creationId xmlns:a16="http://schemas.microsoft.com/office/drawing/2014/main" id="{517AF6E4-EBCB-4801-82E6-274FC4C82C94}"/>
              </a:ext>
            </a:extLst>
          </p:cNvPr>
          <p:cNvCxnSpPr>
            <a:cxnSpLocks noChangeShapeType="1"/>
            <a:stCxn id="53" idx="0"/>
            <a:endCxn id="42" idx="1"/>
          </p:cNvCxnSpPr>
          <p:nvPr/>
        </p:nvCxnSpPr>
        <p:spPr bwMode="auto">
          <a:xfrm flipV="1">
            <a:off x="7447791" y="1590085"/>
            <a:ext cx="168995" cy="50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Hexagon 52">
            <a:extLst>
              <a:ext uri="{FF2B5EF4-FFF2-40B4-BE49-F238E27FC236}">
                <a16:creationId xmlns:a16="http://schemas.microsoft.com/office/drawing/2014/main" id="{3AFA8911-1EF0-494E-920C-F3AD00F39D6F}"/>
              </a:ext>
            </a:extLst>
          </p:cNvPr>
          <p:cNvSpPr/>
          <p:nvPr/>
        </p:nvSpPr>
        <p:spPr>
          <a:xfrm>
            <a:off x="7119951" y="1406759"/>
            <a:ext cx="327840" cy="367664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  <a:endParaRPr lang="it-IT" sz="11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54" name="Straight Arrow Connector 127">
            <a:extLst>
              <a:ext uri="{FF2B5EF4-FFF2-40B4-BE49-F238E27FC236}">
                <a16:creationId xmlns:a16="http://schemas.microsoft.com/office/drawing/2014/main" id="{E05C6357-3C62-40C5-9E31-A9E0FE30EF52}"/>
              </a:ext>
            </a:extLst>
          </p:cNvPr>
          <p:cNvCxnSpPr>
            <a:cxnSpLocks noChangeShapeType="1"/>
            <a:stCxn id="42" idx="3"/>
            <a:endCxn id="40" idx="1"/>
          </p:cNvCxnSpPr>
          <p:nvPr/>
        </p:nvCxnSpPr>
        <p:spPr bwMode="auto">
          <a:xfrm>
            <a:off x="8768786" y="1590085"/>
            <a:ext cx="143620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127">
            <a:extLst>
              <a:ext uri="{FF2B5EF4-FFF2-40B4-BE49-F238E27FC236}">
                <a16:creationId xmlns:a16="http://schemas.microsoft.com/office/drawing/2014/main" id="{2512787B-2F33-4394-845E-99963321E04C}"/>
              </a:ext>
            </a:extLst>
          </p:cNvPr>
          <p:cNvCxnSpPr>
            <a:cxnSpLocks noChangeShapeType="1"/>
            <a:stCxn id="44" idx="2"/>
            <a:endCxn id="45" idx="0"/>
          </p:cNvCxnSpPr>
          <p:nvPr/>
        </p:nvCxnSpPr>
        <p:spPr bwMode="auto">
          <a:xfrm>
            <a:off x="10334772" y="2680789"/>
            <a:ext cx="0" cy="13372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127">
            <a:extLst>
              <a:ext uri="{FF2B5EF4-FFF2-40B4-BE49-F238E27FC236}">
                <a16:creationId xmlns:a16="http://schemas.microsoft.com/office/drawing/2014/main" id="{51DCA01F-E971-4C45-B44D-7453EDF3D1FC}"/>
              </a:ext>
            </a:extLst>
          </p:cNvPr>
          <p:cNvCxnSpPr>
            <a:cxnSpLocks noChangeShapeType="1"/>
            <a:stCxn id="45" idx="2"/>
            <a:endCxn id="46" idx="0"/>
          </p:cNvCxnSpPr>
          <p:nvPr/>
        </p:nvCxnSpPr>
        <p:spPr bwMode="auto">
          <a:xfrm>
            <a:off x="10334772" y="3354517"/>
            <a:ext cx="0" cy="14325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127">
            <a:extLst>
              <a:ext uri="{FF2B5EF4-FFF2-40B4-BE49-F238E27FC236}">
                <a16:creationId xmlns:a16="http://schemas.microsoft.com/office/drawing/2014/main" id="{6272ED72-2DB5-4A20-AE24-5822EBC87B02}"/>
              </a:ext>
            </a:extLst>
          </p:cNvPr>
          <p:cNvCxnSpPr>
            <a:cxnSpLocks noChangeShapeType="1"/>
            <a:stCxn id="46" idx="1"/>
            <a:endCxn id="51" idx="3"/>
          </p:cNvCxnSpPr>
          <p:nvPr/>
        </p:nvCxnSpPr>
        <p:spPr bwMode="auto">
          <a:xfrm flipH="1">
            <a:off x="8786477" y="3767770"/>
            <a:ext cx="97229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127">
            <a:extLst>
              <a:ext uri="{FF2B5EF4-FFF2-40B4-BE49-F238E27FC236}">
                <a16:creationId xmlns:a16="http://schemas.microsoft.com/office/drawing/2014/main" id="{C8993736-0E71-4AAE-8A69-D1444E9251B9}"/>
              </a:ext>
            </a:extLst>
          </p:cNvPr>
          <p:cNvCxnSpPr>
            <a:cxnSpLocks noChangeShapeType="1"/>
            <a:stCxn id="51" idx="2"/>
            <a:endCxn id="47" idx="0"/>
          </p:cNvCxnSpPr>
          <p:nvPr/>
        </p:nvCxnSpPr>
        <p:spPr bwMode="auto">
          <a:xfrm>
            <a:off x="8192786" y="4127583"/>
            <a:ext cx="0" cy="8761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127">
            <a:extLst>
              <a:ext uri="{FF2B5EF4-FFF2-40B4-BE49-F238E27FC236}">
                <a16:creationId xmlns:a16="http://schemas.microsoft.com/office/drawing/2014/main" id="{66A99F53-0E0D-4BFF-AAA9-390CA8BE8715}"/>
              </a:ext>
            </a:extLst>
          </p:cNvPr>
          <p:cNvCxnSpPr>
            <a:cxnSpLocks noChangeShapeType="1"/>
            <a:stCxn id="48" idx="2"/>
            <a:endCxn id="49" idx="0"/>
          </p:cNvCxnSpPr>
          <p:nvPr/>
        </p:nvCxnSpPr>
        <p:spPr bwMode="auto">
          <a:xfrm>
            <a:off x="8192786" y="5404751"/>
            <a:ext cx="0" cy="10003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127">
            <a:extLst>
              <a:ext uri="{FF2B5EF4-FFF2-40B4-BE49-F238E27FC236}">
                <a16:creationId xmlns:a16="http://schemas.microsoft.com/office/drawing/2014/main" id="{5C41B611-1282-4056-B53C-BB2254EDEF8E}"/>
              </a:ext>
            </a:extLst>
          </p:cNvPr>
          <p:cNvCxnSpPr>
            <a:cxnSpLocks noChangeShapeType="1"/>
            <a:stCxn id="47" idx="2"/>
            <a:endCxn id="48" idx="0"/>
          </p:cNvCxnSpPr>
          <p:nvPr/>
        </p:nvCxnSpPr>
        <p:spPr bwMode="auto">
          <a:xfrm>
            <a:off x="8192786" y="4755197"/>
            <a:ext cx="0" cy="10955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127">
            <a:extLst>
              <a:ext uri="{FF2B5EF4-FFF2-40B4-BE49-F238E27FC236}">
                <a16:creationId xmlns:a16="http://schemas.microsoft.com/office/drawing/2014/main" id="{AEEDF418-B5FE-4461-A196-CFAF778385E6}"/>
              </a:ext>
            </a:extLst>
          </p:cNvPr>
          <p:cNvCxnSpPr>
            <a:cxnSpLocks noChangeShapeType="1"/>
            <a:stCxn id="49" idx="3"/>
            <a:endCxn id="41" idx="1"/>
          </p:cNvCxnSpPr>
          <p:nvPr/>
        </p:nvCxnSpPr>
        <p:spPr bwMode="auto">
          <a:xfrm>
            <a:off x="8768786" y="5774781"/>
            <a:ext cx="68654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127">
            <a:extLst>
              <a:ext uri="{FF2B5EF4-FFF2-40B4-BE49-F238E27FC236}">
                <a16:creationId xmlns:a16="http://schemas.microsoft.com/office/drawing/2014/main" id="{E981F77B-E86F-4528-8265-04556F1660B3}"/>
              </a:ext>
            </a:extLst>
          </p:cNvPr>
          <p:cNvCxnSpPr>
            <a:cxnSpLocks noChangeShapeType="1"/>
            <a:stCxn id="41" idx="2"/>
            <a:endCxn id="50" idx="0"/>
          </p:cNvCxnSpPr>
          <p:nvPr/>
        </p:nvCxnSpPr>
        <p:spPr bwMode="auto">
          <a:xfrm>
            <a:off x="10049022" y="6134594"/>
            <a:ext cx="0" cy="8965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127">
            <a:extLst>
              <a:ext uri="{FF2B5EF4-FFF2-40B4-BE49-F238E27FC236}">
                <a16:creationId xmlns:a16="http://schemas.microsoft.com/office/drawing/2014/main" id="{256406FA-3A5E-495E-8458-74897A4CF45B}"/>
              </a:ext>
            </a:extLst>
          </p:cNvPr>
          <p:cNvCxnSpPr>
            <a:cxnSpLocks noChangeShapeType="1"/>
            <a:stCxn id="41" idx="3"/>
            <a:endCxn id="64" idx="2"/>
          </p:cNvCxnSpPr>
          <p:nvPr/>
        </p:nvCxnSpPr>
        <p:spPr bwMode="auto">
          <a:xfrm flipV="1">
            <a:off x="10642713" y="5774781"/>
            <a:ext cx="749417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5FDE16C2-9263-4542-9769-7A0B9EF66984}"/>
              </a:ext>
            </a:extLst>
          </p:cNvPr>
          <p:cNvSpPr/>
          <p:nvPr/>
        </p:nvSpPr>
        <p:spPr>
          <a:xfrm>
            <a:off x="11392130" y="5612484"/>
            <a:ext cx="522546" cy="324594"/>
          </a:xfrm>
          <a:prstGeom prst="ellipse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endParaRPr lang="it-IT" sz="9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8E4F786-00D8-43B1-95D9-A39952F02977}"/>
              </a:ext>
            </a:extLst>
          </p:cNvPr>
          <p:cNvGrpSpPr/>
          <p:nvPr/>
        </p:nvGrpSpPr>
        <p:grpSpPr>
          <a:xfrm>
            <a:off x="11238944" y="4484805"/>
            <a:ext cx="828918" cy="814909"/>
            <a:chOff x="11286569" y="4484805"/>
            <a:chExt cx="828918" cy="81490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7EC1A2F-DDDF-4FC5-A407-E3DAC6A00844}"/>
                </a:ext>
              </a:extLst>
            </p:cNvPr>
            <p:cNvSpPr/>
            <p:nvPr/>
          </p:nvSpPr>
          <p:spPr>
            <a:xfrm>
              <a:off x="11439755" y="4975120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311F7B3-342C-4198-841C-54104EBD08D3}"/>
                </a:ext>
              </a:extLst>
            </p:cNvPr>
            <p:cNvSpPr txBox="1"/>
            <p:nvPr/>
          </p:nvSpPr>
          <p:spPr>
            <a:xfrm>
              <a:off x="11286569" y="4484805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elettronico corrente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1C6C015-42CF-48F2-9F45-390FC94021A2}"/>
              </a:ext>
            </a:extLst>
          </p:cNvPr>
          <p:cNvGrpSpPr/>
          <p:nvPr/>
        </p:nvGrpSpPr>
        <p:grpSpPr>
          <a:xfrm>
            <a:off x="11238944" y="6075364"/>
            <a:ext cx="828918" cy="581185"/>
            <a:chOff x="11286569" y="6075364"/>
            <a:chExt cx="828918" cy="581185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7803940-2610-4300-A5FC-E51978CB3840}"/>
                </a:ext>
              </a:extLst>
            </p:cNvPr>
            <p:cNvSpPr/>
            <p:nvPr/>
          </p:nvSpPr>
          <p:spPr>
            <a:xfrm>
              <a:off x="11439755" y="6331955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ABEDEE-B651-4DDB-9EF8-DB6C83DE2976}"/>
                </a:ext>
              </a:extLst>
            </p:cNvPr>
            <p:cNvSpPr txBox="1"/>
            <p:nvPr/>
          </p:nvSpPr>
          <p:spPr>
            <a:xfrm>
              <a:off x="11286569" y="6075364"/>
              <a:ext cx="828918" cy="291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assegnato</a:t>
              </a:r>
            </a:p>
          </p:txBody>
        </p:sp>
      </p:grpSp>
      <p:cxnSp>
        <p:nvCxnSpPr>
          <p:cNvPr id="73" name="Straight Arrow Connector 127">
            <a:extLst>
              <a:ext uri="{FF2B5EF4-FFF2-40B4-BE49-F238E27FC236}">
                <a16:creationId xmlns:a16="http://schemas.microsoft.com/office/drawing/2014/main" id="{1C8F86D4-D72A-4EAD-A2FE-B3A604E287A9}"/>
              </a:ext>
            </a:extLst>
          </p:cNvPr>
          <p:cNvCxnSpPr>
            <a:cxnSpLocks noChangeShapeType="1"/>
            <a:stCxn id="43" idx="3"/>
            <a:endCxn id="44" idx="1"/>
          </p:cNvCxnSpPr>
          <p:nvPr/>
        </p:nvCxnSpPr>
        <p:spPr bwMode="auto">
          <a:xfrm>
            <a:off x="8768786" y="2410789"/>
            <a:ext cx="98998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127">
            <a:extLst>
              <a:ext uri="{FF2B5EF4-FFF2-40B4-BE49-F238E27FC236}">
                <a16:creationId xmlns:a16="http://schemas.microsoft.com/office/drawing/2014/main" id="{7271C202-FE50-4D5E-A646-2DD808A69379}"/>
              </a:ext>
            </a:extLst>
          </p:cNvPr>
          <p:cNvCxnSpPr>
            <a:cxnSpLocks noChangeShapeType="1"/>
            <a:stCxn id="51" idx="1"/>
            <a:endCxn id="48" idx="1"/>
          </p:cNvCxnSpPr>
          <p:nvPr/>
        </p:nvCxnSpPr>
        <p:spPr bwMode="auto">
          <a:xfrm rot="10800000" flipH="1" flipV="1">
            <a:off x="7599094" y="3767771"/>
            <a:ext cx="17691" cy="1366980"/>
          </a:xfrm>
          <a:prstGeom prst="bentConnector3">
            <a:avLst>
              <a:gd name="adj1" fmla="val -1292182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Arrow Connector 127">
            <a:extLst>
              <a:ext uri="{FF2B5EF4-FFF2-40B4-BE49-F238E27FC236}">
                <a16:creationId xmlns:a16="http://schemas.microsoft.com/office/drawing/2014/main" id="{7DDDD7EA-044A-41AF-A9CC-7E1953BEA436}"/>
              </a:ext>
            </a:extLst>
          </p:cNvPr>
          <p:cNvCxnSpPr>
            <a:cxnSpLocks noChangeShapeType="1"/>
            <a:stCxn id="48" idx="3"/>
            <a:endCxn id="66" idx="2"/>
          </p:cNvCxnSpPr>
          <p:nvPr/>
        </p:nvCxnSpPr>
        <p:spPr bwMode="auto">
          <a:xfrm>
            <a:off x="8768786" y="5134751"/>
            <a:ext cx="2623344" cy="266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127">
            <a:extLst>
              <a:ext uri="{FF2B5EF4-FFF2-40B4-BE49-F238E27FC236}">
                <a16:creationId xmlns:a16="http://schemas.microsoft.com/office/drawing/2014/main" id="{4794F787-0C56-4D0A-B153-9CF06D88F921}"/>
              </a:ext>
            </a:extLst>
          </p:cNvPr>
          <p:cNvCxnSpPr>
            <a:cxnSpLocks noChangeShapeType="1"/>
            <a:stCxn id="50" idx="3"/>
            <a:endCxn id="71" idx="2"/>
          </p:cNvCxnSpPr>
          <p:nvPr/>
        </p:nvCxnSpPr>
        <p:spPr bwMode="auto">
          <a:xfrm>
            <a:off x="10625022" y="6494252"/>
            <a:ext cx="767108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id="{88267A8C-DB4E-40BD-AF34-4F02AC3523C9}"/>
              </a:ext>
            </a:extLst>
          </p:cNvPr>
          <p:cNvCxnSpPr>
            <a:cxnSpLocks noChangeShapeType="1"/>
            <a:stCxn id="40" idx="2"/>
            <a:endCxn id="43" idx="0"/>
          </p:cNvCxnSpPr>
          <p:nvPr/>
        </p:nvCxnSpPr>
        <p:spPr bwMode="auto">
          <a:xfrm rot="5400000">
            <a:off x="8753997" y="1388688"/>
            <a:ext cx="190891" cy="13133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127">
            <a:extLst>
              <a:ext uri="{FF2B5EF4-FFF2-40B4-BE49-F238E27FC236}">
                <a16:creationId xmlns:a16="http://schemas.microsoft.com/office/drawing/2014/main" id="{5F1D209A-6E13-40EE-9D64-B3B8383823F4}"/>
              </a:ext>
            </a:extLst>
          </p:cNvPr>
          <p:cNvCxnSpPr>
            <a:cxnSpLocks noChangeShapeType="1"/>
            <a:stCxn id="40" idx="3"/>
            <a:endCxn id="44" idx="0"/>
          </p:cNvCxnSpPr>
          <p:nvPr/>
        </p:nvCxnSpPr>
        <p:spPr bwMode="auto">
          <a:xfrm>
            <a:off x="10099788" y="1590086"/>
            <a:ext cx="234984" cy="550703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3F136B2-C9D4-4FE7-9B62-606B030DADE5}"/>
              </a:ext>
            </a:extLst>
          </p:cNvPr>
          <p:cNvSpPr txBox="1"/>
          <p:nvPr/>
        </p:nvSpPr>
        <p:spPr>
          <a:xfrm>
            <a:off x="7392460" y="359133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5188769-B9C5-4C00-BA3B-890A4A515A07}"/>
              </a:ext>
            </a:extLst>
          </p:cNvPr>
          <p:cNvSpPr txBox="1"/>
          <p:nvPr/>
        </p:nvSpPr>
        <p:spPr>
          <a:xfrm>
            <a:off x="9216343" y="186688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441440E-5744-4926-BD69-7B56A3635229}"/>
              </a:ext>
            </a:extLst>
          </p:cNvPr>
          <p:cNvSpPr txBox="1"/>
          <p:nvPr/>
        </p:nvSpPr>
        <p:spPr>
          <a:xfrm>
            <a:off x="10585329" y="558734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A60B5DF-B266-4285-9EC5-A1D07836AA2C}"/>
              </a:ext>
            </a:extLst>
          </p:cNvPr>
          <p:cNvSpPr txBox="1"/>
          <p:nvPr/>
        </p:nvSpPr>
        <p:spPr>
          <a:xfrm>
            <a:off x="8184419" y="401872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EEEE4FF-4082-4B9C-9C3B-89E59CAACA6D}"/>
              </a:ext>
            </a:extLst>
          </p:cNvPr>
          <p:cNvSpPr txBox="1"/>
          <p:nvPr/>
        </p:nvSpPr>
        <p:spPr>
          <a:xfrm>
            <a:off x="10025178" y="140044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107" name="Graphic 106" descr="Computer">
            <a:extLst>
              <a:ext uri="{FF2B5EF4-FFF2-40B4-BE49-F238E27FC236}">
                <a16:creationId xmlns:a16="http://schemas.microsoft.com/office/drawing/2014/main" id="{84835D33-B704-42B9-805C-6114EF851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550" y="5253419"/>
            <a:ext cx="302663" cy="302663"/>
          </a:xfrm>
          <a:prstGeom prst="rect">
            <a:avLst/>
          </a:prstGeom>
          <a:effectLst/>
        </p:spPr>
      </p:pic>
      <p:pic>
        <p:nvPicPr>
          <p:cNvPr id="108" name="Graphic 107" descr="Computer">
            <a:extLst>
              <a:ext uri="{FF2B5EF4-FFF2-40B4-BE49-F238E27FC236}">
                <a16:creationId xmlns:a16="http://schemas.microsoft.com/office/drawing/2014/main" id="{B4822C3B-CCE3-4BBA-89D3-4B436E07C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2379" y="4605364"/>
            <a:ext cx="302663" cy="302663"/>
          </a:xfrm>
          <a:prstGeom prst="rect">
            <a:avLst/>
          </a:prstGeom>
          <a:effectLst/>
        </p:spPr>
      </p:pic>
      <p:pic>
        <p:nvPicPr>
          <p:cNvPr id="109" name="Graphic 108" descr="Computer">
            <a:extLst>
              <a:ext uri="{FF2B5EF4-FFF2-40B4-BE49-F238E27FC236}">
                <a16:creationId xmlns:a16="http://schemas.microsoft.com/office/drawing/2014/main" id="{F997603D-5D62-4087-9B66-745E2ADD6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1346" y="3903314"/>
            <a:ext cx="302663" cy="302663"/>
          </a:xfrm>
          <a:prstGeom prst="rect">
            <a:avLst/>
          </a:prstGeom>
          <a:effectLst/>
        </p:spPr>
      </p:pic>
      <p:pic>
        <p:nvPicPr>
          <p:cNvPr id="110" name="Graphic 109" descr="Computer">
            <a:extLst>
              <a:ext uri="{FF2B5EF4-FFF2-40B4-BE49-F238E27FC236}">
                <a16:creationId xmlns:a16="http://schemas.microsoft.com/office/drawing/2014/main" id="{F4A40323-E861-4A88-BBD8-7A43569F4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5105" y="3217661"/>
            <a:ext cx="302663" cy="302663"/>
          </a:xfrm>
          <a:prstGeom prst="rect">
            <a:avLst/>
          </a:prstGeom>
          <a:effectLst/>
        </p:spPr>
      </p:pic>
      <p:pic>
        <p:nvPicPr>
          <p:cNvPr id="112" name="Graphic 111" descr="Computer">
            <a:extLst>
              <a:ext uri="{FF2B5EF4-FFF2-40B4-BE49-F238E27FC236}">
                <a16:creationId xmlns:a16="http://schemas.microsoft.com/office/drawing/2014/main" id="{EF3BA89E-CAF8-417B-9DEA-48DB1EB3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0802" y="2538982"/>
            <a:ext cx="302663" cy="302663"/>
          </a:xfrm>
          <a:prstGeom prst="rect">
            <a:avLst/>
          </a:prstGeom>
          <a:effectLst/>
        </p:spPr>
      </p:pic>
      <p:pic>
        <p:nvPicPr>
          <p:cNvPr id="113" name="Graphic 112" descr="Computer">
            <a:extLst>
              <a:ext uri="{FF2B5EF4-FFF2-40B4-BE49-F238E27FC236}">
                <a16:creationId xmlns:a16="http://schemas.microsoft.com/office/drawing/2014/main" id="{067BCB2F-991F-449F-AFA7-28140E74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4357" y="2538982"/>
            <a:ext cx="302663" cy="302663"/>
          </a:xfrm>
          <a:prstGeom prst="rect">
            <a:avLst/>
          </a:prstGeom>
          <a:effectLst/>
        </p:spPr>
      </p:pic>
      <p:pic>
        <p:nvPicPr>
          <p:cNvPr id="114" name="Graphic 113" descr="Computer">
            <a:extLst>
              <a:ext uri="{FF2B5EF4-FFF2-40B4-BE49-F238E27FC236}">
                <a16:creationId xmlns:a16="http://schemas.microsoft.com/office/drawing/2014/main" id="{05897486-900E-4BAC-BBDE-71BAE02ED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492" y="6612920"/>
            <a:ext cx="302663" cy="302663"/>
          </a:xfrm>
          <a:prstGeom prst="rect">
            <a:avLst/>
          </a:prstGeom>
          <a:effectLst/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BB2EA2A-358F-4D59-B455-133AF0184EBA}"/>
              </a:ext>
            </a:extLst>
          </p:cNvPr>
          <p:cNvSpPr txBox="1"/>
          <p:nvPr/>
        </p:nvSpPr>
        <p:spPr bwMode="auto">
          <a:xfrm>
            <a:off x="8074650" y="928604"/>
            <a:ext cx="1872000" cy="299486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</a:t>
            </a:r>
          </a:p>
        </p:txBody>
      </p:sp>
    </p:spTree>
    <p:extLst>
      <p:ext uri="{BB962C8B-B14F-4D97-AF65-F5344CB8AC3E}">
        <p14:creationId xmlns:p14="http://schemas.microsoft.com/office/powerpoint/2010/main" val="412358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9615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E.1 di «Acquisizione Documento cartaceo» (1/2)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348676"/>
            <a:ext cx="767354" cy="467756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cartaceo in entrata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1350E2-D23B-491A-81CF-A26AAF91FA57}"/>
              </a:ext>
            </a:extLst>
          </p:cNvPr>
          <p:cNvSpPr txBox="1"/>
          <p:nvPr/>
        </p:nvSpPr>
        <p:spPr bwMode="auto">
          <a:xfrm>
            <a:off x="3207376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91048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617" y="607804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Registrazione e segnatura di protocollo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447" y="607804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Trasmissione 1° pagina alla AOO competente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529" y="1366554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Ricezione documento cartaceo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813" y="607804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Classificazione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617" y="4122698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Scansione 1° pagina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813" y="5083251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Verifica di conformità all’originale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529" y="3264120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Verifica competenza documento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725" y="234540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Rilascio ricevuta timbrata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011" y="6078045"/>
            <a:ext cx="1080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Consegna documento cartaceo alla AOO competente</a:t>
            </a:r>
          </a:p>
        </p:txBody>
      </p:sp>
      <p:sp>
        <p:nvSpPr>
          <p:cNvPr id="112" name="AutoShape 67">
            <a:extLst>
              <a:ext uri="{FF2B5EF4-FFF2-40B4-BE49-F238E27FC236}">
                <a16:creationId xmlns:a16="http://schemas.microsoft.com/office/drawing/2014/main" id="{A963829F-58A1-4AAD-AE6A-3C7A2AC3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838" y="2201593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Doc. consegnato a mano?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34" y="3120308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Competenza AOO?</a:t>
            </a:r>
          </a:p>
        </p:txBody>
      </p:sp>
      <p:sp>
        <p:nvSpPr>
          <p:cNvPr id="114" name="AutoShape 67">
            <a:extLst>
              <a:ext uri="{FF2B5EF4-FFF2-40B4-BE49-F238E27FC236}">
                <a16:creationId xmlns:a16="http://schemas.microsoft.com/office/drawing/2014/main" id="{D40D5640-6203-4834-93B3-D2EC296A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926" y="4939438"/>
            <a:ext cx="1187382" cy="719625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conforme?</a:t>
            </a:r>
          </a:p>
        </p:txBody>
      </p:sp>
      <p:cxnSp>
        <p:nvCxnSpPr>
          <p:cNvPr id="116" name="Straight Arrow Connector 127">
            <a:extLst>
              <a:ext uri="{FF2B5EF4-FFF2-40B4-BE49-F238E27FC236}">
                <a16:creationId xmlns:a16="http://schemas.microsoft.com/office/drawing/2014/main" id="{DB5AD1D8-6232-48CE-8D77-7D6545AD01BE}"/>
              </a:ext>
            </a:extLst>
          </p:cNvPr>
          <p:cNvCxnSpPr>
            <a:cxnSpLocks noChangeShapeType="1"/>
            <a:stCxn id="105" idx="2"/>
            <a:endCxn id="112" idx="0"/>
          </p:cNvCxnSpPr>
          <p:nvPr/>
        </p:nvCxnSpPr>
        <p:spPr bwMode="auto">
          <a:xfrm>
            <a:off x="4148529" y="1798554"/>
            <a:ext cx="0" cy="40303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Arrow Connector 127">
            <a:extLst>
              <a:ext uri="{FF2B5EF4-FFF2-40B4-BE49-F238E27FC236}">
                <a16:creationId xmlns:a16="http://schemas.microsoft.com/office/drawing/2014/main" id="{C0BFD707-8C78-4CEF-9BAF-AFFAE32D10B9}"/>
              </a:ext>
            </a:extLst>
          </p:cNvPr>
          <p:cNvCxnSpPr>
            <a:cxnSpLocks noChangeShapeType="1"/>
            <a:stCxn id="112" idx="1"/>
            <a:endCxn id="110" idx="3"/>
          </p:cNvCxnSpPr>
          <p:nvPr/>
        </p:nvCxnSpPr>
        <p:spPr bwMode="auto">
          <a:xfrm flipH="1" flipV="1">
            <a:off x="2873725" y="2561405"/>
            <a:ext cx="681113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Straight Arrow Connector 127">
            <a:extLst>
              <a:ext uri="{FF2B5EF4-FFF2-40B4-BE49-F238E27FC236}">
                <a16:creationId xmlns:a16="http://schemas.microsoft.com/office/drawing/2014/main" id="{93CE016C-6474-4904-83FE-7E44B79BBCBA}"/>
              </a:ext>
            </a:extLst>
          </p:cNvPr>
          <p:cNvCxnSpPr>
            <a:cxnSpLocks noChangeShapeType="1"/>
            <a:stCxn id="112" idx="2"/>
            <a:endCxn id="109" idx="0"/>
          </p:cNvCxnSpPr>
          <p:nvPr/>
        </p:nvCxnSpPr>
        <p:spPr bwMode="auto">
          <a:xfrm>
            <a:off x="4148529" y="2921218"/>
            <a:ext cx="0" cy="34290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28">
            <a:extLst>
              <a:ext uri="{FF2B5EF4-FFF2-40B4-BE49-F238E27FC236}">
                <a16:creationId xmlns:a16="http://schemas.microsoft.com/office/drawing/2014/main" id="{AA9BD231-C723-4CCA-BDB0-9DC3A7FF0C24}"/>
              </a:ext>
            </a:extLst>
          </p:cNvPr>
          <p:cNvCxnSpPr>
            <a:cxnSpLocks noChangeShapeType="1"/>
            <a:stCxn id="110" idx="2"/>
            <a:endCxn id="109" idx="1"/>
          </p:cNvCxnSpPr>
          <p:nvPr/>
        </p:nvCxnSpPr>
        <p:spPr bwMode="auto">
          <a:xfrm rot="16200000" flipH="1">
            <a:off x="2619770" y="2491360"/>
            <a:ext cx="702715" cy="1274804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127">
            <a:extLst>
              <a:ext uri="{FF2B5EF4-FFF2-40B4-BE49-F238E27FC236}">
                <a16:creationId xmlns:a16="http://schemas.microsoft.com/office/drawing/2014/main" id="{1D976BA0-1A39-4B91-9814-F212FAF5CD9F}"/>
              </a:ext>
            </a:extLst>
          </p:cNvPr>
          <p:cNvCxnSpPr>
            <a:cxnSpLocks noChangeShapeType="1"/>
            <a:stCxn id="109" idx="3"/>
            <a:endCxn id="113" idx="1"/>
          </p:cNvCxnSpPr>
          <p:nvPr/>
        </p:nvCxnSpPr>
        <p:spPr bwMode="auto">
          <a:xfrm>
            <a:off x="4688529" y="3480120"/>
            <a:ext cx="37080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7">
            <a:extLst>
              <a:ext uri="{FF2B5EF4-FFF2-40B4-BE49-F238E27FC236}">
                <a16:creationId xmlns:a16="http://schemas.microsoft.com/office/drawing/2014/main" id="{ABDA2DF7-8FEB-499F-9BD3-FAC881AB9CA1}"/>
              </a:ext>
            </a:extLst>
          </p:cNvPr>
          <p:cNvCxnSpPr>
            <a:cxnSpLocks noChangeShapeType="1"/>
            <a:stCxn id="113" idx="2"/>
            <a:endCxn id="107" idx="3"/>
          </p:cNvCxnSpPr>
          <p:nvPr/>
        </p:nvCxnSpPr>
        <p:spPr bwMode="auto">
          <a:xfrm rot="5400000">
            <a:off x="4631939" y="3317611"/>
            <a:ext cx="498765" cy="1543408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7">
            <a:extLst>
              <a:ext uri="{FF2B5EF4-FFF2-40B4-BE49-F238E27FC236}">
                <a16:creationId xmlns:a16="http://schemas.microsoft.com/office/drawing/2014/main" id="{032DABF3-E994-49C3-8415-0D293EDA229F}"/>
              </a:ext>
            </a:extLst>
          </p:cNvPr>
          <p:cNvCxnSpPr>
            <a:cxnSpLocks noChangeShapeType="1"/>
            <a:stCxn id="107" idx="1"/>
            <a:endCxn id="108" idx="0"/>
          </p:cNvCxnSpPr>
          <p:nvPr/>
        </p:nvCxnSpPr>
        <p:spPr bwMode="auto">
          <a:xfrm rot="10800000" flipV="1">
            <a:off x="1754813" y="4338697"/>
            <a:ext cx="1274804" cy="744553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7">
            <a:extLst>
              <a:ext uri="{FF2B5EF4-FFF2-40B4-BE49-F238E27FC236}">
                <a16:creationId xmlns:a16="http://schemas.microsoft.com/office/drawing/2014/main" id="{4605BF1D-956D-4712-BC7C-92B467AB2C32}"/>
              </a:ext>
            </a:extLst>
          </p:cNvPr>
          <p:cNvCxnSpPr>
            <a:cxnSpLocks noChangeShapeType="1"/>
            <a:stCxn id="108" idx="3"/>
            <a:endCxn id="114" idx="1"/>
          </p:cNvCxnSpPr>
          <p:nvPr/>
        </p:nvCxnSpPr>
        <p:spPr bwMode="auto">
          <a:xfrm>
            <a:off x="2294813" y="5299251"/>
            <a:ext cx="681113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Arrow Connector 127">
            <a:extLst>
              <a:ext uri="{FF2B5EF4-FFF2-40B4-BE49-F238E27FC236}">
                <a16:creationId xmlns:a16="http://schemas.microsoft.com/office/drawing/2014/main" id="{B5AB9FFC-CB22-461A-9883-CF0A3B6C7E7B}"/>
              </a:ext>
            </a:extLst>
          </p:cNvPr>
          <p:cNvCxnSpPr>
            <a:cxnSpLocks noChangeShapeType="1"/>
            <a:stCxn id="113" idx="3"/>
            <a:endCxn id="42" idx="3"/>
          </p:cNvCxnSpPr>
          <p:nvPr/>
        </p:nvCxnSpPr>
        <p:spPr bwMode="auto">
          <a:xfrm>
            <a:off x="6246716" y="3480121"/>
            <a:ext cx="500936" cy="175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Hexagon 41">
            <a:extLst>
              <a:ext uri="{FF2B5EF4-FFF2-40B4-BE49-F238E27FC236}">
                <a16:creationId xmlns:a16="http://schemas.microsoft.com/office/drawing/2014/main" id="{FF44B252-639B-4C1D-897F-A9D0B1947A1B}"/>
              </a:ext>
            </a:extLst>
          </p:cNvPr>
          <p:cNvSpPr/>
          <p:nvPr/>
        </p:nvSpPr>
        <p:spPr>
          <a:xfrm>
            <a:off x="6747652" y="3275068"/>
            <a:ext cx="396000" cy="413623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47" name="Straight Arrow Connector 127">
            <a:extLst>
              <a:ext uri="{FF2B5EF4-FFF2-40B4-BE49-F238E27FC236}">
                <a16:creationId xmlns:a16="http://schemas.microsoft.com/office/drawing/2014/main" id="{4F2D85E9-128E-4A23-A96D-2F73B1146895}"/>
              </a:ext>
            </a:extLst>
          </p:cNvPr>
          <p:cNvCxnSpPr>
            <a:cxnSpLocks noChangeShapeType="1"/>
            <a:stCxn id="114" idx="2"/>
            <a:endCxn id="106" idx="0"/>
          </p:cNvCxnSpPr>
          <p:nvPr/>
        </p:nvCxnSpPr>
        <p:spPr bwMode="auto">
          <a:xfrm rot="5400000">
            <a:off x="2452724" y="4961152"/>
            <a:ext cx="418982" cy="181480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Straight Arrow Connector 128">
            <a:extLst>
              <a:ext uri="{FF2B5EF4-FFF2-40B4-BE49-F238E27FC236}">
                <a16:creationId xmlns:a16="http://schemas.microsoft.com/office/drawing/2014/main" id="{85F46263-E9CB-4429-B136-399757BD91AF}"/>
              </a:ext>
            </a:extLst>
          </p:cNvPr>
          <p:cNvCxnSpPr>
            <a:cxnSpLocks noChangeShapeType="1"/>
            <a:stCxn id="114" idx="0"/>
            <a:endCxn id="107" idx="2"/>
          </p:cNvCxnSpPr>
          <p:nvPr/>
        </p:nvCxnSpPr>
        <p:spPr bwMode="auto">
          <a:xfrm flipV="1">
            <a:off x="3569617" y="4554698"/>
            <a:ext cx="0" cy="38474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Arrow Connector 127">
            <a:extLst>
              <a:ext uri="{FF2B5EF4-FFF2-40B4-BE49-F238E27FC236}">
                <a16:creationId xmlns:a16="http://schemas.microsoft.com/office/drawing/2014/main" id="{F3CCCD15-BD8C-495E-9629-83ADC93F37C6}"/>
              </a:ext>
            </a:extLst>
          </p:cNvPr>
          <p:cNvCxnSpPr>
            <a:cxnSpLocks noChangeShapeType="1"/>
            <a:stCxn id="106" idx="3"/>
            <a:endCxn id="103" idx="1"/>
          </p:cNvCxnSpPr>
          <p:nvPr/>
        </p:nvCxnSpPr>
        <p:spPr bwMode="auto">
          <a:xfrm>
            <a:off x="2294813" y="6294045"/>
            <a:ext cx="734804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Arrow Connector 127">
            <a:extLst>
              <a:ext uri="{FF2B5EF4-FFF2-40B4-BE49-F238E27FC236}">
                <a16:creationId xmlns:a16="http://schemas.microsoft.com/office/drawing/2014/main" id="{914C0DE5-69AC-4952-A0C6-DBA8D87DA319}"/>
              </a:ext>
            </a:extLst>
          </p:cNvPr>
          <p:cNvCxnSpPr>
            <a:cxnSpLocks noChangeShapeType="1"/>
            <a:stCxn id="103" idx="3"/>
            <a:endCxn id="104" idx="1"/>
          </p:cNvCxnSpPr>
          <p:nvPr/>
        </p:nvCxnSpPr>
        <p:spPr bwMode="auto">
          <a:xfrm>
            <a:off x="4109617" y="6294045"/>
            <a:ext cx="593830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Arrow Connector 127">
            <a:extLst>
              <a:ext uri="{FF2B5EF4-FFF2-40B4-BE49-F238E27FC236}">
                <a16:creationId xmlns:a16="http://schemas.microsoft.com/office/drawing/2014/main" id="{7FBE9B83-1F3B-4C30-84F5-FD407F18EEE4}"/>
              </a:ext>
            </a:extLst>
          </p:cNvPr>
          <p:cNvCxnSpPr>
            <a:cxnSpLocks noChangeShapeType="1"/>
            <a:stCxn id="104" idx="3"/>
            <a:endCxn id="111" idx="1"/>
          </p:cNvCxnSpPr>
          <p:nvPr/>
        </p:nvCxnSpPr>
        <p:spPr bwMode="auto">
          <a:xfrm>
            <a:off x="5783447" y="6294045"/>
            <a:ext cx="357564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Straight Arrow Connector 127">
            <a:extLst>
              <a:ext uri="{FF2B5EF4-FFF2-40B4-BE49-F238E27FC236}">
                <a16:creationId xmlns:a16="http://schemas.microsoft.com/office/drawing/2014/main" id="{93B740EB-E903-4494-B4D1-B072AB031D0F}"/>
              </a:ext>
            </a:extLst>
          </p:cNvPr>
          <p:cNvCxnSpPr>
            <a:cxnSpLocks noChangeShapeType="1"/>
            <a:stCxn id="111" idx="3"/>
            <a:endCxn id="53" idx="2"/>
          </p:cNvCxnSpPr>
          <p:nvPr/>
        </p:nvCxnSpPr>
        <p:spPr bwMode="auto">
          <a:xfrm>
            <a:off x="7221011" y="6294045"/>
            <a:ext cx="4186719" cy="135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8D43E630-E961-4EE3-A8B2-39DBE9AD0DF6}"/>
              </a:ext>
            </a:extLst>
          </p:cNvPr>
          <p:cNvSpPr txBox="1"/>
          <p:nvPr/>
        </p:nvSpPr>
        <p:spPr>
          <a:xfrm>
            <a:off x="3125229" y="2360944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791FB0F-51EA-4315-AC6D-8D9A9CCD11EE}"/>
              </a:ext>
            </a:extLst>
          </p:cNvPr>
          <p:cNvSpPr txBox="1"/>
          <p:nvPr/>
        </p:nvSpPr>
        <p:spPr>
          <a:xfrm>
            <a:off x="4164984" y="2958261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cxnSp>
        <p:nvCxnSpPr>
          <p:cNvPr id="195" name="Straight Arrow Connector 127">
            <a:extLst>
              <a:ext uri="{FF2B5EF4-FFF2-40B4-BE49-F238E27FC236}">
                <a16:creationId xmlns:a16="http://schemas.microsoft.com/office/drawing/2014/main" id="{02F6A524-32A2-429F-AA2C-342DB7136519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834029" y="1582554"/>
            <a:ext cx="2774500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BE31F9D0-BE56-4342-9547-5CE2DE696E6B}"/>
              </a:ext>
            </a:extLst>
          </p:cNvPr>
          <p:cNvSpPr txBox="1"/>
          <p:nvPr/>
        </p:nvSpPr>
        <p:spPr>
          <a:xfrm>
            <a:off x="6175680" y="3276721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598BEC2-5C39-4396-95AA-ACACFC1C4601}"/>
              </a:ext>
            </a:extLst>
          </p:cNvPr>
          <p:cNvSpPr txBox="1"/>
          <p:nvPr/>
        </p:nvSpPr>
        <p:spPr>
          <a:xfrm>
            <a:off x="5596791" y="383993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4CC8E0C1-1A5E-4535-B50E-AD7531963EE8}"/>
              </a:ext>
            </a:extLst>
          </p:cNvPr>
          <p:cNvSpPr txBox="1"/>
          <p:nvPr/>
        </p:nvSpPr>
        <p:spPr>
          <a:xfrm>
            <a:off x="3569617" y="4737714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5A838E3-49A5-4C48-99B4-FBBF586F4E06}"/>
              </a:ext>
            </a:extLst>
          </p:cNvPr>
          <p:cNvSpPr txBox="1"/>
          <p:nvPr/>
        </p:nvSpPr>
        <p:spPr>
          <a:xfrm>
            <a:off x="3590721" y="5622891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94" name="Graphic 93" descr="Computer">
            <a:extLst>
              <a:ext uri="{FF2B5EF4-FFF2-40B4-BE49-F238E27FC236}">
                <a16:creationId xmlns:a16="http://schemas.microsoft.com/office/drawing/2014/main" id="{41F42C5F-D91F-431E-9697-BEBD88F1B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6671" y="4398493"/>
            <a:ext cx="350850" cy="350850"/>
          </a:xfrm>
          <a:prstGeom prst="rect">
            <a:avLst/>
          </a:prstGeom>
          <a:effectLst/>
        </p:spPr>
      </p:pic>
      <p:pic>
        <p:nvPicPr>
          <p:cNvPr id="202" name="Graphic 201" descr="Computer">
            <a:extLst>
              <a:ext uri="{FF2B5EF4-FFF2-40B4-BE49-F238E27FC236}">
                <a16:creationId xmlns:a16="http://schemas.microsoft.com/office/drawing/2014/main" id="{1007C317-A79D-4F81-BA66-DF9E7D606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2902" y="5366539"/>
            <a:ext cx="350850" cy="350850"/>
          </a:xfrm>
          <a:prstGeom prst="rect">
            <a:avLst/>
          </a:prstGeom>
          <a:effectLst/>
        </p:spPr>
      </p:pic>
      <p:pic>
        <p:nvPicPr>
          <p:cNvPr id="203" name="Graphic 202" descr="Computer">
            <a:extLst>
              <a:ext uri="{FF2B5EF4-FFF2-40B4-BE49-F238E27FC236}">
                <a16:creationId xmlns:a16="http://schemas.microsoft.com/office/drawing/2014/main" id="{F453FA2F-2563-489B-BAAF-456B9BED7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4937" y="6358572"/>
            <a:ext cx="350850" cy="350850"/>
          </a:xfrm>
          <a:prstGeom prst="rect">
            <a:avLst/>
          </a:prstGeom>
          <a:effectLst/>
        </p:spPr>
      </p:pic>
      <p:pic>
        <p:nvPicPr>
          <p:cNvPr id="204" name="Graphic 203" descr="Computer">
            <a:extLst>
              <a:ext uri="{FF2B5EF4-FFF2-40B4-BE49-F238E27FC236}">
                <a16:creationId xmlns:a16="http://schemas.microsoft.com/office/drawing/2014/main" id="{F099A11A-609F-455E-9AB9-EBC9BC50D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3649" y="6358572"/>
            <a:ext cx="350850" cy="350850"/>
          </a:xfrm>
          <a:prstGeom prst="rect">
            <a:avLst/>
          </a:prstGeom>
          <a:effectLst/>
        </p:spPr>
      </p:pic>
      <p:pic>
        <p:nvPicPr>
          <p:cNvPr id="205" name="Graphic 204" descr="Computer">
            <a:extLst>
              <a:ext uri="{FF2B5EF4-FFF2-40B4-BE49-F238E27FC236}">
                <a16:creationId xmlns:a16="http://schemas.microsoft.com/office/drawing/2014/main" id="{4D9FFEDD-E82D-4FE7-9DE9-2DCCA0F85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7554" y="6358572"/>
            <a:ext cx="350850" cy="350850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2A0BB1-FD63-4107-BED2-8A2ADB5FB934}"/>
              </a:ext>
            </a:extLst>
          </p:cNvPr>
          <p:cNvGrpSpPr/>
          <p:nvPr/>
        </p:nvGrpSpPr>
        <p:grpSpPr>
          <a:xfrm>
            <a:off x="11254544" y="5734519"/>
            <a:ext cx="828918" cy="723175"/>
            <a:chOff x="11254544" y="5734519"/>
            <a:chExt cx="828918" cy="7231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6D37F31-0B20-499D-A708-E98CFC98F098}"/>
                </a:ext>
              </a:extLst>
            </p:cNvPr>
            <p:cNvSpPr/>
            <p:nvPr/>
          </p:nvSpPr>
          <p:spPr>
            <a:xfrm>
              <a:off x="11407730" y="6133100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2F75FD-A111-4B2C-A378-D0F20C8CF2E4}"/>
                </a:ext>
              </a:extLst>
            </p:cNvPr>
            <p:cNvSpPr txBox="1"/>
            <p:nvPr/>
          </p:nvSpPr>
          <p:spPr>
            <a:xfrm>
              <a:off x="11254544" y="5734519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Doc. Carta</a:t>
              </a:r>
              <a:r>
                <a:rPr lang="it-IT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ceo consegnato ad AOO competente</a:t>
              </a:r>
              <a:endParaRPr lang="it-IT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739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13 - Processo A.1 «Richiesta di accesso civico generalizzato»</a:t>
            </a:r>
          </a:p>
        </p:txBody>
      </p:sp>
    </p:spTree>
    <p:extLst>
      <p:ext uri="{BB962C8B-B14F-4D97-AF65-F5344CB8AC3E}">
        <p14:creationId xmlns:p14="http://schemas.microsoft.com/office/powerpoint/2010/main" val="1905392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390694" y="967515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811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A.1 di «Richiesta di accesso civico generalizzato»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9" y="1261972"/>
            <a:ext cx="1012001" cy="595403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Flusso E.1.1</a:t>
            </a:r>
          </a:p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Flusso E.1.2</a:t>
            </a:r>
          </a:p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Flusso E.2 </a:t>
            </a:r>
          </a:p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Flusso E.4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1350E2-D23B-491A-81CF-A26AAF91FA57}"/>
              </a:ext>
            </a:extLst>
          </p:cNvPr>
          <p:cNvSpPr txBox="1"/>
          <p:nvPr/>
        </p:nvSpPr>
        <p:spPr bwMode="auto">
          <a:xfrm>
            <a:off x="4804656" y="967512"/>
            <a:ext cx="255411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UFFICIO RESPONSABILE DEL PROCEDIMENTO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352738" y="967512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823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411" y="5116017"/>
            <a:ext cx="122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Verifica presenza fascicolo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195" y="1343673"/>
            <a:ext cx="122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Verifica diritto di accesso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220" y="6358976"/>
            <a:ext cx="122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Consegna dei dati richiesti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195" y="3633594"/>
            <a:ext cx="122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Verifica opposizione controinteressati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411" y="3633594"/>
            <a:ext cx="122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Valutazione opposizione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195" y="2907478"/>
            <a:ext cx="122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Invio richiesta ai controinteressati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220" y="2080998"/>
            <a:ext cx="122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Valutazione presenza controinteressati</a:t>
            </a:r>
          </a:p>
        </p:txBody>
      </p:sp>
      <p:sp>
        <p:nvSpPr>
          <p:cNvPr id="112" name="AutoShape 67">
            <a:extLst>
              <a:ext uri="{FF2B5EF4-FFF2-40B4-BE49-F238E27FC236}">
                <a16:creationId xmlns:a16="http://schemas.microsoft.com/office/drawing/2014/main" id="{A963829F-58A1-4AAD-AE6A-3C7A2AC3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195" y="1990998"/>
            <a:ext cx="1620000" cy="612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Diritto di accesso accordato?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220" y="2817478"/>
            <a:ext cx="1620000" cy="612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Controinteressati presenti?</a:t>
            </a:r>
          </a:p>
        </p:txBody>
      </p:sp>
      <p:sp>
        <p:nvSpPr>
          <p:cNvPr id="114" name="AutoShape 67">
            <a:extLst>
              <a:ext uri="{FF2B5EF4-FFF2-40B4-BE49-F238E27FC236}">
                <a16:creationId xmlns:a16="http://schemas.microsoft.com/office/drawing/2014/main" id="{D40D5640-6203-4834-93B3-D2EC296A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040" y="3517715"/>
            <a:ext cx="1620000" cy="663759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Opposizione presente?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2DA306E-EAC0-4302-B656-41DD3428E504}"/>
              </a:ext>
            </a:extLst>
          </p:cNvPr>
          <p:cNvGrpSpPr/>
          <p:nvPr/>
        </p:nvGrpSpPr>
        <p:grpSpPr>
          <a:xfrm>
            <a:off x="11190801" y="5425307"/>
            <a:ext cx="828918" cy="724837"/>
            <a:chOff x="11198421" y="5425307"/>
            <a:chExt cx="828918" cy="724837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E32663A-04C1-45AF-B144-F1389ADAC32B}"/>
                </a:ext>
              </a:extLst>
            </p:cNvPr>
            <p:cNvSpPr/>
            <p:nvPr/>
          </p:nvSpPr>
          <p:spPr>
            <a:xfrm>
              <a:off x="11351607" y="5825550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DA6DCE-1308-4869-9CD1-7FEBAF34FEA2}"/>
                </a:ext>
              </a:extLst>
            </p:cNvPr>
            <p:cNvSpPr txBox="1"/>
            <p:nvPr/>
          </p:nvSpPr>
          <p:spPr>
            <a:xfrm>
              <a:off x="11198421" y="5425307"/>
              <a:ext cx="828918" cy="3998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Doc. archiviato in archivio elettronico corrente</a:t>
              </a:r>
            </a:p>
          </p:txBody>
        </p:sp>
      </p:grpSp>
      <p:sp>
        <p:nvSpPr>
          <p:cNvPr id="64" name="AutoShape 98">
            <a:extLst>
              <a:ext uri="{FF2B5EF4-FFF2-40B4-BE49-F238E27FC236}">
                <a16:creationId xmlns:a16="http://schemas.microsoft.com/office/drawing/2014/main" id="{646A2B24-9384-4442-B228-38EB1D1A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0722" y="5116017"/>
            <a:ext cx="122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Richiesta creazione nuovo fascicolo all’utente doc.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8085BBE-E1D6-41CD-8EC1-0198DFAF544E}"/>
              </a:ext>
            </a:extLst>
          </p:cNvPr>
          <p:cNvGrpSpPr/>
          <p:nvPr/>
        </p:nvGrpSpPr>
        <p:grpSpPr>
          <a:xfrm>
            <a:off x="11190801" y="1985532"/>
            <a:ext cx="828918" cy="470532"/>
            <a:chOff x="11198421" y="1985532"/>
            <a:chExt cx="828918" cy="47053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A277F79-9967-4664-AD30-1C727CA66078}"/>
                </a:ext>
              </a:extLst>
            </p:cNvPr>
            <p:cNvSpPr/>
            <p:nvPr/>
          </p:nvSpPr>
          <p:spPr>
            <a:xfrm>
              <a:off x="11351607" y="2131470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FC94470-B896-45BA-9877-7EFC2605CE20}"/>
                </a:ext>
              </a:extLst>
            </p:cNvPr>
            <p:cNvSpPr txBox="1"/>
            <p:nvPr/>
          </p:nvSpPr>
          <p:spPr>
            <a:xfrm>
              <a:off x="11198421" y="1985532"/>
              <a:ext cx="828918" cy="1753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Richiesta respinta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662B7A3-1D4E-4972-ADBD-03D33977A2EC}"/>
              </a:ext>
            </a:extLst>
          </p:cNvPr>
          <p:cNvGrpSpPr/>
          <p:nvPr/>
        </p:nvGrpSpPr>
        <p:grpSpPr>
          <a:xfrm>
            <a:off x="11198421" y="6272065"/>
            <a:ext cx="828918" cy="465208"/>
            <a:chOff x="11198421" y="6272065"/>
            <a:chExt cx="828918" cy="46520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9978B34-C18E-40E9-9C73-C79EBD3A3349}"/>
                </a:ext>
              </a:extLst>
            </p:cNvPr>
            <p:cNvSpPr/>
            <p:nvPr/>
          </p:nvSpPr>
          <p:spPr>
            <a:xfrm>
              <a:off x="11351607" y="6412679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7FD4AA6-FB1B-4E42-8CAB-AECF0557F286}"/>
                </a:ext>
              </a:extLst>
            </p:cNvPr>
            <p:cNvSpPr txBox="1"/>
            <p:nvPr/>
          </p:nvSpPr>
          <p:spPr>
            <a:xfrm>
              <a:off x="11198421" y="6272065"/>
              <a:ext cx="828918" cy="1345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Dati consegnati</a:t>
              </a:r>
            </a:p>
          </p:txBody>
        </p:sp>
      </p:grpSp>
      <p:sp>
        <p:nvSpPr>
          <p:cNvPr id="54" name="AutoShape 98">
            <a:extLst>
              <a:ext uri="{FF2B5EF4-FFF2-40B4-BE49-F238E27FC236}">
                <a16:creationId xmlns:a16="http://schemas.microsoft.com/office/drawing/2014/main" id="{D8131E55-37C0-4CAA-9AD8-DFBE6878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0722" y="5771847"/>
            <a:ext cx="1224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Inserimento in fascicolo elettronico</a:t>
            </a:r>
          </a:p>
        </p:txBody>
      </p:sp>
      <p:sp>
        <p:nvSpPr>
          <p:cNvPr id="55" name="AutoShape 67">
            <a:extLst>
              <a:ext uri="{FF2B5EF4-FFF2-40B4-BE49-F238E27FC236}">
                <a16:creationId xmlns:a16="http://schemas.microsoft.com/office/drawing/2014/main" id="{BADC24E3-A3F0-4E1D-BD53-314B1810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411" y="4284806"/>
            <a:ext cx="1620000" cy="612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Opposizione accolta?</a:t>
            </a:r>
          </a:p>
        </p:txBody>
      </p:sp>
      <p:sp>
        <p:nvSpPr>
          <p:cNvPr id="56" name="AutoShape 67">
            <a:extLst>
              <a:ext uri="{FF2B5EF4-FFF2-40B4-BE49-F238E27FC236}">
                <a16:creationId xmlns:a16="http://schemas.microsoft.com/office/drawing/2014/main" id="{4AD47D7A-F7B7-44E2-AF1C-EAFC8A9AB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279" y="5026017"/>
            <a:ext cx="1620000" cy="612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Fascicolo presente?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FD31BC9-5C1B-4D1B-B11D-06B7FE018694}"/>
              </a:ext>
            </a:extLst>
          </p:cNvPr>
          <p:cNvGrpSpPr/>
          <p:nvPr/>
        </p:nvGrpSpPr>
        <p:grpSpPr>
          <a:xfrm>
            <a:off x="11190801" y="4269582"/>
            <a:ext cx="828918" cy="483521"/>
            <a:chOff x="11190801" y="4269582"/>
            <a:chExt cx="828918" cy="48352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6F834E0-DD33-4EB4-AC8C-9F6274748B78}"/>
                </a:ext>
              </a:extLst>
            </p:cNvPr>
            <p:cNvSpPr/>
            <p:nvPr/>
          </p:nvSpPr>
          <p:spPr>
            <a:xfrm>
              <a:off x="11343987" y="4428509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C318CE9-33BC-4A6C-8859-B87141AC899C}"/>
                </a:ext>
              </a:extLst>
            </p:cNvPr>
            <p:cNvSpPr txBox="1"/>
            <p:nvPr/>
          </p:nvSpPr>
          <p:spPr>
            <a:xfrm>
              <a:off x="11190801" y="4269582"/>
              <a:ext cx="828918" cy="1753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Richiesta respinta</a:t>
              </a:r>
            </a:p>
          </p:txBody>
        </p:sp>
      </p:grpSp>
      <p:cxnSp>
        <p:nvCxnSpPr>
          <p:cNvPr id="66" name="Straight Arrow Connector 127">
            <a:extLst>
              <a:ext uri="{FF2B5EF4-FFF2-40B4-BE49-F238E27FC236}">
                <a16:creationId xmlns:a16="http://schemas.microsoft.com/office/drawing/2014/main" id="{AD3D0072-05D9-4696-8576-1C5C1C9D7534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 flipV="1">
            <a:off x="1099090" y="1559673"/>
            <a:ext cx="202610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127">
            <a:extLst>
              <a:ext uri="{FF2B5EF4-FFF2-40B4-BE49-F238E27FC236}">
                <a16:creationId xmlns:a16="http://schemas.microsoft.com/office/drawing/2014/main" id="{D8F7DE2F-BF0B-4161-9D22-D5C4F38B2971}"/>
              </a:ext>
            </a:extLst>
          </p:cNvPr>
          <p:cNvCxnSpPr>
            <a:cxnSpLocks noChangeShapeType="1"/>
            <a:stCxn id="105" idx="2"/>
            <a:endCxn id="112" idx="0"/>
          </p:cNvCxnSpPr>
          <p:nvPr/>
        </p:nvCxnSpPr>
        <p:spPr bwMode="auto">
          <a:xfrm>
            <a:off x="3737195" y="1775673"/>
            <a:ext cx="0" cy="21532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127">
            <a:extLst>
              <a:ext uri="{FF2B5EF4-FFF2-40B4-BE49-F238E27FC236}">
                <a16:creationId xmlns:a16="http://schemas.microsoft.com/office/drawing/2014/main" id="{221215FD-879D-4534-BFF4-3BE85090C4FB}"/>
              </a:ext>
            </a:extLst>
          </p:cNvPr>
          <p:cNvCxnSpPr>
            <a:cxnSpLocks noChangeShapeType="1"/>
            <a:stCxn id="112" idx="1"/>
            <a:endCxn id="110" idx="3"/>
          </p:cNvCxnSpPr>
          <p:nvPr/>
        </p:nvCxnSpPr>
        <p:spPr bwMode="auto">
          <a:xfrm flipH="1">
            <a:off x="2701220" y="2296998"/>
            <a:ext cx="22597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127">
            <a:extLst>
              <a:ext uri="{FF2B5EF4-FFF2-40B4-BE49-F238E27FC236}">
                <a16:creationId xmlns:a16="http://schemas.microsoft.com/office/drawing/2014/main" id="{236028DA-B2D8-4DD5-AB8B-58BDC7B11B4D}"/>
              </a:ext>
            </a:extLst>
          </p:cNvPr>
          <p:cNvCxnSpPr>
            <a:cxnSpLocks noChangeShapeType="1"/>
            <a:stCxn id="110" idx="2"/>
            <a:endCxn id="113" idx="0"/>
          </p:cNvCxnSpPr>
          <p:nvPr/>
        </p:nvCxnSpPr>
        <p:spPr bwMode="auto">
          <a:xfrm>
            <a:off x="2089220" y="2512998"/>
            <a:ext cx="0" cy="30448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Arrow Connector 127">
            <a:extLst>
              <a:ext uri="{FF2B5EF4-FFF2-40B4-BE49-F238E27FC236}">
                <a16:creationId xmlns:a16="http://schemas.microsoft.com/office/drawing/2014/main" id="{F8734AA5-CDA9-48AF-BFE6-6CD3CC23CDFF}"/>
              </a:ext>
            </a:extLst>
          </p:cNvPr>
          <p:cNvCxnSpPr>
            <a:cxnSpLocks noChangeShapeType="1"/>
            <a:stCxn id="112" idx="3"/>
            <a:endCxn id="133" idx="2"/>
          </p:cNvCxnSpPr>
          <p:nvPr/>
        </p:nvCxnSpPr>
        <p:spPr bwMode="auto">
          <a:xfrm flipV="1">
            <a:off x="4547195" y="2293767"/>
            <a:ext cx="6796792" cy="323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id="{1C1F4883-295E-4855-A1B9-5A3302CCD3E0}"/>
              </a:ext>
            </a:extLst>
          </p:cNvPr>
          <p:cNvCxnSpPr>
            <a:cxnSpLocks noChangeShapeType="1"/>
            <a:stCxn id="113" idx="3"/>
            <a:endCxn id="109" idx="1"/>
          </p:cNvCxnSpPr>
          <p:nvPr/>
        </p:nvCxnSpPr>
        <p:spPr bwMode="auto">
          <a:xfrm>
            <a:off x="2899220" y="3123478"/>
            <a:ext cx="22597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127">
            <a:extLst>
              <a:ext uri="{FF2B5EF4-FFF2-40B4-BE49-F238E27FC236}">
                <a16:creationId xmlns:a16="http://schemas.microsoft.com/office/drawing/2014/main" id="{1F4296DF-6BBE-48FD-8936-16F49D4B917C}"/>
              </a:ext>
            </a:extLst>
          </p:cNvPr>
          <p:cNvCxnSpPr>
            <a:cxnSpLocks noChangeShapeType="1"/>
            <a:stCxn id="113" idx="2"/>
            <a:endCxn id="106" idx="0"/>
          </p:cNvCxnSpPr>
          <p:nvPr/>
        </p:nvCxnSpPr>
        <p:spPr bwMode="auto">
          <a:xfrm>
            <a:off x="2089220" y="3429478"/>
            <a:ext cx="0" cy="292949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Arrow Connector 127">
            <a:extLst>
              <a:ext uri="{FF2B5EF4-FFF2-40B4-BE49-F238E27FC236}">
                <a16:creationId xmlns:a16="http://schemas.microsoft.com/office/drawing/2014/main" id="{AD13B264-AC9A-4127-BB61-3CD38F626B09}"/>
              </a:ext>
            </a:extLst>
          </p:cNvPr>
          <p:cNvCxnSpPr>
            <a:cxnSpLocks noChangeShapeType="1"/>
            <a:stCxn id="109" idx="2"/>
            <a:endCxn id="107" idx="0"/>
          </p:cNvCxnSpPr>
          <p:nvPr/>
        </p:nvCxnSpPr>
        <p:spPr bwMode="auto">
          <a:xfrm>
            <a:off x="3737195" y="3339478"/>
            <a:ext cx="0" cy="29411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127">
            <a:extLst>
              <a:ext uri="{FF2B5EF4-FFF2-40B4-BE49-F238E27FC236}">
                <a16:creationId xmlns:a16="http://schemas.microsoft.com/office/drawing/2014/main" id="{311AE0E6-3F2B-491C-BADB-BDF3FFA8798F}"/>
              </a:ext>
            </a:extLst>
          </p:cNvPr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4349195" y="3849594"/>
            <a:ext cx="217845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127">
            <a:extLst>
              <a:ext uri="{FF2B5EF4-FFF2-40B4-BE49-F238E27FC236}">
                <a16:creationId xmlns:a16="http://schemas.microsoft.com/office/drawing/2014/main" id="{828BE597-0AF5-44E8-BA16-FAC116B92C3A}"/>
              </a:ext>
            </a:extLst>
          </p:cNvPr>
          <p:cNvCxnSpPr>
            <a:cxnSpLocks noChangeShapeType="1"/>
            <a:stCxn id="114" idx="3"/>
            <a:endCxn id="108" idx="1"/>
          </p:cNvCxnSpPr>
          <p:nvPr/>
        </p:nvCxnSpPr>
        <p:spPr bwMode="auto">
          <a:xfrm flipV="1">
            <a:off x="6187040" y="3849594"/>
            <a:ext cx="227371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Straight Arrow Connector 127">
            <a:extLst>
              <a:ext uri="{FF2B5EF4-FFF2-40B4-BE49-F238E27FC236}">
                <a16:creationId xmlns:a16="http://schemas.microsoft.com/office/drawing/2014/main" id="{11EB7AC6-EBD4-4A87-A73D-5F8C74835F06}"/>
              </a:ext>
            </a:extLst>
          </p:cNvPr>
          <p:cNvCxnSpPr>
            <a:cxnSpLocks noChangeShapeType="1"/>
            <a:stCxn id="108" idx="2"/>
            <a:endCxn id="55" idx="0"/>
          </p:cNvCxnSpPr>
          <p:nvPr/>
        </p:nvCxnSpPr>
        <p:spPr bwMode="auto">
          <a:xfrm>
            <a:off x="7026411" y="4065594"/>
            <a:ext cx="0" cy="21921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Straight Arrow Connector 127">
            <a:extLst>
              <a:ext uri="{FF2B5EF4-FFF2-40B4-BE49-F238E27FC236}">
                <a16:creationId xmlns:a16="http://schemas.microsoft.com/office/drawing/2014/main" id="{D48BEC25-87E5-4B20-9FDF-84E0C903D932}"/>
              </a:ext>
            </a:extLst>
          </p:cNvPr>
          <p:cNvCxnSpPr>
            <a:cxnSpLocks noChangeShapeType="1"/>
            <a:stCxn id="55" idx="3"/>
            <a:endCxn id="59" idx="2"/>
          </p:cNvCxnSpPr>
          <p:nvPr/>
        </p:nvCxnSpPr>
        <p:spPr bwMode="auto">
          <a:xfrm>
            <a:off x="7836411" y="4590806"/>
            <a:ext cx="350757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Straight Arrow Connector 127">
            <a:extLst>
              <a:ext uri="{FF2B5EF4-FFF2-40B4-BE49-F238E27FC236}">
                <a16:creationId xmlns:a16="http://schemas.microsoft.com/office/drawing/2014/main" id="{19A77971-6021-4E1E-A1D8-2487D828D592}"/>
              </a:ext>
            </a:extLst>
          </p:cNvPr>
          <p:cNvCxnSpPr>
            <a:cxnSpLocks noChangeShapeType="1"/>
            <a:stCxn id="55" idx="1"/>
            <a:endCxn id="138" idx="2"/>
          </p:cNvCxnSpPr>
          <p:nvPr/>
        </p:nvCxnSpPr>
        <p:spPr bwMode="auto">
          <a:xfrm rot="10800000" flipH="1" flipV="1">
            <a:off x="6216411" y="4590806"/>
            <a:ext cx="5135196" cy="1984170"/>
          </a:xfrm>
          <a:prstGeom prst="bentConnector3">
            <a:avLst>
              <a:gd name="adj1" fmla="val -4452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Straight Arrow Connector 127">
            <a:extLst>
              <a:ext uri="{FF2B5EF4-FFF2-40B4-BE49-F238E27FC236}">
                <a16:creationId xmlns:a16="http://schemas.microsoft.com/office/drawing/2014/main" id="{E102C950-64D7-4B78-987E-E9F2017B05C3}"/>
              </a:ext>
            </a:extLst>
          </p:cNvPr>
          <p:cNvCxnSpPr>
            <a:cxnSpLocks noChangeShapeType="1"/>
            <a:stCxn id="106" idx="3"/>
            <a:endCxn id="138" idx="2"/>
          </p:cNvCxnSpPr>
          <p:nvPr/>
        </p:nvCxnSpPr>
        <p:spPr bwMode="auto">
          <a:xfrm>
            <a:off x="2701220" y="6574976"/>
            <a:ext cx="8650387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Straight Arrow Connector 127">
            <a:extLst>
              <a:ext uri="{FF2B5EF4-FFF2-40B4-BE49-F238E27FC236}">
                <a16:creationId xmlns:a16="http://schemas.microsoft.com/office/drawing/2014/main" id="{81A4AB29-76E2-48BC-8E8F-B1694A91649D}"/>
              </a:ext>
            </a:extLst>
          </p:cNvPr>
          <p:cNvCxnSpPr>
            <a:cxnSpLocks noChangeShapeType="1"/>
            <a:stCxn id="114" idx="2"/>
            <a:endCxn id="138" idx="2"/>
          </p:cNvCxnSpPr>
          <p:nvPr/>
        </p:nvCxnSpPr>
        <p:spPr bwMode="auto">
          <a:xfrm rot="16200000" flipH="1">
            <a:off x="7167572" y="2390941"/>
            <a:ext cx="2393502" cy="5974567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Straight Arrow Connector 127">
            <a:extLst>
              <a:ext uri="{FF2B5EF4-FFF2-40B4-BE49-F238E27FC236}">
                <a16:creationId xmlns:a16="http://schemas.microsoft.com/office/drawing/2014/main" id="{213834E1-1EE8-44CB-9ACE-D475F304E2A1}"/>
              </a:ext>
            </a:extLst>
          </p:cNvPr>
          <p:cNvCxnSpPr>
            <a:cxnSpLocks noChangeShapeType="1"/>
            <a:stCxn id="64" idx="2"/>
            <a:endCxn id="54" idx="0"/>
          </p:cNvCxnSpPr>
          <p:nvPr/>
        </p:nvCxnSpPr>
        <p:spPr bwMode="auto">
          <a:xfrm>
            <a:off x="10322722" y="5548017"/>
            <a:ext cx="0" cy="22383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Arrow Connector 127">
            <a:extLst>
              <a:ext uri="{FF2B5EF4-FFF2-40B4-BE49-F238E27FC236}">
                <a16:creationId xmlns:a16="http://schemas.microsoft.com/office/drawing/2014/main" id="{5D0E9012-58AD-46DC-A859-CCC63349FFE4}"/>
              </a:ext>
            </a:extLst>
          </p:cNvPr>
          <p:cNvCxnSpPr>
            <a:cxnSpLocks noChangeShapeType="1"/>
            <a:stCxn id="54" idx="3"/>
            <a:endCxn id="61" idx="2"/>
          </p:cNvCxnSpPr>
          <p:nvPr/>
        </p:nvCxnSpPr>
        <p:spPr bwMode="auto">
          <a:xfrm>
            <a:off x="10934722" y="5987847"/>
            <a:ext cx="40926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Arrow Connector 127">
            <a:extLst>
              <a:ext uri="{FF2B5EF4-FFF2-40B4-BE49-F238E27FC236}">
                <a16:creationId xmlns:a16="http://schemas.microsoft.com/office/drawing/2014/main" id="{75C58D5A-40FA-4D3F-9571-A62D65362806}"/>
              </a:ext>
            </a:extLst>
          </p:cNvPr>
          <p:cNvCxnSpPr>
            <a:cxnSpLocks noChangeShapeType="1"/>
            <a:stCxn id="55" idx="2"/>
            <a:endCxn id="103" idx="0"/>
          </p:cNvCxnSpPr>
          <p:nvPr/>
        </p:nvCxnSpPr>
        <p:spPr bwMode="auto">
          <a:xfrm>
            <a:off x="7026411" y="4896806"/>
            <a:ext cx="0" cy="21921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Straight Arrow Connector 127">
            <a:extLst>
              <a:ext uri="{FF2B5EF4-FFF2-40B4-BE49-F238E27FC236}">
                <a16:creationId xmlns:a16="http://schemas.microsoft.com/office/drawing/2014/main" id="{0ED099FC-4B11-4089-A65B-5C3FEB498602}"/>
              </a:ext>
            </a:extLst>
          </p:cNvPr>
          <p:cNvCxnSpPr>
            <a:cxnSpLocks noChangeShapeType="1"/>
            <a:stCxn id="103" idx="3"/>
            <a:endCxn id="56" idx="1"/>
          </p:cNvCxnSpPr>
          <p:nvPr/>
        </p:nvCxnSpPr>
        <p:spPr bwMode="auto">
          <a:xfrm>
            <a:off x="7638411" y="5332017"/>
            <a:ext cx="211868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Straight Arrow Connector 127">
            <a:extLst>
              <a:ext uri="{FF2B5EF4-FFF2-40B4-BE49-F238E27FC236}">
                <a16:creationId xmlns:a16="http://schemas.microsoft.com/office/drawing/2014/main" id="{A1FD28DB-0DBD-42E4-A0D8-1A53E975740B}"/>
              </a:ext>
            </a:extLst>
          </p:cNvPr>
          <p:cNvCxnSpPr>
            <a:cxnSpLocks noChangeShapeType="1"/>
            <a:stCxn id="56" idx="3"/>
            <a:endCxn id="64" idx="1"/>
          </p:cNvCxnSpPr>
          <p:nvPr/>
        </p:nvCxnSpPr>
        <p:spPr bwMode="auto">
          <a:xfrm>
            <a:off x="9470279" y="5332017"/>
            <a:ext cx="240443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Straight Arrow Connector 127">
            <a:extLst>
              <a:ext uri="{FF2B5EF4-FFF2-40B4-BE49-F238E27FC236}">
                <a16:creationId xmlns:a16="http://schemas.microsoft.com/office/drawing/2014/main" id="{FE901D1D-88AD-426B-9DE3-7026F6420D38}"/>
              </a:ext>
            </a:extLst>
          </p:cNvPr>
          <p:cNvCxnSpPr>
            <a:cxnSpLocks noChangeShapeType="1"/>
            <a:stCxn id="56" idx="2"/>
            <a:endCxn id="54" idx="1"/>
          </p:cNvCxnSpPr>
          <p:nvPr/>
        </p:nvCxnSpPr>
        <p:spPr bwMode="auto">
          <a:xfrm rot="16200000" flipH="1">
            <a:off x="9010585" y="5287710"/>
            <a:ext cx="349830" cy="1050443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AE709CF9-6708-4D1C-96A3-CEB43018AC39}"/>
              </a:ext>
            </a:extLst>
          </p:cNvPr>
          <p:cNvSpPr txBox="1"/>
          <p:nvPr/>
        </p:nvSpPr>
        <p:spPr>
          <a:xfrm>
            <a:off x="2742318" y="210312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C449366-87CA-405D-A4C7-0161E4F68B8A}"/>
              </a:ext>
            </a:extLst>
          </p:cNvPr>
          <p:cNvSpPr txBox="1"/>
          <p:nvPr/>
        </p:nvSpPr>
        <p:spPr>
          <a:xfrm>
            <a:off x="2819474" y="293523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F8651BE3-E96D-4C86-823C-760039EC8DA5}"/>
              </a:ext>
            </a:extLst>
          </p:cNvPr>
          <p:cNvSpPr txBox="1"/>
          <p:nvPr/>
        </p:nvSpPr>
        <p:spPr>
          <a:xfrm>
            <a:off x="6123390" y="3658343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E7D1D91-3908-46BF-A31C-B5BC244518AA}"/>
              </a:ext>
            </a:extLst>
          </p:cNvPr>
          <p:cNvSpPr txBox="1"/>
          <p:nvPr/>
        </p:nvSpPr>
        <p:spPr>
          <a:xfrm>
            <a:off x="7802144" y="439845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DEBD569-2D39-4A93-A12A-33FACFA18BF9}"/>
              </a:ext>
            </a:extLst>
          </p:cNvPr>
          <p:cNvSpPr txBox="1"/>
          <p:nvPr/>
        </p:nvSpPr>
        <p:spPr>
          <a:xfrm>
            <a:off x="8610934" y="5591295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502B7E5-4C65-4752-B36B-231D9B3E482B}"/>
              </a:ext>
            </a:extLst>
          </p:cNvPr>
          <p:cNvSpPr txBox="1"/>
          <p:nvPr/>
        </p:nvSpPr>
        <p:spPr>
          <a:xfrm>
            <a:off x="4532182" y="2119993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67A3A8F-42EE-4F58-8B3F-9089B9984DDA}"/>
              </a:ext>
            </a:extLst>
          </p:cNvPr>
          <p:cNvSpPr txBox="1"/>
          <p:nvPr/>
        </p:nvSpPr>
        <p:spPr>
          <a:xfrm>
            <a:off x="2057176" y="3429478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CA4E87A2-C08D-456A-8530-97D4A1A26B52}"/>
              </a:ext>
            </a:extLst>
          </p:cNvPr>
          <p:cNvSpPr txBox="1"/>
          <p:nvPr/>
        </p:nvSpPr>
        <p:spPr>
          <a:xfrm>
            <a:off x="5349951" y="4158221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7CEF73D-49C7-4DFD-A755-7D15E33686FA}"/>
              </a:ext>
            </a:extLst>
          </p:cNvPr>
          <p:cNvSpPr txBox="1"/>
          <p:nvPr/>
        </p:nvSpPr>
        <p:spPr>
          <a:xfrm>
            <a:off x="5966133" y="440545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E21336B-DB34-412A-9728-2AEFAFC4DFE3}"/>
              </a:ext>
            </a:extLst>
          </p:cNvPr>
          <p:cNvSpPr txBox="1"/>
          <p:nvPr/>
        </p:nvSpPr>
        <p:spPr>
          <a:xfrm>
            <a:off x="9370821" y="513954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cxnSp>
        <p:nvCxnSpPr>
          <p:cNvPr id="68" name="Straight Connector 104">
            <a:extLst>
              <a:ext uri="{FF2B5EF4-FFF2-40B4-BE49-F238E27FC236}">
                <a16:creationId xmlns:a16="http://schemas.microsoft.com/office/drawing/2014/main" id="{F8E8B92D-05E3-483E-AD1E-2442AAC861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solidFill>
              <a:srgbClr val="00206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50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14 - Processo S.1</a:t>
            </a:r>
          </a:p>
          <a:p>
            <a:pPr>
              <a:spcBef>
                <a:spcPts val="0"/>
              </a:spcBef>
            </a:pPr>
            <a:r>
              <a:rPr lang="it-IT" sz="1999" b="1" dirty="0">
                <a:solidFill>
                  <a:schemeClr val="tx2"/>
                </a:solidFill>
              </a:rPr>
              <a:t>«Scambio di documenti interni»</a:t>
            </a:r>
          </a:p>
        </p:txBody>
      </p:sp>
    </p:spTree>
    <p:extLst>
      <p:ext uri="{BB962C8B-B14F-4D97-AF65-F5344CB8AC3E}">
        <p14:creationId xmlns:p14="http://schemas.microsoft.com/office/powerpoint/2010/main" val="1117730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6109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75068" y="963829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S.1 di «Scambio di documenti interni»  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7" y="1470579"/>
            <a:ext cx="923923" cy="508685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>
                <a:latin typeface="Calibri" panose="020F0502020204030204" pitchFamily="34" charset="0"/>
                <a:cs typeface="Calibri" panose="020F0502020204030204" pitchFamily="34" charset="0"/>
              </a:rPr>
              <a:t>Creazione documento</a:t>
            </a:r>
            <a:endParaRPr lang="it-IT" sz="9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1350E2-D23B-491A-81CF-A26AAF91FA57}"/>
              </a:ext>
            </a:extLst>
          </p:cNvPr>
          <p:cNvSpPr txBox="1"/>
          <p:nvPr/>
        </p:nvSpPr>
        <p:spPr bwMode="auto">
          <a:xfrm>
            <a:off x="1232171" y="963826"/>
            <a:ext cx="172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UOR MITTENTE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395074" y="963826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742131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44" y="1382921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Generazione della lettera di trasmissione, in un formato standard valido ai fini della conservazione su supporto informatico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B9C9A5F-E688-4C82-978B-C10B1BEB898E}"/>
              </a:ext>
            </a:extLst>
          </p:cNvPr>
          <p:cNvSpPr txBox="1"/>
          <p:nvPr/>
        </p:nvSpPr>
        <p:spPr bwMode="auto">
          <a:xfrm>
            <a:off x="3267050" y="963826"/>
            <a:ext cx="2160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RESPONSABILE DEL PROCEDIMENTO </a:t>
            </a:r>
          </a:p>
        </p:txBody>
      </p:sp>
      <p:sp>
        <p:nvSpPr>
          <p:cNvPr id="74" name="AutoShape 98">
            <a:extLst>
              <a:ext uri="{FF2B5EF4-FFF2-40B4-BE49-F238E27FC236}">
                <a16:creationId xmlns:a16="http://schemas.microsoft.com/office/drawing/2014/main" id="{97CC95FE-4DFA-4874-91DC-F5D473CCC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050" y="1382921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Sottoscrizione della lettera di trasmissione con firma digitale</a:t>
            </a:r>
          </a:p>
        </p:txBody>
      </p:sp>
      <p:sp>
        <p:nvSpPr>
          <p:cNvPr id="75" name="AutoShape 98">
            <a:extLst>
              <a:ext uri="{FF2B5EF4-FFF2-40B4-BE49-F238E27FC236}">
                <a16:creationId xmlns:a16="http://schemas.microsoft.com/office/drawing/2014/main" id="{26F58C2A-1756-44B5-9DFB-9501E7F2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44" y="2321420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Inserimento di uno o più documenti in allegato alla lettera di trasmissione</a:t>
            </a:r>
          </a:p>
        </p:txBody>
      </p:sp>
      <p:sp>
        <p:nvSpPr>
          <p:cNvPr id="76" name="AutoShape 98">
            <a:extLst>
              <a:ext uri="{FF2B5EF4-FFF2-40B4-BE49-F238E27FC236}">
                <a16:creationId xmlns:a16="http://schemas.microsoft.com/office/drawing/2014/main" id="{C5D7066F-FA17-47D0-8F2C-035C05DDC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44" y="3246948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Inserimento in fascicolo della lettera di trasmissione con i documenti allegati</a:t>
            </a:r>
          </a:p>
        </p:txBody>
      </p:sp>
      <p:sp>
        <p:nvSpPr>
          <p:cNvPr id="77" name="AutoShape 98">
            <a:extLst>
              <a:ext uri="{FF2B5EF4-FFF2-40B4-BE49-F238E27FC236}">
                <a16:creationId xmlns:a16="http://schemas.microsoft.com/office/drawing/2014/main" id="{C1AFF79C-97F8-4708-BFF7-93F46DDBA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44" y="4172476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Indicazione del fascicolo nel quale si colloca la lettera di trasmissione</a:t>
            </a:r>
          </a:p>
        </p:txBody>
      </p:sp>
      <p:sp>
        <p:nvSpPr>
          <p:cNvPr id="79" name="AutoShape 98">
            <a:extLst>
              <a:ext uri="{FF2B5EF4-FFF2-40B4-BE49-F238E27FC236}">
                <a16:creationId xmlns:a16="http://schemas.microsoft.com/office/drawing/2014/main" id="{051892BF-C736-490F-AE34-40794FA4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44" y="5098003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Trasmissione all’ufficio destinatario tramite il sistema</a:t>
            </a:r>
          </a:p>
        </p:txBody>
      </p:sp>
      <p:cxnSp>
        <p:nvCxnSpPr>
          <p:cNvPr id="83" name="Straight Connector 102">
            <a:extLst>
              <a:ext uri="{FF2B5EF4-FFF2-40B4-BE49-F238E27FC236}">
                <a16:creationId xmlns:a16="http://schemas.microsoft.com/office/drawing/2014/main" id="{1EAEBA50-EE88-4BBD-8C55-4706EB5352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7990" y="8248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AutoShape 98">
            <a:extLst>
              <a:ext uri="{FF2B5EF4-FFF2-40B4-BE49-F238E27FC236}">
                <a16:creationId xmlns:a16="http://schemas.microsoft.com/office/drawing/2014/main" id="{3BC2BD10-4468-43FB-A66F-D7A0CB674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064" y="1396530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Ricezione e visualizzazione della lettera di trasmissione con gli eventuali documenti allegati</a:t>
            </a:r>
          </a:p>
        </p:txBody>
      </p:sp>
      <p:sp>
        <p:nvSpPr>
          <p:cNvPr id="85" name="AutoShape 98">
            <a:extLst>
              <a:ext uri="{FF2B5EF4-FFF2-40B4-BE49-F238E27FC236}">
                <a16:creationId xmlns:a16="http://schemas.microsoft.com/office/drawing/2014/main" id="{9028D8AB-20D1-4025-A8B7-B6546C2A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064" y="3342463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Classificazione, fascicolazione ed assegnazione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D2BD7A-9D72-41EF-961B-C260839B99AE}"/>
              </a:ext>
            </a:extLst>
          </p:cNvPr>
          <p:cNvGrpSpPr/>
          <p:nvPr/>
        </p:nvGrpSpPr>
        <p:grpSpPr>
          <a:xfrm>
            <a:off x="11224492" y="5174591"/>
            <a:ext cx="828918" cy="719583"/>
            <a:chOff x="11304285" y="2153528"/>
            <a:chExt cx="828918" cy="719583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3473C12-8502-49FE-A9DE-3E0919AE55DE}"/>
                </a:ext>
              </a:extLst>
            </p:cNvPr>
            <p:cNvSpPr/>
            <p:nvPr/>
          </p:nvSpPr>
          <p:spPr>
            <a:xfrm>
              <a:off x="11457471" y="2548517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447118B-CB51-4B10-A616-03EB543C01B6}"/>
                </a:ext>
              </a:extLst>
            </p:cNvPr>
            <p:cNvSpPr txBox="1"/>
            <p:nvPr/>
          </p:nvSpPr>
          <p:spPr>
            <a:xfrm>
              <a:off x="11304285" y="2153528"/>
              <a:ext cx="828918" cy="360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Documentazione scambiata internamente</a:t>
              </a:r>
            </a:p>
          </p:txBody>
        </p:sp>
      </p:grpSp>
      <p:cxnSp>
        <p:nvCxnSpPr>
          <p:cNvPr id="90" name="Straight Arrow Connector 127">
            <a:extLst>
              <a:ext uri="{FF2B5EF4-FFF2-40B4-BE49-F238E27FC236}">
                <a16:creationId xmlns:a16="http://schemas.microsoft.com/office/drawing/2014/main" id="{E49A763C-1185-4DA6-A104-E7070FB5CC47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 flipV="1">
            <a:off x="953030" y="1724921"/>
            <a:ext cx="349314" cy="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127">
            <a:extLst>
              <a:ext uri="{FF2B5EF4-FFF2-40B4-BE49-F238E27FC236}">
                <a16:creationId xmlns:a16="http://schemas.microsoft.com/office/drawing/2014/main" id="{047120FE-3274-4C34-9EE9-90F7663EFAEE}"/>
              </a:ext>
            </a:extLst>
          </p:cNvPr>
          <p:cNvCxnSpPr>
            <a:cxnSpLocks noChangeShapeType="1"/>
            <a:stCxn id="105" idx="3"/>
            <a:endCxn id="74" idx="1"/>
          </p:cNvCxnSpPr>
          <p:nvPr/>
        </p:nvCxnSpPr>
        <p:spPr bwMode="auto">
          <a:xfrm>
            <a:off x="2886344" y="1724921"/>
            <a:ext cx="66870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127">
            <a:extLst>
              <a:ext uri="{FF2B5EF4-FFF2-40B4-BE49-F238E27FC236}">
                <a16:creationId xmlns:a16="http://schemas.microsoft.com/office/drawing/2014/main" id="{8F66E334-A21B-4550-8D5C-50DBF4362E2A}"/>
              </a:ext>
            </a:extLst>
          </p:cNvPr>
          <p:cNvCxnSpPr>
            <a:cxnSpLocks noChangeShapeType="1"/>
            <a:stCxn id="75" idx="2"/>
            <a:endCxn id="76" idx="0"/>
          </p:cNvCxnSpPr>
          <p:nvPr/>
        </p:nvCxnSpPr>
        <p:spPr bwMode="auto">
          <a:xfrm>
            <a:off x="2094344" y="3005420"/>
            <a:ext cx="0" cy="24152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Arrow Connector 127">
            <a:extLst>
              <a:ext uri="{FF2B5EF4-FFF2-40B4-BE49-F238E27FC236}">
                <a16:creationId xmlns:a16="http://schemas.microsoft.com/office/drawing/2014/main" id="{7CF5EA35-679F-400E-A33E-51AC021CEEFF}"/>
              </a:ext>
            </a:extLst>
          </p:cNvPr>
          <p:cNvCxnSpPr>
            <a:cxnSpLocks noChangeShapeType="1"/>
            <a:stCxn id="77" idx="2"/>
            <a:endCxn id="79" idx="0"/>
          </p:cNvCxnSpPr>
          <p:nvPr/>
        </p:nvCxnSpPr>
        <p:spPr bwMode="auto">
          <a:xfrm>
            <a:off x="2094344" y="4856476"/>
            <a:ext cx="0" cy="24152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127">
            <a:extLst>
              <a:ext uri="{FF2B5EF4-FFF2-40B4-BE49-F238E27FC236}">
                <a16:creationId xmlns:a16="http://schemas.microsoft.com/office/drawing/2014/main" id="{CE96DABA-E5DA-4149-8AE9-4D164CD23AC9}"/>
              </a:ext>
            </a:extLst>
          </p:cNvPr>
          <p:cNvCxnSpPr>
            <a:cxnSpLocks noChangeShapeType="1"/>
            <a:stCxn id="76" idx="2"/>
            <a:endCxn id="77" idx="0"/>
          </p:cNvCxnSpPr>
          <p:nvPr/>
        </p:nvCxnSpPr>
        <p:spPr bwMode="auto">
          <a:xfrm>
            <a:off x="2094344" y="3930948"/>
            <a:ext cx="0" cy="24152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Arrow Connector 128">
            <a:extLst>
              <a:ext uri="{FF2B5EF4-FFF2-40B4-BE49-F238E27FC236}">
                <a16:creationId xmlns:a16="http://schemas.microsoft.com/office/drawing/2014/main" id="{F856DBFF-A997-4938-B203-9B39B241B17A}"/>
              </a:ext>
            </a:extLst>
          </p:cNvPr>
          <p:cNvCxnSpPr>
            <a:cxnSpLocks noChangeShapeType="1"/>
            <a:stCxn id="74" idx="2"/>
            <a:endCxn id="75" idx="3"/>
          </p:cNvCxnSpPr>
          <p:nvPr/>
        </p:nvCxnSpPr>
        <p:spPr bwMode="auto">
          <a:xfrm rot="5400000">
            <a:off x="3318448" y="1634817"/>
            <a:ext cx="596499" cy="1460706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28">
            <a:extLst>
              <a:ext uri="{FF2B5EF4-FFF2-40B4-BE49-F238E27FC236}">
                <a16:creationId xmlns:a16="http://schemas.microsoft.com/office/drawing/2014/main" id="{7B83A880-4E9A-411A-9B0C-67D7819EECC3}"/>
              </a:ext>
            </a:extLst>
          </p:cNvPr>
          <p:cNvCxnSpPr>
            <a:cxnSpLocks noChangeShapeType="1"/>
            <a:stCxn id="79" idx="3"/>
            <a:endCxn id="38" idx="1"/>
          </p:cNvCxnSpPr>
          <p:nvPr/>
        </p:nvCxnSpPr>
        <p:spPr bwMode="auto">
          <a:xfrm flipV="1">
            <a:off x="2886344" y="1738530"/>
            <a:ext cx="3673344" cy="3701473"/>
          </a:xfrm>
          <a:prstGeom prst="bentConnector3">
            <a:avLst>
              <a:gd name="adj1" fmla="val 76506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102">
            <a:extLst>
              <a:ext uri="{FF2B5EF4-FFF2-40B4-BE49-F238E27FC236}">
                <a16:creationId xmlns:a16="http://schemas.microsoft.com/office/drawing/2014/main" id="{CCBB9B8B-C6AC-45EF-A909-65448B41E5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71250" y="742131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AutoShape 98">
            <a:extLst>
              <a:ext uri="{FF2B5EF4-FFF2-40B4-BE49-F238E27FC236}">
                <a16:creationId xmlns:a16="http://schemas.microsoft.com/office/drawing/2014/main" id="{0308394D-E9CE-4A9B-993C-9EE74119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688" y="1396530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Registrazione automatica della data e dell’ora di invio della comunicazione</a:t>
            </a:r>
          </a:p>
        </p:txBody>
      </p:sp>
      <p:sp>
        <p:nvSpPr>
          <p:cNvPr id="39" name="AutoShape 98">
            <a:extLst>
              <a:ext uri="{FF2B5EF4-FFF2-40B4-BE49-F238E27FC236}">
                <a16:creationId xmlns:a16="http://schemas.microsoft.com/office/drawing/2014/main" id="{80314D4E-6EFB-439E-AD6A-CD0453B0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688" y="3342463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Gestione delle notifiche al mittente e al destinatario, dell’avvenuta ricezione e trasmissione</a:t>
            </a:r>
          </a:p>
        </p:txBody>
      </p:sp>
      <p:cxnSp>
        <p:nvCxnSpPr>
          <p:cNvPr id="48" name="Straight Arrow Connector 127">
            <a:extLst>
              <a:ext uri="{FF2B5EF4-FFF2-40B4-BE49-F238E27FC236}">
                <a16:creationId xmlns:a16="http://schemas.microsoft.com/office/drawing/2014/main" id="{4047DD4E-ECC7-4061-8D64-3ECF295736BF}"/>
              </a:ext>
            </a:extLst>
          </p:cNvPr>
          <p:cNvCxnSpPr>
            <a:cxnSpLocks noChangeShapeType="1"/>
            <a:stCxn id="38" idx="3"/>
            <a:endCxn id="84" idx="1"/>
          </p:cNvCxnSpPr>
          <p:nvPr/>
        </p:nvCxnSpPr>
        <p:spPr bwMode="auto">
          <a:xfrm>
            <a:off x="8143688" y="1738530"/>
            <a:ext cx="117637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C701393-F4DB-41C6-A571-5C2B3BB4082A}"/>
              </a:ext>
            </a:extLst>
          </p:cNvPr>
          <p:cNvSpPr txBox="1"/>
          <p:nvPr/>
        </p:nvSpPr>
        <p:spPr bwMode="auto">
          <a:xfrm>
            <a:off x="5893688" y="946933"/>
            <a:ext cx="2916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SISTEMA DI GESTIONE INFORMATICA DEI DOCUMENTI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B809BA-AC35-44AC-ABD8-8F85CA6CD7D0}"/>
              </a:ext>
            </a:extLst>
          </p:cNvPr>
          <p:cNvSpPr txBox="1"/>
          <p:nvPr/>
        </p:nvSpPr>
        <p:spPr bwMode="auto">
          <a:xfrm>
            <a:off x="9194064" y="963826"/>
            <a:ext cx="1836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UO DESTINATARIA</a:t>
            </a:r>
          </a:p>
        </p:txBody>
      </p:sp>
      <p:sp>
        <p:nvSpPr>
          <p:cNvPr id="54" name="AutoShape 98">
            <a:extLst>
              <a:ext uri="{FF2B5EF4-FFF2-40B4-BE49-F238E27FC236}">
                <a16:creationId xmlns:a16="http://schemas.microsoft.com/office/drawing/2014/main" id="{3F49672D-5DFF-4655-90FD-AE77DD08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688" y="4279039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Archiviazione della lettera di trasmissione associandola ai fascicoli specificati dai due uffici utente</a:t>
            </a:r>
          </a:p>
        </p:txBody>
      </p:sp>
      <p:sp>
        <p:nvSpPr>
          <p:cNvPr id="55" name="AutoShape 98">
            <a:extLst>
              <a:ext uri="{FF2B5EF4-FFF2-40B4-BE49-F238E27FC236}">
                <a16:creationId xmlns:a16="http://schemas.microsoft.com/office/drawing/2014/main" id="{67DA7CC2-40D3-40AF-A274-372150ED9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688" y="2355391"/>
            <a:ext cx="1584000" cy="684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Registrazione automatica della data e dell’ora di ricezione della comunicazione</a:t>
            </a:r>
          </a:p>
        </p:txBody>
      </p:sp>
      <p:cxnSp>
        <p:nvCxnSpPr>
          <p:cNvPr id="62" name="Straight Arrow Connector 128">
            <a:extLst>
              <a:ext uri="{FF2B5EF4-FFF2-40B4-BE49-F238E27FC236}">
                <a16:creationId xmlns:a16="http://schemas.microsoft.com/office/drawing/2014/main" id="{1EF3C0F6-ED29-4969-A831-035BA1EBA349}"/>
              </a:ext>
            </a:extLst>
          </p:cNvPr>
          <p:cNvCxnSpPr>
            <a:cxnSpLocks noChangeShapeType="1"/>
            <a:stCxn id="84" idx="2"/>
            <a:endCxn id="55" idx="3"/>
          </p:cNvCxnSpPr>
          <p:nvPr/>
        </p:nvCxnSpPr>
        <p:spPr bwMode="auto">
          <a:xfrm rot="5400000">
            <a:off x="8819446" y="1404772"/>
            <a:ext cx="616861" cy="1968376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127">
            <a:extLst>
              <a:ext uri="{FF2B5EF4-FFF2-40B4-BE49-F238E27FC236}">
                <a16:creationId xmlns:a16="http://schemas.microsoft.com/office/drawing/2014/main" id="{56EB3815-E486-4430-9A2B-F80EF471033E}"/>
              </a:ext>
            </a:extLst>
          </p:cNvPr>
          <p:cNvCxnSpPr>
            <a:cxnSpLocks noChangeShapeType="1"/>
            <a:stCxn id="55" idx="2"/>
            <a:endCxn id="39" idx="0"/>
          </p:cNvCxnSpPr>
          <p:nvPr/>
        </p:nvCxnSpPr>
        <p:spPr bwMode="auto">
          <a:xfrm>
            <a:off x="7351688" y="3039391"/>
            <a:ext cx="0" cy="30307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127">
            <a:extLst>
              <a:ext uri="{FF2B5EF4-FFF2-40B4-BE49-F238E27FC236}">
                <a16:creationId xmlns:a16="http://schemas.microsoft.com/office/drawing/2014/main" id="{AE9A6C7D-7089-4E7A-A552-3AFD66A1C68D}"/>
              </a:ext>
            </a:extLst>
          </p:cNvPr>
          <p:cNvCxnSpPr>
            <a:cxnSpLocks noChangeShapeType="1"/>
            <a:stCxn id="39" idx="3"/>
            <a:endCxn id="85" idx="1"/>
          </p:cNvCxnSpPr>
          <p:nvPr/>
        </p:nvCxnSpPr>
        <p:spPr bwMode="auto">
          <a:xfrm>
            <a:off x="8143688" y="3684463"/>
            <a:ext cx="117637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128">
            <a:extLst>
              <a:ext uri="{FF2B5EF4-FFF2-40B4-BE49-F238E27FC236}">
                <a16:creationId xmlns:a16="http://schemas.microsoft.com/office/drawing/2014/main" id="{9A8A636D-0E0E-4409-A6F2-2811C27EF3F4}"/>
              </a:ext>
            </a:extLst>
          </p:cNvPr>
          <p:cNvCxnSpPr>
            <a:cxnSpLocks noChangeShapeType="1"/>
            <a:stCxn id="85" idx="2"/>
            <a:endCxn id="54" idx="3"/>
          </p:cNvCxnSpPr>
          <p:nvPr/>
        </p:nvCxnSpPr>
        <p:spPr bwMode="auto">
          <a:xfrm rot="5400000">
            <a:off x="8830588" y="3339563"/>
            <a:ext cx="594576" cy="1968376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128">
            <a:extLst>
              <a:ext uri="{FF2B5EF4-FFF2-40B4-BE49-F238E27FC236}">
                <a16:creationId xmlns:a16="http://schemas.microsoft.com/office/drawing/2014/main" id="{2417C244-AAC2-49A7-A527-0897A0CC4E48}"/>
              </a:ext>
            </a:extLst>
          </p:cNvPr>
          <p:cNvCxnSpPr>
            <a:cxnSpLocks noChangeShapeType="1"/>
            <a:stCxn id="54" idx="2"/>
            <a:endCxn id="87" idx="2"/>
          </p:cNvCxnSpPr>
          <p:nvPr/>
        </p:nvCxnSpPr>
        <p:spPr bwMode="auto">
          <a:xfrm rot="16200000" flipH="1">
            <a:off x="8980264" y="3334463"/>
            <a:ext cx="768838" cy="4025990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phic 43" descr="Computer">
            <a:extLst>
              <a:ext uri="{FF2B5EF4-FFF2-40B4-BE49-F238E27FC236}">
                <a16:creationId xmlns:a16="http://schemas.microsoft.com/office/drawing/2014/main" id="{A5BDCA00-2D76-432B-942B-FAE472851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5056" y="1939886"/>
            <a:ext cx="302663" cy="302663"/>
          </a:xfrm>
          <a:prstGeom prst="rect">
            <a:avLst/>
          </a:prstGeom>
          <a:effectLst/>
        </p:spPr>
      </p:pic>
      <p:pic>
        <p:nvPicPr>
          <p:cNvPr id="45" name="Graphic 44" descr="Computer">
            <a:extLst>
              <a:ext uri="{FF2B5EF4-FFF2-40B4-BE49-F238E27FC236}">
                <a16:creationId xmlns:a16="http://schemas.microsoft.com/office/drawing/2014/main" id="{EBADA17D-8F8A-49A2-B4FF-DBAA0AB93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7352" y="2862250"/>
            <a:ext cx="302663" cy="302663"/>
          </a:xfrm>
          <a:prstGeom prst="rect">
            <a:avLst/>
          </a:prstGeom>
          <a:effectLst/>
        </p:spPr>
      </p:pic>
      <p:pic>
        <p:nvPicPr>
          <p:cNvPr id="46" name="Graphic 45" descr="Computer">
            <a:extLst>
              <a:ext uri="{FF2B5EF4-FFF2-40B4-BE49-F238E27FC236}">
                <a16:creationId xmlns:a16="http://schemas.microsoft.com/office/drawing/2014/main" id="{D6E3E596-B18E-4946-9343-1AE6BD9FA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7352" y="3790502"/>
            <a:ext cx="302663" cy="302663"/>
          </a:xfrm>
          <a:prstGeom prst="rect">
            <a:avLst/>
          </a:prstGeom>
          <a:effectLst/>
        </p:spPr>
      </p:pic>
      <p:pic>
        <p:nvPicPr>
          <p:cNvPr id="47" name="Graphic 46" descr="Computer">
            <a:extLst>
              <a:ext uri="{FF2B5EF4-FFF2-40B4-BE49-F238E27FC236}">
                <a16:creationId xmlns:a16="http://schemas.microsoft.com/office/drawing/2014/main" id="{2153E251-71E0-4119-8001-5F228AB90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7352" y="4716030"/>
            <a:ext cx="302663" cy="302663"/>
          </a:xfrm>
          <a:prstGeom prst="rect">
            <a:avLst/>
          </a:prstGeom>
          <a:effectLst/>
        </p:spPr>
      </p:pic>
      <p:pic>
        <p:nvPicPr>
          <p:cNvPr id="49" name="Graphic 48" descr="Computer">
            <a:extLst>
              <a:ext uri="{FF2B5EF4-FFF2-40B4-BE49-F238E27FC236}">
                <a16:creationId xmlns:a16="http://schemas.microsoft.com/office/drawing/2014/main" id="{96D8086B-91C7-4799-A56E-85B05B95A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4805" y="5645387"/>
            <a:ext cx="302663" cy="302663"/>
          </a:xfrm>
          <a:prstGeom prst="rect">
            <a:avLst/>
          </a:prstGeom>
          <a:effectLst/>
        </p:spPr>
      </p:pic>
      <p:pic>
        <p:nvPicPr>
          <p:cNvPr id="51" name="Graphic 50" descr="Computer">
            <a:extLst>
              <a:ext uri="{FF2B5EF4-FFF2-40B4-BE49-F238E27FC236}">
                <a16:creationId xmlns:a16="http://schemas.microsoft.com/office/drawing/2014/main" id="{736D5073-C654-4CD4-8C16-24B0689E3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064" y="1940954"/>
            <a:ext cx="302663" cy="302663"/>
          </a:xfrm>
          <a:prstGeom prst="rect">
            <a:avLst/>
          </a:prstGeom>
          <a:effectLst/>
        </p:spPr>
      </p:pic>
      <p:pic>
        <p:nvPicPr>
          <p:cNvPr id="53" name="Graphic 52" descr="Computer">
            <a:extLst>
              <a:ext uri="{FF2B5EF4-FFF2-40B4-BE49-F238E27FC236}">
                <a16:creationId xmlns:a16="http://schemas.microsoft.com/office/drawing/2014/main" id="{B22E821E-851C-4B73-96A6-F5F137D12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0584" y="1949071"/>
            <a:ext cx="302663" cy="302663"/>
          </a:xfrm>
          <a:prstGeom prst="rect">
            <a:avLst/>
          </a:prstGeom>
          <a:effectLst/>
        </p:spPr>
      </p:pic>
      <p:pic>
        <p:nvPicPr>
          <p:cNvPr id="56" name="Graphic 55" descr="Computer">
            <a:extLst>
              <a:ext uri="{FF2B5EF4-FFF2-40B4-BE49-F238E27FC236}">
                <a16:creationId xmlns:a16="http://schemas.microsoft.com/office/drawing/2014/main" id="{20BFE413-CA8F-41EC-B808-3628D1E81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4337" y="2907727"/>
            <a:ext cx="302663" cy="302663"/>
          </a:xfrm>
          <a:prstGeom prst="rect">
            <a:avLst/>
          </a:prstGeom>
          <a:effectLst/>
        </p:spPr>
      </p:pic>
      <p:pic>
        <p:nvPicPr>
          <p:cNvPr id="57" name="Graphic 56" descr="Computer">
            <a:extLst>
              <a:ext uri="{FF2B5EF4-FFF2-40B4-BE49-F238E27FC236}">
                <a16:creationId xmlns:a16="http://schemas.microsoft.com/office/drawing/2014/main" id="{FAD56AE6-0C59-4801-A75F-EBD9CD030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4545" y="3896903"/>
            <a:ext cx="302663" cy="302663"/>
          </a:xfrm>
          <a:prstGeom prst="rect">
            <a:avLst/>
          </a:prstGeom>
          <a:effectLst/>
        </p:spPr>
      </p:pic>
      <p:pic>
        <p:nvPicPr>
          <p:cNvPr id="58" name="Graphic 57" descr="Computer">
            <a:extLst>
              <a:ext uri="{FF2B5EF4-FFF2-40B4-BE49-F238E27FC236}">
                <a16:creationId xmlns:a16="http://schemas.microsoft.com/office/drawing/2014/main" id="{33A0EC02-C9D9-4DF5-95F9-EB42A05F6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5431" y="4822592"/>
            <a:ext cx="302663" cy="302663"/>
          </a:xfrm>
          <a:prstGeom prst="rect">
            <a:avLst/>
          </a:prstGeom>
          <a:effectLst/>
        </p:spPr>
      </p:pic>
      <p:pic>
        <p:nvPicPr>
          <p:cNvPr id="59" name="Graphic 58" descr="Computer">
            <a:extLst>
              <a:ext uri="{FF2B5EF4-FFF2-40B4-BE49-F238E27FC236}">
                <a16:creationId xmlns:a16="http://schemas.microsoft.com/office/drawing/2014/main" id="{6529DA73-3E60-4200-8ABA-6C50AC579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9821" y="1949070"/>
            <a:ext cx="302663" cy="302663"/>
          </a:xfrm>
          <a:prstGeom prst="rect">
            <a:avLst/>
          </a:prstGeom>
          <a:effectLst/>
        </p:spPr>
      </p:pic>
      <p:pic>
        <p:nvPicPr>
          <p:cNvPr id="60" name="Graphic 59" descr="Computer">
            <a:extLst>
              <a:ext uri="{FF2B5EF4-FFF2-40B4-BE49-F238E27FC236}">
                <a16:creationId xmlns:a16="http://schemas.microsoft.com/office/drawing/2014/main" id="{D733BF2C-5F42-43A1-A19C-5D22B8456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9821" y="3887222"/>
            <a:ext cx="302663" cy="3026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955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96150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E.1 di «Acquisizione Documento cartaceo» (2/2)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8910488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104" y="2332659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17. Valutazione protocollabilità documento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549" y="2962250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18. Verifica conservazione documento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549" y="1772530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Verifica destinatario documento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377" y="5357594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16. Consegna a mano documento al PUA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920" y="4685323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Verifica conservazione documento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563" y="5932440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Distruzione documento cartaceo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377" y="2332659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Valutazione protocollabilità documento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581" y="2332659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Consegna a mano del destinatario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845" y="3547753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19. Fascicolazione/Archiviazione documento</a:t>
            </a:r>
          </a:p>
        </p:txBody>
      </p:sp>
      <p:sp>
        <p:nvSpPr>
          <p:cNvPr id="112" name="AutoShape 67">
            <a:extLst>
              <a:ext uri="{FF2B5EF4-FFF2-40B4-BE49-F238E27FC236}">
                <a16:creationId xmlns:a16="http://schemas.microsoft.com/office/drawing/2014/main" id="{A963829F-58A1-4AAD-AE6A-3C7A2AC3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549" y="2206659"/>
            <a:ext cx="1404000" cy="540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Destinatario specificato?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104" y="2836250"/>
            <a:ext cx="1404000" cy="540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protocollabile?</a:t>
            </a:r>
          </a:p>
        </p:txBody>
      </p:sp>
      <p:sp>
        <p:nvSpPr>
          <p:cNvPr id="114" name="AutoShape 67">
            <a:extLst>
              <a:ext uri="{FF2B5EF4-FFF2-40B4-BE49-F238E27FC236}">
                <a16:creationId xmlns:a16="http://schemas.microsoft.com/office/drawing/2014/main" id="{D40D5640-6203-4834-93B3-D2EC296A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549" y="3421753"/>
            <a:ext cx="1404000" cy="540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da conservare?</a:t>
            </a:r>
          </a:p>
        </p:txBody>
      </p:sp>
      <p:sp>
        <p:nvSpPr>
          <p:cNvPr id="58" name="AutoShape 98">
            <a:extLst>
              <a:ext uri="{FF2B5EF4-FFF2-40B4-BE49-F238E27FC236}">
                <a16:creationId xmlns:a16="http://schemas.microsoft.com/office/drawing/2014/main" id="{0F865C37-0913-4746-A52E-8DE54024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7315" y="5932440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Fascicolazione/Archiviazione documento</a:t>
            </a:r>
          </a:p>
        </p:txBody>
      </p:sp>
      <p:sp>
        <p:nvSpPr>
          <p:cNvPr id="64" name="AutoShape 98">
            <a:extLst>
              <a:ext uri="{FF2B5EF4-FFF2-40B4-BE49-F238E27FC236}">
                <a16:creationId xmlns:a16="http://schemas.microsoft.com/office/drawing/2014/main" id="{0CCFC511-F462-4B2C-A3CE-3BFA338F2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549" y="4226477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20. Distruzione documento cartaceo</a:t>
            </a:r>
          </a:p>
        </p:txBody>
      </p:sp>
      <p:sp>
        <p:nvSpPr>
          <p:cNvPr id="65" name="AutoShape 98">
            <a:extLst>
              <a:ext uri="{FF2B5EF4-FFF2-40B4-BE49-F238E27FC236}">
                <a16:creationId xmlns:a16="http://schemas.microsoft.com/office/drawing/2014/main" id="{42C0395D-CA0F-4869-9B15-84836F24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104" y="3500128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21. Scansione documento</a:t>
            </a:r>
          </a:p>
        </p:txBody>
      </p:sp>
      <p:sp>
        <p:nvSpPr>
          <p:cNvPr id="68" name="AutoShape 98">
            <a:extLst>
              <a:ext uri="{FF2B5EF4-FFF2-40B4-BE49-F238E27FC236}">
                <a16:creationId xmlns:a16="http://schemas.microsoft.com/office/drawing/2014/main" id="{069FFE58-0E1B-409A-92DF-1FF13708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104" y="3948110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22. Verifica di conformità all’originale</a:t>
            </a:r>
          </a:p>
        </p:txBody>
      </p:sp>
      <p:sp>
        <p:nvSpPr>
          <p:cNvPr id="69" name="AutoShape 98">
            <a:extLst>
              <a:ext uri="{FF2B5EF4-FFF2-40B4-BE49-F238E27FC236}">
                <a16:creationId xmlns:a16="http://schemas.microsoft.com/office/drawing/2014/main" id="{0624DED4-E2D1-4BC4-A3BB-C392ABBB8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104" y="5080845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23. Verifica presenza dati sensibili</a:t>
            </a:r>
          </a:p>
        </p:txBody>
      </p:sp>
      <p:sp>
        <p:nvSpPr>
          <p:cNvPr id="70" name="AutoShape 98">
            <a:extLst>
              <a:ext uri="{FF2B5EF4-FFF2-40B4-BE49-F238E27FC236}">
                <a16:creationId xmlns:a16="http://schemas.microsoft.com/office/drawing/2014/main" id="{E8619FDF-28E6-4FEC-A30F-B26F83D29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549" y="5633221"/>
            <a:ext cx="1584000" cy="288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24. Abilitazione opzione Dati sensibili</a:t>
            </a:r>
          </a:p>
        </p:txBody>
      </p:sp>
      <p:sp>
        <p:nvSpPr>
          <p:cNvPr id="71" name="AutoShape 67">
            <a:extLst>
              <a:ext uri="{FF2B5EF4-FFF2-40B4-BE49-F238E27FC236}">
                <a16:creationId xmlns:a16="http://schemas.microsoft.com/office/drawing/2014/main" id="{B321DBED-AC40-4D15-AED6-F4B9A3F1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104" y="4374486"/>
            <a:ext cx="1404000" cy="540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conforme?</a:t>
            </a:r>
          </a:p>
        </p:txBody>
      </p:sp>
      <p:sp>
        <p:nvSpPr>
          <p:cNvPr id="72" name="AutoShape 67">
            <a:extLst>
              <a:ext uri="{FF2B5EF4-FFF2-40B4-BE49-F238E27FC236}">
                <a16:creationId xmlns:a16="http://schemas.microsoft.com/office/drawing/2014/main" id="{727157CD-8B57-4165-8A47-380477B82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104" y="5507221"/>
            <a:ext cx="1404000" cy="540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Dati sensibili presenti?</a:t>
            </a:r>
          </a:p>
        </p:txBody>
      </p:sp>
      <p:sp>
        <p:nvSpPr>
          <p:cNvPr id="73" name="AutoShape 67">
            <a:extLst>
              <a:ext uri="{FF2B5EF4-FFF2-40B4-BE49-F238E27FC236}">
                <a16:creationId xmlns:a16="http://schemas.microsoft.com/office/drawing/2014/main" id="{A0B57D65-442A-4F4B-AC8C-0C6E6224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920" y="5150952"/>
            <a:ext cx="1404000" cy="540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da conservare?</a:t>
            </a:r>
          </a:p>
        </p:txBody>
      </p:sp>
      <p:sp>
        <p:nvSpPr>
          <p:cNvPr id="74" name="AutoShape 67">
            <a:extLst>
              <a:ext uri="{FF2B5EF4-FFF2-40B4-BE49-F238E27FC236}">
                <a16:creationId xmlns:a16="http://schemas.microsoft.com/office/drawing/2014/main" id="{B179395E-E445-4839-8B4D-5A51899CE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377" y="4559323"/>
            <a:ext cx="1404000" cy="540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Documento protocollabile?</a:t>
            </a:r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67C46EF4-876A-4A63-A5EA-86072C4F476E}"/>
              </a:ext>
            </a:extLst>
          </p:cNvPr>
          <p:cNvSpPr/>
          <p:nvPr/>
        </p:nvSpPr>
        <p:spPr>
          <a:xfrm rot="5400000">
            <a:off x="3922549" y="1264718"/>
            <a:ext cx="324000" cy="288000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C0D16C-3109-40BC-92F0-60F4B8E42FE3}"/>
              </a:ext>
            </a:extLst>
          </p:cNvPr>
          <p:cNvSpPr/>
          <p:nvPr/>
        </p:nvSpPr>
        <p:spPr>
          <a:xfrm>
            <a:off x="1429104" y="6178562"/>
            <a:ext cx="1584000" cy="468000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 E.1.1 Conservazione ibrida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8BEFD7-1F18-44FF-BB27-5DB29D8DB97B}"/>
              </a:ext>
            </a:extLst>
          </p:cNvPr>
          <p:cNvSpPr/>
          <p:nvPr/>
        </p:nvSpPr>
        <p:spPr>
          <a:xfrm>
            <a:off x="3448682" y="6535047"/>
            <a:ext cx="3744000" cy="252000"/>
          </a:xfrm>
          <a:prstGeom prst="rect">
            <a:avLst/>
          </a:prstGeom>
          <a:noFill/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7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 tendere potrà essere prevista la scelta tra la conservazione ibrida e la conservazione sostitutiva. </a:t>
            </a:r>
          </a:p>
          <a:p>
            <a:pPr algn="ctr">
              <a:spcAft>
                <a:spcPts val="0"/>
              </a:spcAft>
            </a:pPr>
            <a:r>
              <a:rPr lang="it-IT" sz="70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 E.1.2 per un es. sulle modalità operative della conservazione sostitutiva.</a:t>
            </a:r>
            <a:endParaRPr lang="it-IT" sz="7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86" name="Straight Arrow Connector 127">
            <a:extLst>
              <a:ext uri="{FF2B5EF4-FFF2-40B4-BE49-F238E27FC236}">
                <a16:creationId xmlns:a16="http://schemas.microsoft.com/office/drawing/2014/main" id="{A985DE25-2877-41E0-8326-3CDC45BA169F}"/>
              </a:ext>
            </a:extLst>
          </p:cNvPr>
          <p:cNvCxnSpPr>
            <a:cxnSpLocks noChangeShapeType="1"/>
            <a:stCxn id="105" idx="2"/>
            <a:endCxn id="112" idx="0"/>
          </p:cNvCxnSpPr>
          <p:nvPr/>
        </p:nvCxnSpPr>
        <p:spPr bwMode="auto">
          <a:xfrm>
            <a:off x="4084549" y="2060530"/>
            <a:ext cx="0" cy="14612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7">
            <a:extLst>
              <a:ext uri="{FF2B5EF4-FFF2-40B4-BE49-F238E27FC236}">
                <a16:creationId xmlns:a16="http://schemas.microsoft.com/office/drawing/2014/main" id="{B7B37861-39D3-478D-A45F-F1A2BA308360}"/>
              </a:ext>
            </a:extLst>
          </p:cNvPr>
          <p:cNvCxnSpPr>
            <a:cxnSpLocks noChangeShapeType="1"/>
            <a:stCxn id="104" idx="2"/>
            <a:endCxn id="114" idx="0"/>
          </p:cNvCxnSpPr>
          <p:nvPr/>
        </p:nvCxnSpPr>
        <p:spPr bwMode="auto">
          <a:xfrm>
            <a:off x="4084549" y="3250250"/>
            <a:ext cx="0" cy="171503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AA14679-4620-4FE1-86E6-393CEB196072}"/>
              </a:ext>
            </a:extLst>
          </p:cNvPr>
          <p:cNvCxnSpPr>
            <a:cxnSpLocks noChangeShapeType="1"/>
            <a:stCxn id="114" idx="2"/>
            <a:endCxn id="64" idx="0"/>
          </p:cNvCxnSpPr>
          <p:nvPr/>
        </p:nvCxnSpPr>
        <p:spPr bwMode="auto">
          <a:xfrm>
            <a:off x="4084549" y="3961753"/>
            <a:ext cx="0" cy="26472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Straight Arrow Connector 127">
            <a:extLst>
              <a:ext uri="{FF2B5EF4-FFF2-40B4-BE49-F238E27FC236}">
                <a16:creationId xmlns:a16="http://schemas.microsoft.com/office/drawing/2014/main" id="{D25ED0BF-06B9-4BA9-A15F-CBD1F9A53D1D}"/>
              </a:ext>
            </a:extLst>
          </p:cNvPr>
          <p:cNvCxnSpPr>
            <a:cxnSpLocks noChangeShapeType="1"/>
            <a:stCxn id="103" idx="2"/>
            <a:endCxn id="113" idx="0"/>
          </p:cNvCxnSpPr>
          <p:nvPr/>
        </p:nvCxnSpPr>
        <p:spPr bwMode="auto">
          <a:xfrm>
            <a:off x="2221104" y="2620659"/>
            <a:ext cx="0" cy="21559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27">
            <a:extLst>
              <a:ext uri="{FF2B5EF4-FFF2-40B4-BE49-F238E27FC236}">
                <a16:creationId xmlns:a16="http://schemas.microsoft.com/office/drawing/2014/main" id="{5371A0D1-1E24-48DD-92CA-EE3A34543150}"/>
              </a:ext>
            </a:extLst>
          </p:cNvPr>
          <p:cNvCxnSpPr>
            <a:cxnSpLocks noChangeShapeType="1"/>
            <a:stCxn id="113" idx="2"/>
            <a:endCxn id="65" idx="0"/>
          </p:cNvCxnSpPr>
          <p:nvPr/>
        </p:nvCxnSpPr>
        <p:spPr bwMode="auto">
          <a:xfrm>
            <a:off x="2221104" y="3376250"/>
            <a:ext cx="0" cy="123878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Arrow Connector 127">
            <a:extLst>
              <a:ext uri="{FF2B5EF4-FFF2-40B4-BE49-F238E27FC236}">
                <a16:creationId xmlns:a16="http://schemas.microsoft.com/office/drawing/2014/main" id="{D980A031-6C25-4301-8800-8C242C4D4245}"/>
              </a:ext>
            </a:extLst>
          </p:cNvPr>
          <p:cNvCxnSpPr>
            <a:cxnSpLocks noChangeShapeType="1"/>
            <a:stCxn id="65" idx="2"/>
            <a:endCxn id="68" idx="0"/>
          </p:cNvCxnSpPr>
          <p:nvPr/>
        </p:nvCxnSpPr>
        <p:spPr bwMode="auto">
          <a:xfrm>
            <a:off x="2221104" y="3788128"/>
            <a:ext cx="0" cy="15998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27">
            <a:extLst>
              <a:ext uri="{FF2B5EF4-FFF2-40B4-BE49-F238E27FC236}">
                <a16:creationId xmlns:a16="http://schemas.microsoft.com/office/drawing/2014/main" id="{08AF8757-5C86-4FD8-92C7-6A18C192ABEA}"/>
              </a:ext>
            </a:extLst>
          </p:cNvPr>
          <p:cNvCxnSpPr>
            <a:cxnSpLocks noChangeShapeType="1"/>
            <a:stCxn id="68" idx="2"/>
            <a:endCxn id="71" idx="0"/>
          </p:cNvCxnSpPr>
          <p:nvPr/>
        </p:nvCxnSpPr>
        <p:spPr bwMode="auto">
          <a:xfrm>
            <a:off x="2221104" y="4236110"/>
            <a:ext cx="0" cy="13837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Arrow Connector 127">
            <a:extLst>
              <a:ext uri="{FF2B5EF4-FFF2-40B4-BE49-F238E27FC236}">
                <a16:creationId xmlns:a16="http://schemas.microsoft.com/office/drawing/2014/main" id="{BA597D08-5F2B-4B18-AC0A-969B3AD8C434}"/>
              </a:ext>
            </a:extLst>
          </p:cNvPr>
          <p:cNvCxnSpPr>
            <a:cxnSpLocks noChangeShapeType="1"/>
            <a:stCxn id="71" idx="2"/>
            <a:endCxn id="69" idx="0"/>
          </p:cNvCxnSpPr>
          <p:nvPr/>
        </p:nvCxnSpPr>
        <p:spPr bwMode="auto">
          <a:xfrm>
            <a:off x="2221104" y="4914486"/>
            <a:ext cx="0" cy="16635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Straight Arrow Connector 127">
            <a:extLst>
              <a:ext uri="{FF2B5EF4-FFF2-40B4-BE49-F238E27FC236}">
                <a16:creationId xmlns:a16="http://schemas.microsoft.com/office/drawing/2014/main" id="{E66FEAF8-0B8A-4721-B331-9FF10AE8ADAF}"/>
              </a:ext>
            </a:extLst>
          </p:cNvPr>
          <p:cNvCxnSpPr>
            <a:cxnSpLocks noChangeShapeType="1"/>
            <a:stCxn id="69" idx="2"/>
            <a:endCxn id="72" idx="0"/>
          </p:cNvCxnSpPr>
          <p:nvPr/>
        </p:nvCxnSpPr>
        <p:spPr bwMode="auto">
          <a:xfrm>
            <a:off x="2221104" y="5368845"/>
            <a:ext cx="0" cy="13837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Straight Arrow Connector 127">
            <a:extLst>
              <a:ext uri="{FF2B5EF4-FFF2-40B4-BE49-F238E27FC236}">
                <a16:creationId xmlns:a16="http://schemas.microsoft.com/office/drawing/2014/main" id="{892C61D8-5DDE-4197-9E7E-42ED8F842E9A}"/>
              </a:ext>
            </a:extLst>
          </p:cNvPr>
          <p:cNvCxnSpPr>
            <a:cxnSpLocks noChangeShapeType="1"/>
            <a:stCxn id="72" idx="2"/>
            <a:endCxn id="8" idx="0"/>
          </p:cNvCxnSpPr>
          <p:nvPr/>
        </p:nvCxnSpPr>
        <p:spPr bwMode="auto">
          <a:xfrm>
            <a:off x="2221104" y="6047221"/>
            <a:ext cx="0" cy="13134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Arrow Connector 127">
            <a:extLst>
              <a:ext uri="{FF2B5EF4-FFF2-40B4-BE49-F238E27FC236}">
                <a16:creationId xmlns:a16="http://schemas.microsoft.com/office/drawing/2014/main" id="{1F50A6E6-3DE3-4600-84D7-FB0011246FC8}"/>
              </a:ext>
            </a:extLst>
          </p:cNvPr>
          <p:cNvCxnSpPr>
            <a:cxnSpLocks noChangeShapeType="1"/>
            <a:stCxn id="112" idx="3"/>
            <a:endCxn id="110" idx="1"/>
          </p:cNvCxnSpPr>
          <p:nvPr/>
        </p:nvCxnSpPr>
        <p:spPr bwMode="auto">
          <a:xfrm>
            <a:off x="4786549" y="2476659"/>
            <a:ext cx="547032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Arrow Connector 127">
            <a:extLst>
              <a:ext uri="{FF2B5EF4-FFF2-40B4-BE49-F238E27FC236}">
                <a16:creationId xmlns:a16="http://schemas.microsoft.com/office/drawing/2014/main" id="{22FC02A8-8268-411E-B98C-9D622B56B36D}"/>
              </a:ext>
            </a:extLst>
          </p:cNvPr>
          <p:cNvCxnSpPr>
            <a:cxnSpLocks noChangeShapeType="1"/>
            <a:stCxn id="114" idx="3"/>
            <a:endCxn id="111" idx="1"/>
          </p:cNvCxnSpPr>
          <p:nvPr/>
        </p:nvCxnSpPr>
        <p:spPr bwMode="auto">
          <a:xfrm>
            <a:off x="4786549" y="3691753"/>
            <a:ext cx="50429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Straight Arrow Connector 127">
            <a:extLst>
              <a:ext uri="{FF2B5EF4-FFF2-40B4-BE49-F238E27FC236}">
                <a16:creationId xmlns:a16="http://schemas.microsoft.com/office/drawing/2014/main" id="{8D786C9A-CAC6-4913-A215-89AF3D95517A}"/>
              </a:ext>
            </a:extLst>
          </p:cNvPr>
          <p:cNvCxnSpPr>
            <a:cxnSpLocks noChangeShapeType="1"/>
            <a:stCxn id="110" idx="3"/>
            <a:endCxn id="109" idx="1"/>
          </p:cNvCxnSpPr>
          <p:nvPr/>
        </p:nvCxnSpPr>
        <p:spPr bwMode="auto">
          <a:xfrm>
            <a:off x="6917581" y="2476659"/>
            <a:ext cx="48679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27">
            <a:extLst>
              <a:ext uri="{FF2B5EF4-FFF2-40B4-BE49-F238E27FC236}">
                <a16:creationId xmlns:a16="http://schemas.microsoft.com/office/drawing/2014/main" id="{B2EF89EC-F2C0-4E3B-B74F-103EFE8BBD1C}"/>
              </a:ext>
            </a:extLst>
          </p:cNvPr>
          <p:cNvCxnSpPr>
            <a:cxnSpLocks noChangeShapeType="1"/>
            <a:stCxn id="72" idx="3"/>
            <a:endCxn id="70" idx="1"/>
          </p:cNvCxnSpPr>
          <p:nvPr/>
        </p:nvCxnSpPr>
        <p:spPr bwMode="auto">
          <a:xfrm>
            <a:off x="2923104" y="5777221"/>
            <a:ext cx="36944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Arrow Connector 127">
            <a:extLst>
              <a:ext uri="{FF2B5EF4-FFF2-40B4-BE49-F238E27FC236}">
                <a16:creationId xmlns:a16="http://schemas.microsoft.com/office/drawing/2014/main" id="{C53A0755-82D7-4D3A-AB2F-2967CB500FF1}"/>
              </a:ext>
            </a:extLst>
          </p:cNvPr>
          <p:cNvCxnSpPr>
            <a:cxnSpLocks noChangeShapeType="1"/>
            <a:stCxn id="113" idx="3"/>
            <a:endCxn id="104" idx="1"/>
          </p:cNvCxnSpPr>
          <p:nvPr/>
        </p:nvCxnSpPr>
        <p:spPr bwMode="auto">
          <a:xfrm>
            <a:off x="2923104" y="3106250"/>
            <a:ext cx="36944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27">
            <a:extLst>
              <a:ext uri="{FF2B5EF4-FFF2-40B4-BE49-F238E27FC236}">
                <a16:creationId xmlns:a16="http://schemas.microsoft.com/office/drawing/2014/main" id="{A6907CA5-4A5E-4BD8-91C1-8B89999FEA1D}"/>
              </a:ext>
            </a:extLst>
          </p:cNvPr>
          <p:cNvCxnSpPr>
            <a:cxnSpLocks noChangeShapeType="1"/>
            <a:stCxn id="112" idx="1"/>
            <a:endCxn id="103" idx="3"/>
          </p:cNvCxnSpPr>
          <p:nvPr/>
        </p:nvCxnSpPr>
        <p:spPr bwMode="auto">
          <a:xfrm flipH="1">
            <a:off x="3013104" y="2476659"/>
            <a:ext cx="369445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27">
            <a:extLst>
              <a:ext uri="{FF2B5EF4-FFF2-40B4-BE49-F238E27FC236}">
                <a16:creationId xmlns:a16="http://schemas.microsoft.com/office/drawing/2014/main" id="{9977FAE7-8DD5-4E66-AE02-88EC07298289}"/>
              </a:ext>
            </a:extLst>
          </p:cNvPr>
          <p:cNvCxnSpPr>
            <a:cxnSpLocks noChangeShapeType="1"/>
            <a:stCxn id="71" idx="1"/>
            <a:endCxn id="113" idx="1"/>
          </p:cNvCxnSpPr>
          <p:nvPr/>
        </p:nvCxnSpPr>
        <p:spPr bwMode="auto">
          <a:xfrm rot="10800000">
            <a:off x="1519104" y="3106250"/>
            <a:ext cx="12700" cy="1538236"/>
          </a:xfrm>
          <a:prstGeom prst="bentConnector3">
            <a:avLst>
              <a:gd name="adj1" fmla="val 2499031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Straight Arrow Connector 127">
            <a:extLst>
              <a:ext uri="{FF2B5EF4-FFF2-40B4-BE49-F238E27FC236}">
                <a16:creationId xmlns:a16="http://schemas.microsoft.com/office/drawing/2014/main" id="{3836DEA7-0DC5-4981-B4F0-CA8A3A3071CE}"/>
              </a:ext>
            </a:extLst>
          </p:cNvPr>
          <p:cNvCxnSpPr>
            <a:cxnSpLocks noChangeShapeType="1"/>
            <a:stCxn id="70" idx="2"/>
            <a:endCxn id="8" idx="6"/>
          </p:cNvCxnSpPr>
          <p:nvPr/>
        </p:nvCxnSpPr>
        <p:spPr bwMode="auto">
          <a:xfrm rot="5400000">
            <a:off x="3303157" y="5631169"/>
            <a:ext cx="491341" cy="1071445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" name="Straight Arrow Connector 127">
            <a:extLst>
              <a:ext uri="{FF2B5EF4-FFF2-40B4-BE49-F238E27FC236}">
                <a16:creationId xmlns:a16="http://schemas.microsoft.com/office/drawing/2014/main" id="{A5D73F62-DB22-4A82-8CE8-E511084C6840}"/>
              </a:ext>
            </a:extLst>
          </p:cNvPr>
          <p:cNvCxnSpPr>
            <a:cxnSpLocks noChangeShapeType="1"/>
            <a:stCxn id="106" idx="1"/>
            <a:endCxn id="65" idx="3"/>
          </p:cNvCxnSpPr>
          <p:nvPr/>
        </p:nvCxnSpPr>
        <p:spPr bwMode="auto">
          <a:xfrm rot="10800000">
            <a:off x="3013105" y="3644128"/>
            <a:ext cx="4391273" cy="1857466"/>
          </a:xfrm>
          <a:prstGeom prst="bentConnector3">
            <a:avLst>
              <a:gd name="adj1" fmla="val 95984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D026CEA6-8723-42F7-87D0-A3A08CCD2BA0}"/>
              </a:ext>
            </a:extLst>
          </p:cNvPr>
          <p:cNvSpPr txBox="1"/>
          <p:nvPr/>
        </p:nvSpPr>
        <p:spPr>
          <a:xfrm>
            <a:off x="4752848" y="2287173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009E1A8-152F-4068-8099-5A883F12ABE5}"/>
              </a:ext>
            </a:extLst>
          </p:cNvPr>
          <p:cNvSpPr txBox="1"/>
          <p:nvPr/>
        </p:nvSpPr>
        <p:spPr>
          <a:xfrm>
            <a:off x="4811610" y="352625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E6D7133-49C4-4ABB-9C49-8738E277966F}"/>
              </a:ext>
            </a:extLst>
          </p:cNvPr>
          <p:cNvSpPr txBox="1"/>
          <p:nvPr/>
        </p:nvSpPr>
        <p:spPr>
          <a:xfrm>
            <a:off x="2949348" y="557870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EC1C556-56F3-4E41-8CD9-647DDDD05ECF}"/>
              </a:ext>
            </a:extLst>
          </p:cNvPr>
          <p:cNvSpPr txBox="1"/>
          <p:nvPr/>
        </p:nvSpPr>
        <p:spPr>
          <a:xfrm>
            <a:off x="2241479" y="3305454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DEEFF2C-B08A-4B39-A388-7BB7E8F39FEE}"/>
              </a:ext>
            </a:extLst>
          </p:cNvPr>
          <p:cNvSpPr txBox="1"/>
          <p:nvPr/>
        </p:nvSpPr>
        <p:spPr>
          <a:xfrm>
            <a:off x="2199736" y="487213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639DCF52-1B08-4B23-84BB-FC7A2E545270}"/>
              </a:ext>
            </a:extLst>
          </p:cNvPr>
          <p:cNvSpPr txBox="1"/>
          <p:nvPr/>
        </p:nvSpPr>
        <p:spPr>
          <a:xfrm>
            <a:off x="3093514" y="2276121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0EDB2C61-AC41-403C-8C7D-2F21188F829E}"/>
              </a:ext>
            </a:extLst>
          </p:cNvPr>
          <p:cNvSpPr txBox="1"/>
          <p:nvPr/>
        </p:nvSpPr>
        <p:spPr>
          <a:xfrm>
            <a:off x="2913621" y="290526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7D4AA037-1724-419C-A3E3-30804D506AD9}"/>
              </a:ext>
            </a:extLst>
          </p:cNvPr>
          <p:cNvSpPr txBox="1"/>
          <p:nvPr/>
        </p:nvSpPr>
        <p:spPr>
          <a:xfrm>
            <a:off x="4094318" y="3229536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2402A49-A1C4-49B2-AE44-943D156FDF2B}"/>
              </a:ext>
            </a:extLst>
          </p:cNvPr>
          <p:cNvSpPr txBox="1"/>
          <p:nvPr/>
        </p:nvSpPr>
        <p:spPr>
          <a:xfrm>
            <a:off x="1184636" y="4448504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3FBA9715-7F36-4E88-AE22-8E4B6DBC3A30}"/>
              </a:ext>
            </a:extLst>
          </p:cNvPr>
          <p:cNvSpPr txBox="1"/>
          <p:nvPr/>
        </p:nvSpPr>
        <p:spPr>
          <a:xfrm>
            <a:off x="2204779" y="5979850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280" name="Graphic 279" descr="Computer">
            <a:extLst>
              <a:ext uri="{FF2B5EF4-FFF2-40B4-BE49-F238E27FC236}">
                <a16:creationId xmlns:a16="http://schemas.microsoft.com/office/drawing/2014/main" id="{2B90BB0F-ABE0-46E2-881E-20AD95808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868" y="3672198"/>
            <a:ext cx="288000" cy="288000"/>
          </a:xfrm>
          <a:prstGeom prst="rect">
            <a:avLst/>
          </a:prstGeom>
          <a:effectLst/>
        </p:spPr>
      </p:pic>
      <p:pic>
        <p:nvPicPr>
          <p:cNvPr id="281" name="Graphic 280" descr="Computer">
            <a:extLst>
              <a:ext uri="{FF2B5EF4-FFF2-40B4-BE49-F238E27FC236}">
                <a16:creationId xmlns:a16="http://schemas.microsoft.com/office/drawing/2014/main" id="{633D5A9E-80A7-4D8F-9716-BD0C695B5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6997" y="4119436"/>
            <a:ext cx="288000" cy="288000"/>
          </a:xfrm>
          <a:prstGeom prst="rect">
            <a:avLst/>
          </a:prstGeom>
          <a:effectLst/>
        </p:spPr>
      </p:pic>
      <p:pic>
        <p:nvPicPr>
          <p:cNvPr id="282" name="Graphic 281" descr="Computer">
            <a:extLst>
              <a:ext uri="{FF2B5EF4-FFF2-40B4-BE49-F238E27FC236}">
                <a16:creationId xmlns:a16="http://schemas.microsoft.com/office/drawing/2014/main" id="{36AEA751-9DB6-4D07-B3D0-96595E055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5268" y="5241775"/>
            <a:ext cx="288000" cy="288000"/>
          </a:xfrm>
          <a:prstGeom prst="rect">
            <a:avLst/>
          </a:prstGeom>
          <a:effectLst/>
        </p:spPr>
      </p:pic>
      <p:pic>
        <p:nvPicPr>
          <p:cNvPr id="283" name="Graphic 282" descr="Computer">
            <a:extLst>
              <a:ext uri="{FF2B5EF4-FFF2-40B4-BE49-F238E27FC236}">
                <a16:creationId xmlns:a16="http://schemas.microsoft.com/office/drawing/2014/main" id="{356B8E91-EB25-4AF5-94DE-DBECF77DD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0926" y="5799993"/>
            <a:ext cx="288000" cy="288000"/>
          </a:xfrm>
          <a:prstGeom prst="rect">
            <a:avLst/>
          </a:prstGeom>
          <a:effectLst/>
        </p:spPr>
      </p:pic>
      <p:cxnSp>
        <p:nvCxnSpPr>
          <p:cNvPr id="298" name="Straight Arrow Connector 127">
            <a:extLst>
              <a:ext uri="{FF2B5EF4-FFF2-40B4-BE49-F238E27FC236}">
                <a16:creationId xmlns:a16="http://schemas.microsoft.com/office/drawing/2014/main" id="{C1C12AFF-9B2D-4326-A0C2-B9B7057E3F7F}"/>
              </a:ext>
            </a:extLst>
          </p:cNvPr>
          <p:cNvCxnSpPr>
            <a:cxnSpLocks noChangeShapeType="1"/>
            <a:stCxn id="111" idx="3"/>
            <a:endCxn id="349" idx="2"/>
          </p:cNvCxnSpPr>
          <p:nvPr/>
        </p:nvCxnSpPr>
        <p:spPr bwMode="auto">
          <a:xfrm>
            <a:off x="6874845" y="3691753"/>
            <a:ext cx="4599580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0" name="Straight Arrow Connector 127">
            <a:extLst>
              <a:ext uri="{FF2B5EF4-FFF2-40B4-BE49-F238E27FC236}">
                <a16:creationId xmlns:a16="http://schemas.microsoft.com/office/drawing/2014/main" id="{BBCF7AD1-622C-45B1-804A-E16A978576FA}"/>
              </a:ext>
            </a:extLst>
          </p:cNvPr>
          <p:cNvCxnSpPr>
            <a:cxnSpLocks noChangeShapeType="1"/>
            <a:stCxn id="64" idx="3"/>
            <a:endCxn id="350" idx="2"/>
          </p:cNvCxnSpPr>
          <p:nvPr/>
        </p:nvCxnSpPr>
        <p:spPr bwMode="auto">
          <a:xfrm>
            <a:off x="4876549" y="4370477"/>
            <a:ext cx="6597876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" name="Straight Arrow Connector 127">
            <a:extLst>
              <a:ext uri="{FF2B5EF4-FFF2-40B4-BE49-F238E27FC236}">
                <a16:creationId xmlns:a16="http://schemas.microsoft.com/office/drawing/2014/main" id="{62953A48-37DC-4750-99FE-54FBA05F0B48}"/>
              </a:ext>
            </a:extLst>
          </p:cNvPr>
          <p:cNvCxnSpPr>
            <a:cxnSpLocks noChangeShapeType="1"/>
            <a:stCxn id="109" idx="2"/>
            <a:endCxn id="74" idx="0"/>
          </p:cNvCxnSpPr>
          <p:nvPr/>
        </p:nvCxnSpPr>
        <p:spPr bwMode="auto">
          <a:xfrm>
            <a:off x="8196377" y="2620659"/>
            <a:ext cx="0" cy="1938664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Straight Arrow Connector 127">
            <a:extLst>
              <a:ext uri="{FF2B5EF4-FFF2-40B4-BE49-F238E27FC236}">
                <a16:creationId xmlns:a16="http://schemas.microsoft.com/office/drawing/2014/main" id="{115FA450-6405-4587-9760-781B5DBE3307}"/>
              </a:ext>
            </a:extLst>
          </p:cNvPr>
          <p:cNvCxnSpPr>
            <a:cxnSpLocks noChangeShapeType="1"/>
            <a:stCxn id="74" idx="3"/>
            <a:endCxn id="107" idx="1"/>
          </p:cNvCxnSpPr>
          <p:nvPr/>
        </p:nvCxnSpPr>
        <p:spPr bwMode="auto">
          <a:xfrm>
            <a:off x="8898377" y="4829323"/>
            <a:ext cx="240543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0D8A890C-5F11-472C-9934-5D8FCD00FA78}"/>
              </a:ext>
            </a:extLst>
          </p:cNvPr>
          <p:cNvSpPr txBox="1"/>
          <p:nvPr/>
        </p:nvSpPr>
        <p:spPr>
          <a:xfrm>
            <a:off x="8809728" y="463501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cxnSp>
        <p:nvCxnSpPr>
          <p:cNvPr id="313" name="Straight Arrow Connector 127">
            <a:extLst>
              <a:ext uri="{FF2B5EF4-FFF2-40B4-BE49-F238E27FC236}">
                <a16:creationId xmlns:a16="http://schemas.microsoft.com/office/drawing/2014/main" id="{0E437D79-7813-4D84-B12C-90794850DD75}"/>
              </a:ext>
            </a:extLst>
          </p:cNvPr>
          <p:cNvCxnSpPr>
            <a:cxnSpLocks noChangeShapeType="1"/>
            <a:stCxn id="107" idx="2"/>
            <a:endCxn id="73" idx="0"/>
          </p:cNvCxnSpPr>
          <p:nvPr/>
        </p:nvCxnSpPr>
        <p:spPr bwMode="auto">
          <a:xfrm>
            <a:off x="9930920" y="4973323"/>
            <a:ext cx="0" cy="17762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6" name="Straight Arrow Connector 127">
            <a:extLst>
              <a:ext uri="{FF2B5EF4-FFF2-40B4-BE49-F238E27FC236}">
                <a16:creationId xmlns:a16="http://schemas.microsoft.com/office/drawing/2014/main" id="{3761B62C-E128-4ABF-B9DA-3128B501872E}"/>
              </a:ext>
            </a:extLst>
          </p:cNvPr>
          <p:cNvCxnSpPr>
            <a:cxnSpLocks noChangeShapeType="1"/>
            <a:stCxn id="74" idx="2"/>
            <a:endCxn id="106" idx="0"/>
          </p:cNvCxnSpPr>
          <p:nvPr/>
        </p:nvCxnSpPr>
        <p:spPr bwMode="auto">
          <a:xfrm>
            <a:off x="8196377" y="5099323"/>
            <a:ext cx="0" cy="25827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9" name="TextBox 318">
            <a:extLst>
              <a:ext uri="{FF2B5EF4-FFF2-40B4-BE49-F238E27FC236}">
                <a16:creationId xmlns:a16="http://schemas.microsoft.com/office/drawing/2014/main" id="{A1D4D24C-6CEC-4464-9553-283D8EF9EAD4}"/>
              </a:ext>
            </a:extLst>
          </p:cNvPr>
          <p:cNvSpPr txBox="1"/>
          <p:nvPr/>
        </p:nvSpPr>
        <p:spPr>
          <a:xfrm>
            <a:off x="8187031" y="5087248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cxnSp>
        <p:nvCxnSpPr>
          <p:cNvPr id="323" name="Straight Arrow Connector 127">
            <a:extLst>
              <a:ext uri="{FF2B5EF4-FFF2-40B4-BE49-F238E27FC236}">
                <a16:creationId xmlns:a16="http://schemas.microsoft.com/office/drawing/2014/main" id="{C1A3EE84-74DA-4D50-AFFA-AAB47B52007C}"/>
              </a:ext>
            </a:extLst>
          </p:cNvPr>
          <p:cNvCxnSpPr>
            <a:cxnSpLocks noChangeShapeType="1"/>
            <a:stCxn id="73" idx="2"/>
            <a:endCxn id="108" idx="0"/>
          </p:cNvCxnSpPr>
          <p:nvPr/>
        </p:nvCxnSpPr>
        <p:spPr bwMode="auto">
          <a:xfrm rot="5400000">
            <a:off x="9096998" y="5098518"/>
            <a:ext cx="241488" cy="142635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6" name="Straight Arrow Connector 127">
            <a:extLst>
              <a:ext uri="{FF2B5EF4-FFF2-40B4-BE49-F238E27FC236}">
                <a16:creationId xmlns:a16="http://schemas.microsoft.com/office/drawing/2014/main" id="{1BBEAEAA-29A2-44B5-891B-B4DAF80E37CF}"/>
              </a:ext>
            </a:extLst>
          </p:cNvPr>
          <p:cNvCxnSpPr>
            <a:cxnSpLocks noChangeShapeType="1"/>
            <a:stCxn id="73" idx="3"/>
            <a:endCxn id="58" idx="0"/>
          </p:cNvCxnSpPr>
          <p:nvPr/>
        </p:nvCxnSpPr>
        <p:spPr bwMode="auto">
          <a:xfrm flipH="1">
            <a:off x="10309315" y="5420952"/>
            <a:ext cx="323605" cy="511488"/>
          </a:xfrm>
          <a:prstGeom prst="bentConnector4">
            <a:avLst>
              <a:gd name="adj1" fmla="val -70642"/>
              <a:gd name="adj2" fmla="val 76394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" name="Straight Arrow Connector 127">
            <a:extLst>
              <a:ext uri="{FF2B5EF4-FFF2-40B4-BE49-F238E27FC236}">
                <a16:creationId xmlns:a16="http://schemas.microsoft.com/office/drawing/2014/main" id="{1D3BDC02-3C94-436D-AA56-F3AAF12C55B2}"/>
              </a:ext>
            </a:extLst>
          </p:cNvPr>
          <p:cNvCxnSpPr>
            <a:cxnSpLocks noChangeShapeType="1"/>
            <a:stCxn id="108" idx="2"/>
            <a:endCxn id="352" idx="2"/>
          </p:cNvCxnSpPr>
          <p:nvPr/>
        </p:nvCxnSpPr>
        <p:spPr bwMode="auto">
          <a:xfrm rot="16200000" flipH="1">
            <a:off x="9893433" y="4831570"/>
            <a:ext cx="192122" cy="2969862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5" name="TextBox 344">
            <a:extLst>
              <a:ext uri="{FF2B5EF4-FFF2-40B4-BE49-F238E27FC236}">
                <a16:creationId xmlns:a16="http://schemas.microsoft.com/office/drawing/2014/main" id="{E0713BA8-505F-48C7-9D67-2E998DF9F189}"/>
              </a:ext>
            </a:extLst>
          </p:cNvPr>
          <p:cNvSpPr txBox="1"/>
          <p:nvPr/>
        </p:nvSpPr>
        <p:spPr>
          <a:xfrm>
            <a:off x="9504295" y="5621175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94217DE8-2C65-49A8-B35F-0AD1332432E9}"/>
              </a:ext>
            </a:extLst>
          </p:cNvPr>
          <p:cNvSpPr txBox="1"/>
          <p:nvPr/>
        </p:nvSpPr>
        <p:spPr>
          <a:xfrm>
            <a:off x="10596832" y="5224845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D64FA1-28CE-47D0-9F24-3DE04929DD05}"/>
              </a:ext>
            </a:extLst>
          </p:cNvPr>
          <p:cNvGrpSpPr/>
          <p:nvPr/>
        </p:nvGrpSpPr>
        <p:grpSpPr>
          <a:xfrm>
            <a:off x="11321239" y="3063372"/>
            <a:ext cx="828918" cy="790678"/>
            <a:chOff x="11321239" y="3063372"/>
            <a:chExt cx="828918" cy="790678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D03ADA-27DB-4BF7-92AD-EA76060ADAFF}"/>
                </a:ext>
              </a:extLst>
            </p:cNvPr>
            <p:cNvSpPr/>
            <p:nvPr/>
          </p:nvSpPr>
          <p:spPr>
            <a:xfrm>
              <a:off x="11474425" y="3529456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5E3A4CED-717E-470E-A7C4-79957886EA69}"/>
                </a:ext>
              </a:extLst>
            </p:cNvPr>
            <p:cNvSpPr txBox="1"/>
            <p:nvPr/>
          </p:nvSpPr>
          <p:spPr>
            <a:xfrm>
              <a:off x="11321239" y="3063372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cartaceo corrente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AE9AA3-5DA7-4FBC-B8D2-24A2ED3D6C56}"/>
              </a:ext>
            </a:extLst>
          </p:cNvPr>
          <p:cNvGrpSpPr/>
          <p:nvPr/>
        </p:nvGrpSpPr>
        <p:grpSpPr>
          <a:xfrm>
            <a:off x="11352606" y="3964644"/>
            <a:ext cx="766185" cy="568130"/>
            <a:chOff x="11352606" y="3964644"/>
            <a:chExt cx="766185" cy="568130"/>
          </a:xfrm>
        </p:grpSpPr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F5E09EBE-8AF6-46EF-83AB-884E881AE511}"/>
                </a:ext>
              </a:extLst>
            </p:cNvPr>
            <p:cNvSpPr/>
            <p:nvPr/>
          </p:nvSpPr>
          <p:spPr>
            <a:xfrm>
              <a:off x="11474425" y="4208180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AA67F283-CF21-4502-B162-B27BE843179F}"/>
                </a:ext>
              </a:extLst>
            </p:cNvPr>
            <p:cNvSpPr txBox="1"/>
            <p:nvPr/>
          </p:nvSpPr>
          <p:spPr>
            <a:xfrm>
              <a:off x="11352606" y="3964644"/>
              <a:ext cx="766185" cy="2460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cartaceo distrutto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DA1555-77E4-4F0D-B3BA-63BBB6943EE3}"/>
              </a:ext>
            </a:extLst>
          </p:cNvPr>
          <p:cNvGrpSpPr/>
          <p:nvPr/>
        </p:nvGrpSpPr>
        <p:grpSpPr>
          <a:xfrm>
            <a:off x="11321239" y="5058371"/>
            <a:ext cx="828918" cy="817193"/>
            <a:chOff x="11321239" y="5058371"/>
            <a:chExt cx="828918" cy="817193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9A1D86C-9BEC-4E6B-B2B8-F217A8919540}"/>
                </a:ext>
              </a:extLst>
            </p:cNvPr>
            <p:cNvSpPr/>
            <p:nvPr/>
          </p:nvSpPr>
          <p:spPr>
            <a:xfrm>
              <a:off x="11474425" y="5550970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EB32CDFE-DEAA-463A-B943-C6FC90CCFF52}"/>
                </a:ext>
              </a:extLst>
            </p:cNvPr>
            <p:cNvSpPr txBox="1"/>
            <p:nvPr/>
          </p:nvSpPr>
          <p:spPr>
            <a:xfrm>
              <a:off x="11321239" y="5058371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cartaceo corrente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11147B-3531-4E7A-81D9-FE29A7697626}"/>
              </a:ext>
            </a:extLst>
          </p:cNvPr>
          <p:cNvGrpSpPr/>
          <p:nvPr/>
        </p:nvGrpSpPr>
        <p:grpSpPr>
          <a:xfrm>
            <a:off x="11352606" y="6002538"/>
            <a:ext cx="766185" cy="572321"/>
            <a:chOff x="11352606" y="6002538"/>
            <a:chExt cx="766185" cy="572321"/>
          </a:xfrm>
        </p:grpSpPr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30C6E753-02D0-41AC-A6E6-D05DA46BA3C9}"/>
                </a:ext>
              </a:extLst>
            </p:cNvPr>
            <p:cNvSpPr/>
            <p:nvPr/>
          </p:nvSpPr>
          <p:spPr>
            <a:xfrm>
              <a:off x="11474425" y="6250265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96CE3C2B-DBC3-47DC-A59D-199F57C7921E}"/>
                </a:ext>
              </a:extLst>
            </p:cNvPr>
            <p:cNvSpPr txBox="1"/>
            <p:nvPr/>
          </p:nvSpPr>
          <p:spPr>
            <a:xfrm>
              <a:off x="11352606" y="6002538"/>
              <a:ext cx="766185" cy="2460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cartaceo distrutto</a:t>
              </a:r>
            </a:p>
          </p:txBody>
        </p:sp>
      </p:grpSp>
      <p:cxnSp>
        <p:nvCxnSpPr>
          <p:cNvPr id="358" name="Straight Arrow Connector 127">
            <a:extLst>
              <a:ext uri="{FF2B5EF4-FFF2-40B4-BE49-F238E27FC236}">
                <a16:creationId xmlns:a16="http://schemas.microsoft.com/office/drawing/2014/main" id="{628DB06A-01E9-4DC8-AC85-B06A114E86F3}"/>
              </a:ext>
            </a:extLst>
          </p:cNvPr>
          <p:cNvCxnSpPr>
            <a:cxnSpLocks noChangeShapeType="1"/>
            <a:stCxn id="58" idx="3"/>
            <a:endCxn id="351" idx="2"/>
          </p:cNvCxnSpPr>
          <p:nvPr/>
        </p:nvCxnSpPr>
        <p:spPr bwMode="auto">
          <a:xfrm flipV="1">
            <a:off x="11101315" y="5713267"/>
            <a:ext cx="373110" cy="36317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" name="Straight Arrow Connector 127">
            <a:extLst>
              <a:ext uri="{FF2B5EF4-FFF2-40B4-BE49-F238E27FC236}">
                <a16:creationId xmlns:a16="http://schemas.microsoft.com/office/drawing/2014/main" id="{1D5C23CA-1957-4125-8D48-2047927D54B0}"/>
              </a:ext>
            </a:extLst>
          </p:cNvPr>
          <p:cNvCxnSpPr>
            <a:cxnSpLocks noChangeShapeType="1"/>
            <a:stCxn id="75" idx="0"/>
            <a:endCxn id="105" idx="0"/>
          </p:cNvCxnSpPr>
          <p:nvPr/>
        </p:nvCxnSpPr>
        <p:spPr bwMode="auto">
          <a:xfrm>
            <a:off x="4084549" y="1570718"/>
            <a:ext cx="0" cy="20181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B605E80-4070-4CF1-9E8C-05B222B8C7B8}"/>
              </a:ext>
            </a:extLst>
          </p:cNvPr>
          <p:cNvSpPr txBox="1"/>
          <p:nvPr/>
        </p:nvSpPr>
        <p:spPr bwMode="auto">
          <a:xfrm>
            <a:off x="3207375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98597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665" y="2827841"/>
            <a:ext cx="2819551" cy="1202318"/>
          </a:xfrm>
        </p:spPr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2 - Processo E.1.1 «Conservazione ibrida»</a:t>
            </a:r>
          </a:p>
        </p:txBody>
      </p:sp>
    </p:spTree>
    <p:extLst>
      <p:ext uri="{BB962C8B-B14F-4D97-AF65-F5344CB8AC3E}">
        <p14:creationId xmlns:p14="http://schemas.microsoft.com/office/powerpoint/2010/main" val="94649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9282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E.1.1 di «</a:t>
            </a:r>
            <a:r>
              <a:rPr lang="it-IT" sz="23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Conservazione </a:t>
            </a:r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ibrida» (1/2)</a:t>
            </a:r>
          </a:p>
        </p:txBody>
      </p:sp>
      <p:sp>
        <p:nvSpPr>
          <p:cNvPr id="93" name="AutoShape 14">
            <a:extLst>
              <a:ext uri="{FF2B5EF4-FFF2-40B4-BE49-F238E27FC236}">
                <a16:creationId xmlns:a16="http://schemas.microsoft.com/office/drawing/2014/main" id="{25D74B91-E98B-4086-A096-51F73EAC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280940"/>
            <a:ext cx="767354" cy="467756"/>
          </a:xfrm>
          <a:prstGeom prst="flowChartTerminator">
            <a:avLst/>
          </a:prstGeom>
          <a:solidFill>
            <a:srgbClr val="FFE9A3"/>
          </a:solidFill>
          <a:ln w="12700" algn="ctr">
            <a:solidFill>
              <a:srgbClr val="25638C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56971"/>
            <a:r>
              <a: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Flusso E.1.1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7052053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406" y="3907013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7. Verifica classificazione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406" y="5474883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8. Modifica classificazione documento</a:t>
            </a:r>
          </a:p>
        </p:txBody>
      </p:sp>
      <p:sp>
        <p:nvSpPr>
          <p:cNvPr id="105" name="AutoShape 98">
            <a:extLst>
              <a:ext uri="{FF2B5EF4-FFF2-40B4-BE49-F238E27FC236}">
                <a16:creationId xmlns:a16="http://schemas.microsoft.com/office/drawing/2014/main" id="{F7AE4850-EB81-43F7-83E1-30B09FE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481" y="1298818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1. Proposta di classificazione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030" y="3123078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6. Ritrasmissione documento al PUA</a:t>
            </a:r>
          </a:p>
        </p:txBody>
      </p:sp>
      <p:sp>
        <p:nvSpPr>
          <p:cNvPr id="107" name="AutoShape 98">
            <a:extLst>
              <a:ext uri="{FF2B5EF4-FFF2-40B4-BE49-F238E27FC236}">
                <a16:creationId xmlns:a16="http://schemas.microsoft.com/office/drawing/2014/main" id="{26F434AA-385D-445D-A1F6-85235051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481" y="2978808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4. Consegna a mano documento cartaceo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406" y="2339143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5. Verifica assegnazione</a:t>
            </a:r>
          </a:p>
        </p:txBody>
      </p:sp>
      <p:sp>
        <p:nvSpPr>
          <p:cNvPr id="109" name="AutoShape 98">
            <a:extLst>
              <a:ext uri="{FF2B5EF4-FFF2-40B4-BE49-F238E27FC236}">
                <a16:creationId xmlns:a16="http://schemas.microsoft.com/office/drawing/2014/main" id="{6A8EB137-64E3-48DD-A217-3C3E9E3E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481" y="2418812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3. Assegnazione I livello</a:t>
            </a:r>
          </a:p>
        </p:txBody>
      </p:sp>
      <p:sp>
        <p:nvSpPr>
          <p:cNvPr id="110" name="AutoShape 98">
            <a:extLst>
              <a:ext uri="{FF2B5EF4-FFF2-40B4-BE49-F238E27FC236}">
                <a16:creationId xmlns:a16="http://schemas.microsoft.com/office/drawing/2014/main" id="{DA7DD6A1-CDF5-4AF2-A388-C2C5D6FD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481" y="1858815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2. Registrazione e segnatura di protocollo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406" y="6150818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9. Verifica elaborazione pratica</a:t>
            </a:r>
          </a:p>
        </p:txBody>
      </p:sp>
      <p:sp>
        <p:nvSpPr>
          <p:cNvPr id="112" name="AutoShape 67">
            <a:extLst>
              <a:ext uri="{FF2B5EF4-FFF2-40B4-BE49-F238E27FC236}">
                <a16:creationId xmlns:a16="http://schemas.microsoft.com/office/drawing/2014/main" id="{A963829F-58A1-4AAD-AE6A-3C7A2AC3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06" y="3015078"/>
            <a:ext cx="1368000" cy="648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corretta?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06" y="4582948"/>
            <a:ext cx="1368000" cy="648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Classificazione corretta?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D1465F-B456-4444-8D64-29E4FC5CE7AF}"/>
              </a:ext>
            </a:extLst>
          </p:cNvPr>
          <p:cNvSpPr/>
          <p:nvPr/>
        </p:nvSpPr>
        <p:spPr>
          <a:xfrm>
            <a:off x="7115030" y="4201304"/>
            <a:ext cx="158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all’attività 3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2A2FD75-DB07-4E8B-8E86-93F454D48F94}"/>
              </a:ext>
            </a:extLst>
          </p:cNvPr>
          <p:cNvCxnSpPr>
            <a:cxnSpLocks noChangeShapeType="1"/>
            <a:stCxn id="105" idx="2"/>
            <a:endCxn id="110" idx="0"/>
          </p:cNvCxnSpPr>
          <p:nvPr/>
        </p:nvCxnSpPr>
        <p:spPr bwMode="auto">
          <a:xfrm>
            <a:off x="2335481" y="1730818"/>
            <a:ext cx="0" cy="12799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B49E51B-BFE7-41E6-B8B7-A2B8A891E3ED}"/>
              </a:ext>
            </a:extLst>
          </p:cNvPr>
          <p:cNvCxnSpPr>
            <a:cxnSpLocks noChangeShapeType="1"/>
            <a:stCxn id="110" idx="2"/>
            <a:endCxn id="109" idx="0"/>
          </p:cNvCxnSpPr>
          <p:nvPr/>
        </p:nvCxnSpPr>
        <p:spPr bwMode="auto">
          <a:xfrm>
            <a:off x="2335481" y="2290815"/>
            <a:ext cx="0" cy="127997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C0C47B7-28AF-4A77-B073-68E86532B3B0}"/>
              </a:ext>
            </a:extLst>
          </p:cNvPr>
          <p:cNvCxnSpPr>
            <a:cxnSpLocks noChangeShapeType="1"/>
            <a:stCxn id="109" idx="2"/>
            <a:endCxn id="107" idx="0"/>
          </p:cNvCxnSpPr>
          <p:nvPr/>
        </p:nvCxnSpPr>
        <p:spPr bwMode="auto">
          <a:xfrm>
            <a:off x="2335481" y="2850812"/>
            <a:ext cx="0" cy="12799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AF54CB6-D581-4118-9BC7-B13D0591B70D}"/>
              </a:ext>
            </a:extLst>
          </p:cNvPr>
          <p:cNvCxnSpPr>
            <a:cxnSpLocks noChangeShapeType="1"/>
            <a:stCxn id="108" idx="2"/>
            <a:endCxn id="112" idx="0"/>
          </p:cNvCxnSpPr>
          <p:nvPr/>
        </p:nvCxnSpPr>
        <p:spPr bwMode="auto">
          <a:xfrm>
            <a:off x="5781406" y="2771143"/>
            <a:ext cx="0" cy="24393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A50061C-1BD1-4002-A110-28FAA200E798}"/>
              </a:ext>
            </a:extLst>
          </p:cNvPr>
          <p:cNvCxnSpPr>
            <a:cxnSpLocks noChangeShapeType="1"/>
            <a:stCxn id="112" idx="2"/>
            <a:endCxn id="103" idx="0"/>
          </p:cNvCxnSpPr>
          <p:nvPr/>
        </p:nvCxnSpPr>
        <p:spPr bwMode="auto">
          <a:xfrm>
            <a:off x="5781406" y="3663078"/>
            <a:ext cx="0" cy="24393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A8D73DA-0AA5-4E5C-8F4F-645CC56604FE}"/>
              </a:ext>
            </a:extLst>
          </p:cNvPr>
          <p:cNvCxnSpPr>
            <a:cxnSpLocks noChangeShapeType="1"/>
            <a:stCxn id="103" idx="2"/>
            <a:endCxn id="113" idx="0"/>
          </p:cNvCxnSpPr>
          <p:nvPr/>
        </p:nvCxnSpPr>
        <p:spPr bwMode="auto">
          <a:xfrm>
            <a:off x="5781406" y="4339013"/>
            <a:ext cx="0" cy="24393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E393510-0A4D-4E2F-B57A-0F282CF1F930}"/>
              </a:ext>
            </a:extLst>
          </p:cNvPr>
          <p:cNvCxnSpPr>
            <a:cxnSpLocks noChangeShapeType="1"/>
            <a:stCxn id="113" idx="2"/>
            <a:endCxn id="104" idx="0"/>
          </p:cNvCxnSpPr>
          <p:nvPr/>
        </p:nvCxnSpPr>
        <p:spPr bwMode="auto">
          <a:xfrm>
            <a:off x="5781406" y="5230948"/>
            <a:ext cx="0" cy="24393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51FAA47-032E-41DE-8610-9DD30317514F}"/>
              </a:ext>
            </a:extLst>
          </p:cNvPr>
          <p:cNvCxnSpPr>
            <a:cxnSpLocks noChangeShapeType="1"/>
            <a:stCxn id="104" idx="2"/>
            <a:endCxn id="111" idx="0"/>
          </p:cNvCxnSpPr>
          <p:nvPr/>
        </p:nvCxnSpPr>
        <p:spPr bwMode="auto">
          <a:xfrm>
            <a:off x="5781406" y="5906883"/>
            <a:ext cx="0" cy="243935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7F684B3-8E18-46DC-A834-2FCCA5233884}"/>
              </a:ext>
            </a:extLst>
          </p:cNvPr>
          <p:cNvCxnSpPr>
            <a:cxnSpLocks noChangeShapeType="1"/>
            <a:stCxn id="106" idx="2"/>
            <a:endCxn id="64" idx="0"/>
          </p:cNvCxnSpPr>
          <p:nvPr/>
        </p:nvCxnSpPr>
        <p:spPr bwMode="auto">
          <a:xfrm>
            <a:off x="7907030" y="3555078"/>
            <a:ext cx="0" cy="64622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7">
            <a:extLst>
              <a:ext uri="{FF2B5EF4-FFF2-40B4-BE49-F238E27FC236}">
                <a16:creationId xmlns:a16="http://schemas.microsoft.com/office/drawing/2014/main" id="{D47D61FC-CCF9-4D4E-B46E-1CE31787128D}"/>
              </a:ext>
            </a:extLst>
          </p:cNvPr>
          <p:cNvCxnSpPr>
            <a:cxnSpLocks noChangeShapeType="1"/>
            <a:stCxn id="93" idx="3"/>
            <a:endCxn id="105" idx="1"/>
          </p:cNvCxnSpPr>
          <p:nvPr/>
        </p:nvCxnSpPr>
        <p:spPr bwMode="auto">
          <a:xfrm>
            <a:off x="834029" y="1514818"/>
            <a:ext cx="745452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BE13808-EE7F-4619-8758-FE3B67C2EECE}"/>
              </a:ext>
            </a:extLst>
          </p:cNvPr>
          <p:cNvCxnSpPr>
            <a:cxnSpLocks noChangeShapeType="1"/>
            <a:stCxn id="111" idx="2"/>
          </p:cNvCxnSpPr>
          <p:nvPr/>
        </p:nvCxnSpPr>
        <p:spPr bwMode="auto">
          <a:xfrm flipH="1">
            <a:off x="5767765" y="6582818"/>
            <a:ext cx="0" cy="27518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Arrow Connector 127">
            <a:extLst>
              <a:ext uri="{FF2B5EF4-FFF2-40B4-BE49-F238E27FC236}">
                <a16:creationId xmlns:a16="http://schemas.microsoft.com/office/drawing/2014/main" id="{28B94E05-BE1B-49F3-B501-FA36C399AC9F}"/>
              </a:ext>
            </a:extLst>
          </p:cNvPr>
          <p:cNvCxnSpPr>
            <a:cxnSpLocks noChangeShapeType="1"/>
            <a:stCxn id="112" idx="3"/>
            <a:endCxn id="106" idx="1"/>
          </p:cNvCxnSpPr>
          <p:nvPr/>
        </p:nvCxnSpPr>
        <p:spPr bwMode="auto">
          <a:xfrm>
            <a:off x="6465406" y="3339078"/>
            <a:ext cx="685624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127">
            <a:extLst>
              <a:ext uri="{FF2B5EF4-FFF2-40B4-BE49-F238E27FC236}">
                <a16:creationId xmlns:a16="http://schemas.microsoft.com/office/drawing/2014/main" id="{048BD017-573A-44BA-B1AC-57DD2D5A2BB0}"/>
              </a:ext>
            </a:extLst>
          </p:cNvPr>
          <p:cNvCxnSpPr>
            <a:cxnSpLocks noChangeShapeType="1"/>
            <a:stCxn id="113" idx="3"/>
            <a:endCxn id="111" idx="3"/>
          </p:cNvCxnSpPr>
          <p:nvPr/>
        </p:nvCxnSpPr>
        <p:spPr bwMode="auto">
          <a:xfrm>
            <a:off x="6465406" y="4906948"/>
            <a:ext cx="72000" cy="1459870"/>
          </a:xfrm>
          <a:prstGeom prst="bentConnector3">
            <a:avLst>
              <a:gd name="adj1" fmla="val 4175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F68871B2-70E2-4324-8D56-6DD9CD8F3878}"/>
              </a:ext>
            </a:extLst>
          </p:cNvPr>
          <p:cNvSpPr txBox="1"/>
          <p:nvPr/>
        </p:nvSpPr>
        <p:spPr>
          <a:xfrm>
            <a:off x="6579531" y="3178437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C5884D3-BE32-4438-A69A-9C05F874CF69}"/>
              </a:ext>
            </a:extLst>
          </p:cNvPr>
          <p:cNvSpPr txBox="1"/>
          <p:nvPr/>
        </p:nvSpPr>
        <p:spPr>
          <a:xfrm>
            <a:off x="5743546" y="5190322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8D97C3F-F9C4-4786-BCE8-B5A1C3D1DCF1}"/>
              </a:ext>
            </a:extLst>
          </p:cNvPr>
          <p:cNvSpPr txBox="1"/>
          <p:nvPr/>
        </p:nvSpPr>
        <p:spPr>
          <a:xfrm>
            <a:off x="5723645" y="3655722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F6E1F1E-8448-4611-A8EA-00D7F286F4AF}"/>
              </a:ext>
            </a:extLst>
          </p:cNvPr>
          <p:cNvSpPr txBox="1"/>
          <p:nvPr/>
        </p:nvSpPr>
        <p:spPr>
          <a:xfrm>
            <a:off x="6447185" y="4721845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pic>
        <p:nvPicPr>
          <p:cNvPr id="139" name="Graphic 138" descr="Computer">
            <a:extLst>
              <a:ext uri="{FF2B5EF4-FFF2-40B4-BE49-F238E27FC236}">
                <a16:creationId xmlns:a16="http://schemas.microsoft.com/office/drawing/2014/main" id="{98D74969-03BC-4B89-8692-AE05D1B53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9986" y="1571443"/>
            <a:ext cx="332101" cy="332101"/>
          </a:xfrm>
          <a:prstGeom prst="rect">
            <a:avLst/>
          </a:prstGeom>
          <a:effectLst/>
        </p:spPr>
      </p:pic>
      <p:pic>
        <p:nvPicPr>
          <p:cNvPr id="140" name="Graphic 139" descr="Computer">
            <a:extLst>
              <a:ext uri="{FF2B5EF4-FFF2-40B4-BE49-F238E27FC236}">
                <a16:creationId xmlns:a16="http://schemas.microsoft.com/office/drawing/2014/main" id="{43E40852-1B4A-4BFF-805A-BCE87C0F5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9986" y="2131629"/>
            <a:ext cx="332101" cy="332101"/>
          </a:xfrm>
          <a:prstGeom prst="rect">
            <a:avLst/>
          </a:prstGeom>
          <a:effectLst/>
        </p:spPr>
      </p:pic>
      <p:pic>
        <p:nvPicPr>
          <p:cNvPr id="141" name="Graphic 140" descr="Computer">
            <a:extLst>
              <a:ext uri="{FF2B5EF4-FFF2-40B4-BE49-F238E27FC236}">
                <a16:creationId xmlns:a16="http://schemas.microsoft.com/office/drawing/2014/main" id="{70D9E645-C890-469D-B040-97A6CDEE6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9986" y="2691976"/>
            <a:ext cx="332101" cy="332101"/>
          </a:xfrm>
          <a:prstGeom prst="rect">
            <a:avLst/>
          </a:prstGeom>
          <a:effectLst/>
        </p:spPr>
      </p:pic>
      <p:pic>
        <p:nvPicPr>
          <p:cNvPr id="142" name="Graphic 141" descr="Computer">
            <a:extLst>
              <a:ext uri="{FF2B5EF4-FFF2-40B4-BE49-F238E27FC236}">
                <a16:creationId xmlns:a16="http://schemas.microsoft.com/office/drawing/2014/main" id="{3E1DD294-F1E1-4E5C-9CE0-F6589F42E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0428" y="2624774"/>
            <a:ext cx="332101" cy="332101"/>
          </a:xfrm>
          <a:prstGeom prst="rect">
            <a:avLst/>
          </a:prstGeom>
          <a:effectLst/>
        </p:spPr>
      </p:pic>
      <p:pic>
        <p:nvPicPr>
          <p:cNvPr id="143" name="Graphic 142" descr="Computer">
            <a:extLst>
              <a:ext uri="{FF2B5EF4-FFF2-40B4-BE49-F238E27FC236}">
                <a16:creationId xmlns:a16="http://schemas.microsoft.com/office/drawing/2014/main" id="{5FA32E2E-E6F1-49ED-925A-C6FC47E6C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3849" y="3400204"/>
            <a:ext cx="332101" cy="332101"/>
          </a:xfrm>
          <a:prstGeom prst="rect">
            <a:avLst/>
          </a:prstGeom>
          <a:effectLst/>
        </p:spPr>
      </p:pic>
      <p:pic>
        <p:nvPicPr>
          <p:cNvPr id="144" name="Graphic 143" descr="Computer">
            <a:extLst>
              <a:ext uri="{FF2B5EF4-FFF2-40B4-BE49-F238E27FC236}">
                <a16:creationId xmlns:a16="http://schemas.microsoft.com/office/drawing/2014/main" id="{17B955A7-B7E8-4CED-BF9A-422F1DD1E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0428" y="4185300"/>
            <a:ext cx="332101" cy="332101"/>
          </a:xfrm>
          <a:prstGeom prst="rect">
            <a:avLst/>
          </a:prstGeom>
          <a:effectLst/>
        </p:spPr>
      </p:pic>
      <p:pic>
        <p:nvPicPr>
          <p:cNvPr id="145" name="Graphic 144" descr="Computer">
            <a:extLst>
              <a:ext uri="{FF2B5EF4-FFF2-40B4-BE49-F238E27FC236}">
                <a16:creationId xmlns:a16="http://schemas.microsoft.com/office/drawing/2014/main" id="{A05AF668-97B6-4FF4-A33C-868A5CE62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0749" y="5759242"/>
            <a:ext cx="332101" cy="332101"/>
          </a:xfrm>
          <a:prstGeom prst="rect">
            <a:avLst/>
          </a:prstGeom>
          <a:effectLst/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5C92B074-44B1-4DD5-844D-27DE65433FAC}"/>
              </a:ext>
            </a:extLst>
          </p:cNvPr>
          <p:cNvSpPr/>
          <p:nvPr/>
        </p:nvSpPr>
        <p:spPr>
          <a:xfrm>
            <a:off x="8954723" y="6562167"/>
            <a:ext cx="2171256" cy="230832"/>
          </a:xfrm>
          <a:prstGeom prst="rect">
            <a:avLst/>
          </a:prstGeom>
          <a:noFill/>
          <a:ln>
            <a:solidFill>
              <a:srgbClr val="25638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Il processo </a:t>
            </a:r>
            <a:r>
              <a:rPr lang="it-IT" sz="90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prosegue</a:t>
            </a: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nella slide successiva. </a:t>
            </a:r>
          </a:p>
        </p:txBody>
      </p:sp>
      <p:cxnSp>
        <p:nvCxnSpPr>
          <p:cNvPr id="152" name="Straight Arrow Connector 127">
            <a:extLst>
              <a:ext uri="{FF2B5EF4-FFF2-40B4-BE49-F238E27FC236}">
                <a16:creationId xmlns:a16="http://schemas.microsoft.com/office/drawing/2014/main" id="{330DC9BD-7ECD-48C0-A192-3464B0556D5C}"/>
              </a:ext>
            </a:extLst>
          </p:cNvPr>
          <p:cNvCxnSpPr>
            <a:cxnSpLocks noChangeShapeType="1"/>
            <a:stCxn id="107" idx="3"/>
            <a:endCxn id="108" idx="1"/>
          </p:cNvCxnSpPr>
          <p:nvPr/>
        </p:nvCxnSpPr>
        <p:spPr bwMode="auto">
          <a:xfrm flipV="1">
            <a:off x="3091481" y="2555143"/>
            <a:ext cx="1933925" cy="63966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8D91C82-3E9A-44DF-8BD1-A2C0BACDD9D3}"/>
              </a:ext>
            </a:extLst>
          </p:cNvPr>
          <p:cNvSpPr txBox="1"/>
          <p:nvPr/>
        </p:nvSpPr>
        <p:spPr bwMode="auto">
          <a:xfrm>
            <a:off x="1348941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309199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04">
            <a:extLst>
              <a:ext uri="{FF2B5EF4-FFF2-40B4-BE49-F238E27FC236}">
                <a16:creationId xmlns:a16="http://schemas.microsoft.com/office/drawing/2014/main" id="{AD2C4108-CD60-4673-BD55-D8F9C1CC3FC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2712" y="1201773"/>
            <a:ext cx="119160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Connector 102">
            <a:extLst>
              <a:ext uri="{FF2B5EF4-FFF2-40B4-BE49-F238E27FC236}">
                <a16:creationId xmlns:a16="http://schemas.microsoft.com/office/drawing/2014/main" id="{B06901A9-9D15-4434-AFFC-50CA25589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9282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9C26-8591-4DB7-A1ED-A452CCE93FCF}"/>
              </a:ext>
            </a:extLst>
          </p:cNvPr>
          <p:cNvSpPr txBox="1"/>
          <p:nvPr/>
        </p:nvSpPr>
        <p:spPr bwMode="auto">
          <a:xfrm>
            <a:off x="234352" y="910572"/>
            <a:ext cx="432000" cy="168804"/>
          </a:xfrm>
          <a:prstGeom prst="rect">
            <a:avLst/>
          </a:prstGeom>
          <a:noFill/>
        </p:spPr>
        <p:txBody>
          <a:bodyPr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INPUT</a:t>
            </a:r>
          </a:p>
        </p:txBody>
      </p: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4FDDE678-F0F0-46D0-818D-EFC1510113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901047"/>
            <a:ext cx="1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0486866E-E8E5-41C0-BD81-D143C04C91B5}"/>
              </a:ext>
            </a:extLst>
          </p:cNvPr>
          <p:cNvSpPr txBox="1">
            <a:spLocks/>
          </p:cNvSpPr>
          <p:nvPr/>
        </p:nvSpPr>
        <p:spPr bwMode="gray">
          <a:xfrm>
            <a:off x="612776" y="295833"/>
            <a:ext cx="10972800" cy="4347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64467" rtl="0" eaLnBrk="1" fontAlgn="base" hangingPunct="1">
              <a:lnSpc>
                <a:spcPts val="2892"/>
              </a:lnSpc>
              <a:spcBef>
                <a:spcPct val="0"/>
              </a:spcBef>
              <a:spcAft>
                <a:spcPct val="0"/>
              </a:spcAft>
              <a:defRPr kumimoji="0" lang="en-GB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itchFamily="2" charset="0"/>
                <a:ea typeface="+mj-ea"/>
                <a:cs typeface="Arial" pitchFamily="34" charset="0"/>
              </a:defRPr>
            </a:lvl1pPr>
            <a:lvl2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2pPr>
            <a:lvl3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3pPr>
            <a:lvl4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4pPr>
            <a:lvl5pPr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397048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794140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1191224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1588301" algn="l" defTabSz="864467" rtl="0" eaLnBrk="1" fontAlgn="base" hangingPunct="1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39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del processo E.1.1 di «Conservazione ibrida» (2/2)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EF3199-4B12-4FB7-BFC2-B765E3A2B6B7}"/>
              </a:ext>
            </a:extLst>
          </p:cNvPr>
          <p:cNvSpPr txBox="1"/>
          <p:nvPr/>
        </p:nvSpPr>
        <p:spPr bwMode="auto">
          <a:xfrm>
            <a:off x="7052053" y="910569"/>
            <a:ext cx="648000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DIRIGENTE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88833D-7BF6-45DE-8BFB-3F0E8DEDADC4}"/>
              </a:ext>
            </a:extLst>
          </p:cNvPr>
          <p:cNvSpPr txBox="1"/>
          <p:nvPr/>
        </p:nvSpPr>
        <p:spPr bwMode="auto">
          <a:xfrm>
            <a:off x="11443714" y="910569"/>
            <a:ext cx="520284" cy="168810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OUTPUT</a:t>
            </a:r>
          </a:p>
        </p:txBody>
      </p:sp>
      <p:cxnSp>
        <p:nvCxnSpPr>
          <p:cNvPr id="102" name="Straight Connector 102">
            <a:extLst>
              <a:ext uri="{FF2B5EF4-FFF2-40B4-BE49-F238E27FC236}">
                <a16:creationId xmlns:a16="http://schemas.microsoft.com/office/drawing/2014/main" id="{890900E0-E293-4961-881F-E425592E3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2825" y="901047"/>
            <a:ext cx="0" cy="5760000"/>
          </a:xfrm>
          <a:prstGeom prst="line">
            <a:avLst/>
          </a:prstGeom>
          <a:noFill/>
          <a:ln w="127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98">
            <a:extLst>
              <a:ext uri="{FF2B5EF4-FFF2-40B4-BE49-F238E27FC236}">
                <a16:creationId xmlns:a16="http://schemas.microsoft.com/office/drawing/2014/main" id="{EB9D3CF7-0E03-4EF8-98C1-8894A170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339" y="4018814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11. Valutazione necessità assegnazione di II livello</a:t>
            </a:r>
          </a:p>
        </p:txBody>
      </p:sp>
      <p:sp>
        <p:nvSpPr>
          <p:cNvPr id="104" name="AutoShape 98">
            <a:extLst>
              <a:ext uri="{FF2B5EF4-FFF2-40B4-BE49-F238E27FC236}">
                <a16:creationId xmlns:a16="http://schemas.microsoft.com/office/drawing/2014/main" id="{F6061FF7-6A65-44A4-A84C-BF746CE1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339" y="5547614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12. Assegnazione di II livello</a:t>
            </a:r>
          </a:p>
        </p:txBody>
      </p:sp>
      <p:sp>
        <p:nvSpPr>
          <p:cNvPr id="106" name="AutoShape 98">
            <a:extLst>
              <a:ext uri="{FF2B5EF4-FFF2-40B4-BE49-F238E27FC236}">
                <a16:creationId xmlns:a16="http://schemas.microsoft.com/office/drawing/2014/main" id="{D8B266AA-2C1B-4D2D-ABBF-2E2ECDA8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105" y="2430102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14. Creazione/Richiesta creazione nuovo fascicolo all’utente doc. </a:t>
            </a:r>
          </a:p>
        </p:txBody>
      </p:sp>
      <p:sp>
        <p:nvSpPr>
          <p:cNvPr id="108" name="AutoShape 98">
            <a:extLst>
              <a:ext uri="{FF2B5EF4-FFF2-40B4-BE49-F238E27FC236}">
                <a16:creationId xmlns:a16="http://schemas.microsoft.com/office/drawing/2014/main" id="{5209CEE6-8761-4A5D-AE6E-25582DD6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546" y="2365037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10. Verifica richiesta di accesso</a:t>
            </a:r>
          </a:p>
        </p:txBody>
      </p:sp>
      <p:sp>
        <p:nvSpPr>
          <p:cNvPr id="111" name="AutoShape 98">
            <a:extLst>
              <a:ext uri="{FF2B5EF4-FFF2-40B4-BE49-F238E27FC236}">
                <a16:creationId xmlns:a16="http://schemas.microsoft.com/office/drawing/2014/main" id="{F38034FA-8DC4-4117-892B-358477D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193" y="1581746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13. Verifica presenza fascicolo</a:t>
            </a:r>
          </a:p>
        </p:txBody>
      </p:sp>
      <p:sp>
        <p:nvSpPr>
          <p:cNvPr id="112" name="AutoShape 67">
            <a:extLst>
              <a:ext uri="{FF2B5EF4-FFF2-40B4-BE49-F238E27FC236}">
                <a16:creationId xmlns:a16="http://schemas.microsoft.com/office/drawing/2014/main" id="{A963829F-58A1-4AAD-AE6A-3C7A2AC3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46" y="1473746"/>
            <a:ext cx="1368000" cy="648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Pratica da elaborare?</a:t>
            </a:r>
          </a:p>
        </p:txBody>
      </p:sp>
      <p:sp>
        <p:nvSpPr>
          <p:cNvPr id="113" name="AutoShape 67">
            <a:extLst>
              <a:ext uri="{FF2B5EF4-FFF2-40B4-BE49-F238E27FC236}">
                <a16:creationId xmlns:a16="http://schemas.microsoft.com/office/drawing/2014/main" id="{5DBD32C8-A17D-4DD0-B259-8C369F9F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193" y="2322102"/>
            <a:ext cx="1368000" cy="648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Fascicolo presente?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D1465F-B456-4444-8D64-29E4FC5CE7AF}"/>
              </a:ext>
            </a:extLst>
          </p:cNvPr>
          <p:cNvSpPr/>
          <p:nvPr/>
        </p:nvSpPr>
        <p:spPr>
          <a:xfrm>
            <a:off x="3699902" y="3612086"/>
            <a:ext cx="158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 A.1</a:t>
            </a:r>
          </a:p>
        </p:txBody>
      </p:sp>
      <p:sp>
        <p:nvSpPr>
          <p:cNvPr id="56" name="AutoShape 98">
            <a:extLst>
              <a:ext uri="{FF2B5EF4-FFF2-40B4-BE49-F238E27FC236}">
                <a16:creationId xmlns:a16="http://schemas.microsoft.com/office/drawing/2014/main" id="{71B28B49-2359-4370-8CF7-22D3FB98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193" y="3278458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15. Inserimento in fascicolo elettronico</a:t>
            </a:r>
          </a:p>
        </p:txBody>
      </p:sp>
      <p:sp>
        <p:nvSpPr>
          <p:cNvPr id="57" name="AutoShape 98">
            <a:extLst>
              <a:ext uri="{FF2B5EF4-FFF2-40B4-BE49-F238E27FC236}">
                <a16:creationId xmlns:a16="http://schemas.microsoft.com/office/drawing/2014/main" id="{7618DB84-E14B-4A5A-8DC3-CC87DA6E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193" y="4214460"/>
            <a:ext cx="1512000" cy="432000"/>
          </a:xfrm>
          <a:prstGeom prst="flowChartProcess">
            <a:avLst/>
          </a:prstGeom>
          <a:solidFill>
            <a:srgbClr val="D1E8F4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35981" tIns="35981" rIns="35981" bIns="35981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16. Inserimento in fascicolo cartaceo</a:t>
            </a:r>
          </a:p>
        </p:txBody>
      </p:sp>
      <p:sp>
        <p:nvSpPr>
          <p:cNvPr id="58" name="AutoShape 67">
            <a:extLst>
              <a:ext uri="{FF2B5EF4-FFF2-40B4-BE49-F238E27FC236}">
                <a16:creationId xmlns:a16="http://schemas.microsoft.com/office/drawing/2014/main" id="{5F32BAB5-340B-4462-8990-FB7B63FE8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46" y="3040328"/>
            <a:ext cx="1368000" cy="648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Richiesta di accesso?</a:t>
            </a:r>
          </a:p>
        </p:txBody>
      </p:sp>
      <p:sp>
        <p:nvSpPr>
          <p:cNvPr id="62" name="AutoShape 67">
            <a:extLst>
              <a:ext uri="{FF2B5EF4-FFF2-40B4-BE49-F238E27FC236}">
                <a16:creationId xmlns:a16="http://schemas.microsoft.com/office/drawing/2014/main" id="{C764DEBE-22D6-42E1-965F-07A32382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339" y="4675214"/>
            <a:ext cx="1368000" cy="648000"/>
          </a:xfrm>
          <a:prstGeom prst="flowChartDecision">
            <a:avLst/>
          </a:prstGeom>
          <a:solidFill>
            <a:srgbClr val="EDEDED"/>
          </a:solidFill>
          <a:ln w="12700" algn="ctr">
            <a:solidFill>
              <a:srgbClr val="25638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6971"/>
            <a:r>
              <a:rPr lang="it-IT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Assegnazione necessaria?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8366F0C-BC06-4989-9B83-22711D6E84DC}"/>
              </a:ext>
            </a:extLst>
          </p:cNvPr>
          <p:cNvSpPr/>
          <p:nvPr/>
        </p:nvSpPr>
        <p:spPr>
          <a:xfrm>
            <a:off x="5517339" y="6204013"/>
            <a:ext cx="158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 U.1.1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27A2F0-374A-41CA-BAE9-E819750FD622}"/>
              </a:ext>
            </a:extLst>
          </p:cNvPr>
          <p:cNvSpPr/>
          <p:nvPr/>
        </p:nvSpPr>
        <p:spPr>
          <a:xfrm>
            <a:off x="7739961" y="6183674"/>
            <a:ext cx="1584000" cy="519351"/>
          </a:xfrm>
          <a:prstGeom prst="ellipse">
            <a:avLst/>
          </a:prstGeom>
          <a:solidFill>
            <a:srgbClr val="95CB89">
              <a:alpha val="50196"/>
            </a:srgbClr>
          </a:solidFill>
          <a:ln>
            <a:solidFill>
              <a:srgbClr val="25638C"/>
            </a:solidFill>
          </a:ln>
        </p:spPr>
        <p:txBody>
          <a:bodyPr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 rimanda al Flusso U.1.2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7E1E2A-4E02-4671-953A-263AE11004ED}"/>
              </a:ext>
            </a:extLst>
          </p:cNvPr>
          <p:cNvGrpSpPr/>
          <p:nvPr/>
        </p:nvGrpSpPr>
        <p:grpSpPr>
          <a:xfrm>
            <a:off x="11258686" y="3764530"/>
            <a:ext cx="828918" cy="828227"/>
            <a:chOff x="11258686" y="3764530"/>
            <a:chExt cx="828918" cy="82822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A567FCC-E1B9-43BE-AB37-27D1E2A1C808}"/>
                </a:ext>
              </a:extLst>
            </p:cNvPr>
            <p:cNvSpPr/>
            <p:nvPr/>
          </p:nvSpPr>
          <p:spPr>
            <a:xfrm>
              <a:off x="11411872" y="4268163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4304FC1-73A7-4EFD-B42D-CB1A9A4A10BC}"/>
                </a:ext>
              </a:extLst>
            </p:cNvPr>
            <p:cNvSpPr txBox="1"/>
            <p:nvPr/>
          </p:nvSpPr>
          <p:spPr>
            <a:xfrm>
              <a:off x="11258686" y="3764530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cartaceo corrente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BA61078-1078-42AB-B816-827345CC0AC3}"/>
              </a:ext>
            </a:extLst>
          </p:cNvPr>
          <p:cNvGrpSpPr/>
          <p:nvPr/>
        </p:nvGrpSpPr>
        <p:grpSpPr>
          <a:xfrm>
            <a:off x="11265806" y="2821678"/>
            <a:ext cx="828918" cy="835077"/>
            <a:chOff x="11265806" y="2821678"/>
            <a:chExt cx="828918" cy="83507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019607F-8DB7-4206-8AB0-860E8214561A}"/>
                </a:ext>
              </a:extLst>
            </p:cNvPr>
            <p:cNvSpPr/>
            <p:nvPr/>
          </p:nvSpPr>
          <p:spPr>
            <a:xfrm>
              <a:off x="11418992" y="3332161"/>
              <a:ext cx="522546" cy="324594"/>
            </a:xfrm>
            <a:prstGeom prst="ellipse">
              <a:avLst/>
            </a:prstGeom>
            <a:solidFill>
              <a:srgbClr val="FFE9A3"/>
            </a:solidFill>
            <a:ln w="12700" algn="ctr">
              <a:solidFill>
                <a:srgbClr val="25638C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6971"/>
              <a:endParaRPr lang="it-IT" sz="900" b="1" i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05C087A-DF11-43EC-AC5B-DA055B89ADEB}"/>
                </a:ext>
              </a:extLst>
            </p:cNvPr>
            <p:cNvSpPr txBox="1"/>
            <p:nvPr/>
          </p:nvSpPr>
          <p:spPr>
            <a:xfrm>
              <a:off x="11265806" y="2821678"/>
              <a:ext cx="828918" cy="491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it-IT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Documento archiviato in archivio elettronico corrente</a:t>
              </a: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2324360-53C3-4651-A427-1AE5A19A8332}"/>
              </a:ext>
            </a:extLst>
          </p:cNvPr>
          <p:cNvCxnSpPr>
            <a:cxnSpLocks noChangeShapeType="1"/>
            <a:stCxn id="112" idx="2"/>
            <a:endCxn id="108" idx="0"/>
          </p:cNvCxnSpPr>
          <p:nvPr/>
        </p:nvCxnSpPr>
        <p:spPr bwMode="auto">
          <a:xfrm>
            <a:off x="5800546" y="2121746"/>
            <a:ext cx="0" cy="24329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3EA281E-6BA3-4B8B-988E-8CB24885F87F}"/>
              </a:ext>
            </a:extLst>
          </p:cNvPr>
          <p:cNvCxnSpPr>
            <a:cxnSpLocks noChangeShapeType="1"/>
            <a:stCxn id="108" idx="2"/>
            <a:endCxn id="58" idx="0"/>
          </p:cNvCxnSpPr>
          <p:nvPr/>
        </p:nvCxnSpPr>
        <p:spPr bwMode="auto">
          <a:xfrm>
            <a:off x="5800546" y="2797037"/>
            <a:ext cx="0" cy="243291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328D893-B355-4688-A9F6-7B752C4C2A1B}"/>
              </a:ext>
            </a:extLst>
          </p:cNvPr>
          <p:cNvCxnSpPr>
            <a:cxnSpLocks noChangeShapeType="1"/>
            <a:stCxn id="56" idx="2"/>
            <a:endCxn id="57" idx="0"/>
          </p:cNvCxnSpPr>
          <p:nvPr/>
        </p:nvCxnSpPr>
        <p:spPr bwMode="auto">
          <a:xfrm>
            <a:off x="7967193" y="3710458"/>
            <a:ext cx="0" cy="50400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6C345E4-3EF8-4D7B-B810-4B1B1FAAC0E9}"/>
              </a:ext>
            </a:extLst>
          </p:cNvPr>
          <p:cNvCxnSpPr>
            <a:cxnSpLocks noChangeShapeType="1"/>
            <a:stCxn id="111" idx="2"/>
            <a:endCxn id="113" idx="0"/>
          </p:cNvCxnSpPr>
          <p:nvPr/>
        </p:nvCxnSpPr>
        <p:spPr bwMode="auto">
          <a:xfrm>
            <a:off x="7967193" y="2013746"/>
            <a:ext cx="0" cy="30835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12E9075-9BAF-4E4A-8975-B427682E08E5}"/>
              </a:ext>
            </a:extLst>
          </p:cNvPr>
          <p:cNvCxnSpPr>
            <a:cxnSpLocks noChangeShapeType="1"/>
            <a:stCxn id="62" idx="2"/>
            <a:endCxn id="104" idx="0"/>
          </p:cNvCxnSpPr>
          <p:nvPr/>
        </p:nvCxnSpPr>
        <p:spPr bwMode="auto">
          <a:xfrm>
            <a:off x="6309339" y="5323214"/>
            <a:ext cx="0" cy="22440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6400555-7E66-4071-A5A0-B2EB4A648E42}"/>
              </a:ext>
            </a:extLst>
          </p:cNvPr>
          <p:cNvCxnSpPr>
            <a:cxnSpLocks noChangeShapeType="1"/>
            <a:stCxn id="104" idx="2"/>
            <a:endCxn id="63" idx="0"/>
          </p:cNvCxnSpPr>
          <p:nvPr/>
        </p:nvCxnSpPr>
        <p:spPr bwMode="auto">
          <a:xfrm>
            <a:off x="6309339" y="5979614"/>
            <a:ext cx="0" cy="224399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F224353-6009-4C62-BC37-93AEDED99388}"/>
              </a:ext>
            </a:extLst>
          </p:cNvPr>
          <p:cNvCxnSpPr>
            <a:cxnSpLocks noChangeShapeType="1"/>
            <a:stCxn id="103" idx="2"/>
            <a:endCxn id="62" idx="0"/>
          </p:cNvCxnSpPr>
          <p:nvPr/>
        </p:nvCxnSpPr>
        <p:spPr bwMode="auto">
          <a:xfrm>
            <a:off x="6309339" y="4450814"/>
            <a:ext cx="0" cy="22440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D3E2428-84ED-42B9-9EED-F3AC4F628CA6}"/>
              </a:ext>
            </a:extLst>
          </p:cNvPr>
          <p:cNvCxnSpPr>
            <a:cxnSpLocks noChangeShapeType="1"/>
            <a:stCxn id="113" idx="2"/>
            <a:endCxn id="56" idx="0"/>
          </p:cNvCxnSpPr>
          <p:nvPr/>
        </p:nvCxnSpPr>
        <p:spPr bwMode="auto">
          <a:xfrm>
            <a:off x="7967193" y="2970102"/>
            <a:ext cx="0" cy="308356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27">
            <a:extLst>
              <a:ext uri="{FF2B5EF4-FFF2-40B4-BE49-F238E27FC236}">
                <a16:creationId xmlns:a16="http://schemas.microsoft.com/office/drawing/2014/main" id="{2F38A9F6-A709-4984-B5E2-577395B9DBFF}"/>
              </a:ext>
            </a:extLst>
          </p:cNvPr>
          <p:cNvCxnSpPr>
            <a:cxnSpLocks noChangeShapeType="1"/>
            <a:stCxn id="112" idx="3"/>
            <a:endCxn id="111" idx="1"/>
          </p:cNvCxnSpPr>
          <p:nvPr/>
        </p:nvCxnSpPr>
        <p:spPr bwMode="auto">
          <a:xfrm>
            <a:off x="6484546" y="1797746"/>
            <a:ext cx="726647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Arrow Connector 127">
            <a:extLst>
              <a:ext uri="{FF2B5EF4-FFF2-40B4-BE49-F238E27FC236}">
                <a16:creationId xmlns:a16="http://schemas.microsoft.com/office/drawing/2014/main" id="{863ADF24-913F-4293-9204-26CABD1B10EA}"/>
              </a:ext>
            </a:extLst>
          </p:cNvPr>
          <p:cNvCxnSpPr>
            <a:cxnSpLocks noChangeShapeType="1"/>
            <a:stCxn id="113" idx="3"/>
            <a:endCxn id="106" idx="1"/>
          </p:cNvCxnSpPr>
          <p:nvPr/>
        </p:nvCxnSpPr>
        <p:spPr bwMode="auto">
          <a:xfrm>
            <a:off x="8651193" y="2646102"/>
            <a:ext cx="320912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Arrow Connector 127">
            <a:extLst>
              <a:ext uri="{FF2B5EF4-FFF2-40B4-BE49-F238E27FC236}">
                <a16:creationId xmlns:a16="http://schemas.microsoft.com/office/drawing/2014/main" id="{ECFDBC7F-F0A8-4429-969F-13BD57C9C4F9}"/>
              </a:ext>
            </a:extLst>
          </p:cNvPr>
          <p:cNvCxnSpPr>
            <a:cxnSpLocks noChangeShapeType="1"/>
            <a:stCxn id="58" idx="1"/>
            <a:endCxn id="64" idx="0"/>
          </p:cNvCxnSpPr>
          <p:nvPr/>
        </p:nvCxnSpPr>
        <p:spPr bwMode="auto">
          <a:xfrm rot="10800000" flipV="1">
            <a:off x="4491902" y="3364328"/>
            <a:ext cx="624644" cy="247758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Arrow Connector 127">
            <a:extLst>
              <a:ext uri="{FF2B5EF4-FFF2-40B4-BE49-F238E27FC236}">
                <a16:creationId xmlns:a16="http://schemas.microsoft.com/office/drawing/2014/main" id="{27DCB6C5-CEB4-48BC-99BE-F0AF96AC763F}"/>
              </a:ext>
            </a:extLst>
          </p:cNvPr>
          <p:cNvCxnSpPr>
            <a:cxnSpLocks noChangeShapeType="1"/>
            <a:stCxn id="58" idx="2"/>
            <a:endCxn id="103" idx="0"/>
          </p:cNvCxnSpPr>
          <p:nvPr/>
        </p:nvCxnSpPr>
        <p:spPr bwMode="auto">
          <a:xfrm rot="16200000" flipH="1">
            <a:off x="5889699" y="3599174"/>
            <a:ext cx="330486" cy="50879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Straight Arrow Connector 127">
            <a:extLst>
              <a:ext uri="{FF2B5EF4-FFF2-40B4-BE49-F238E27FC236}">
                <a16:creationId xmlns:a16="http://schemas.microsoft.com/office/drawing/2014/main" id="{3AD96FC3-F3BD-4E8C-A6F6-562FE9A3C5AD}"/>
              </a:ext>
            </a:extLst>
          </p:cNvPr>
          <p:cNvCxnSpPr>
            <a:cxnSpLocks noChangeShapeType="1"/>
            <a:stCxn id="62" idx="3"/>
            <a:endCxn id="66" idx="0"/>
          </p:cNvCxnSpPr>
          <p:nvPr/>
        </p:nvCxnSpPr>
        <p:spPr bwMode="auto">
          <a:xfrm>
            <a:off x="6993339" y="4999214"/>
            <a:ext cx="1538622" cy="1184460"/>
          </a:xfrm>
          <a:prstGeom prst="bentConnector2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27">
            <a:extLst>
              <a:ext uri="{FF2B5EF4-FFF2-40B4-BE49-F238E27FC236}">
                <a16:creationId xmlns:a16="http://schemas.microsoft.com/office/drawing/2014/main" id="{DFF28996-056B-4C2C-998A-5037A06D1C94}"/>
              </a:ext>
            </a:extLst>
          </p:cNvPr>
          <p:cNvCxnSpPr>
            <a:cxnSpLocks noChangeShapeType="1"/>
            <a:stCxn id="56" idx="3"/>
            <a:endCxn id="70" idx="2"/>
          </p:cNvCxnSpPr>
          <p:nvPr/>
        </p:nvCxnSpPr>
        <p:spPr bwMode="auto">
          <a:xfrm>
            <a:off x="8723193" y="3494458"/>
            <a:ext cx="2695799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127">
            <a:extLst>
              <a:ext uri="{FF2B5EF4-FFF2-40B4-BE49-F238E27FC236}">
                <a16:creationId xmlns:a16="http://schemas.microsoft.com/office/drawing/2014/main" id="{9F100730-8A71-4057-8430-52A2EA2E919A}"/>
              </a:ext>
            </a:extLst>
          </p:cNvPr>
          <p:cNvCxnSpPr>
            <a:cxnSpLocks noChangeShapeType="1"/>
            <a:stCxn id="106" idx="3"/>
            <a:endCxn id="70" idx="2"/>
          </p:cNvCxnSpPr>
          <p:nvPr/>
        </p:nvCxnSpPr>
        <p:spPr bwMode="auto">
          <a:xfrm>
            <a:off x="10484105" y="2646102"/>
            <a:ext cx="934887" cy="84835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7">
            <a:extLst>
              <a:ext uri="{FF2B5EF4-FFF2-40B4-BE49-F238E27FC236}">
                <a16:creationId xmlns:a16="http://schemas.microsoft.com/office/drawing/2014/main" id="{F28D657F-6A69-45C2-B935-730A95A0F4C0}"/>
              </a:ext>
            </a:extLst>
          </p:cNvPr>
          <p:cNvCxnSpPr>
            <a:cxnSpLocks noChangeShapeType="1"/>
            <a:stCxn id="57" idx="3"/>
            <a:endCxn id="67" idx="2"/>
          </p:cNvCxnSpPr>
          <p:nvPr/>
        </p:nvCxnSpPr>
        <p:spPr bwMode="auto">
          <a:xfrm>
            <a:off x="8723193" y="4430460"/>
            <a:ext cx="2688679" cy="0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B2E9436-43EB-4693-A54D-440549E8AB01}"/>
              </a:ext>
            </a:extLst>
          </p:cNvPr>
          <p:cNvCxnSpPr>
            <a:cxnSpLocks noChangeShapeType="1"/>
            <a:endCxn id="112" idx="0"/>
          </p:cNvCxnSpPr>
          <p:nvPr/>
        </p:nvCxnSpPr>
        <p:spPr bwMode="auto">
          <a:xfrm>
            <a:off x="5800546" y="1236444"/>
            <a:ext cx="0" cy="237302"/>
          </a:xfrm>
          <a:prstGeom prst="straightConnector1">
            <a:avLst/>
          </a:prstGeom>
          <a:noFill/>
          <a:ln w="6350" cap="flat" cmpd="sng" algn="ctr">
            <a:solidFill>
              <a:srgbClr val="25638C"/>
            </a:solidFill>
            <a:prstDash val="soli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AC8114A4-0DDC-497E-977A-AC3569CD74E2}"/>
              </a:ext>
            </a:extLst>
          </p:cNvPr>
          <p:cNvSpPr txBox="1"/>
          <p:nvPr/>
        </p:nvSpPr>
        <p:spPr>
          <a:xfrm>
            <a:off x="5807172" y="209328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574027C-7F4F-4F1F-AF5D-F3192AEE560F}"/>
              </a:ext>
            </a:extLst>
          </p:cNvPr>
          <p:cNvSpPr txBox="1"/>
          <p:nvPr/>
        </p:nvSpPr>
        <p:spPr>
          <a:xfrm>
            <a:off x="4874213" y="3177213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202E307-CF8B-428A-9714-4EB2CD07BCCC}"/>
              </a:ext>
            </a:extLst>
          </p:cNvPr>
          <p:cNvSpPr txBox="1"/>
          <p:nvPr/>
        </p:nvSpPr>
        <p:spPr>
          <a:xfrm>
            <a:off x="7944940" y="2988510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680D089-22FE-48BA-B976-26522D0546DE}"/>
              </a:ext>
            </a:extLst>
          </p:cNvPr>
          <p:cNvSpPr txBox="1"/>
          <p:nvPr/>
        </p:nvSpPr>
        <p:spPr>
          <a:xfrm>
            <a:off x="6314848" y="5306733"/>
            <a:ext cx="298706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SÌ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7D075BE-2D9C-413E-8FB2-4787D0975186}"/>
              </a:ext>
            </a:extLst>
          </p:cNvPr>
          <p:cNvSpPr txBox="1"/>
          <p:nvPr/>
        </p:nvSpPr>
        <p:spPr>
          <a:xfrm>
            <a:off x="6489953" y="1591924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1315AC0-A29D-40F1-BA74-DC51887EBD7F}"/>
              </a:ext>
            </a:extLst>
          </p:cNvPr>
          <p:cNvSpPr txBox="1"/>
          <p:nvPr/>
        </p:nvSpPr>
        <p:spPr>
          <a:xfrm>
            <a:off x="8593399" y="2446534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47469B5-ECDD-4C46-AFBD-115553634417}"/>
              </a:ext>
            </a:extLst>
          </p:cNvPr>
          <p:cNvSpPr txBox="1"/>
          <p:nvPr/>
        </p:nvSpPr>
        <p:spPr>
          <a:xfrm>
            <a:off x="5782462" y="3649174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DE8988B-1777-4895-9856-BF49672615F4}"/>
              </a:ext>
            </a:extLst>
          </p:cNvPr>
          <p:cNvSpPr txBox="1"/>
          <p:nvPr/>
        </p:nvSpPr>
        <p:spPr>
          <a:xfrm>
            <a:off x="6936681" y="4800549"/>
            <a:ext cx="384204" cy="23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9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</a:t>
            </a:r>
          </a:p>
        </p:txBody>
      </p:sp>
      <p:pic>
        <p:nvPicPr>
          <p:cNvPr id="166" name="Graphic 165" descr="Computer">
            <a:extLst>
              <a:ext uri="{FF2B5EF4-FFF2-40B4-BE49-F238E27FC236}">
                <a16:creationId xmlns:a16="http://schemas.microsoft.com/office/drawing/2014/main" id="{8EEDD1C4-FB91-4078-AF16-E764565D7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9665" y="1872792"/>
            <a:ext cx="332101" cy="332101"/>
          </a:xfrm>
          <a:prstGeom prst="rect">
            <a:avLst/>
          </a:prstGeom>
          <a:effectLst/>
        </p:spPr>
      </p:pic>
      <p:pic>
        <p:nvPicPr>
          <p:cNvPr id="167" name="Graphic 166" descr="Computer">
            <a:extLst>
              <a:ext uri="{FF2B5EF4-FFF2-40B4-BE49-F238E27FC236}">
                <a16:creationId xmlns:a16="http://schemas.microsoft.com/office/drawing/2014/main" id="{D713D899-B69E-4A32-850D-3823E5B91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448" y="2710926"/>
            <a:ext cx="332101" cy="332101"/>
          </a:xfrm>
          <a:prstGeom prst="rect">
            <a:avLst/>
          </a:prstGeom>
          <a:effectLst/>
        </p:spPr>
      </p:pic>
      <p:pic>
        <p:nvPicPr>
          <p:cNvPr id="168" name="Graphic 167" descr="Computer">
            <a:extLst>
              <a:ext uri="{FF2B5EF4-FFF2-40B4-BE49-F238E27FC236}">
                <a16:creationId xmlns:a16="http://schemas.microsoft.com/office/drawing/2014/main" id="{118B1540-3290-4AE4-859B-88B7FE5EA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9665" y="3569189"/>
            <a:ext cx="332101" cy="332101"/>
          </a:xfrm>
          <a:prstGeom prst="rect">
            <a:avLst/>
          </a:prstGeom>
          <a:effectLst/>
        </p:spPr>
      </p:pic>
      <p:pic>
        <p:nvPicPr>
          <p:cNvPr id="169" name="Graphic 168" descr="Computer">
            <a:extLst>
              <a:ext uri="{FF2B5EF4-FFF2-40B4-BE49-F238E27FC236}">
                <a16:creationId xmlns:a16="http://schemas.microsoft.com/office/drawing/2014/main" id="{BC00BB5B-AFAC-445F-BA27-31DC51B2B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2146" y="5832711"/>
            <a:ext cx="332101" cy="332101"/>
          </a:xfrm>
          <a:prstGeom prst="rect">
            <a:avLst/>
          </a:prstGeom>
          <a:effectLst/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F254F1B5-FBF1-4E0C-AD95-80A776970962}"/>
              </a:ext>
            </a:extLst>
          </p:cNvPr>
          <p:cNvSpPr txBox="1"/>
          <p:nvPr/>
        </p:nvSpPr>
        <p:spPr bwMode="auto">
          <a:xfrm>
            <a:off x="1348941" y="845231"/>
            <a:ext cx="1872000" cy="430163"/>
          </a:xfrm>
          <a:prstGeom prst="rect">
            <a:avLst/>
          </a:prstGeom>
          <a:noFill/>
        </p:spPr>
        <p:txBody>
          <a:bodyPr wrap="square" lIns="0" tIns="36557" rIns="0" bIns="0">
            <a:spAutoFit/>
          </a:bodyPr>
          <a:lstStyle>
            <a:defPPr>
              <a:defRPr lang="en-US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defRPr sz="1000" b="1" i="1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6971">
              <a:defRPr/>
            </a:pPr>
            <a:r>
              <a:rPr lang="it-IT" sz="999" dirty="0"/>
              <a:t>PUNTO UNICO DI ACCESSO/UOR-SP (PUA/UOR-SP - CARTACEO)</a:t>
            </a:r>
          </a:p>
        </p:txBody>
      </p:sp>
    </p:spTree>
    <p:extLst>
      <p:ext uri="{BB962C8B-B14F-4D97-AF65-F5344CB8AC3E}">
        <p14:creationId xmlns:p14="http://schemas.microsoft.com/office/powerpoint/2010/main" val="60554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3B8-10E6-45E2-9729-E07636C0A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665" y="2827841"/>
            <a:ext cx="2819551" cy="1202318"/>
          </a:xfrm>
        </p:spPr>
        <p:txBody>
          <a:bodyPr/>
          <a:lstStyle/>
          <a:p>
            <a:r>
              <a:rPr lang="it-IT" sz="1999" b="1" dirty="0">
                <a:solidFill>
                  <a:schemeClr val="tx2"/>
                </a:solidFill>
              </a:rPr>
              <a:t>3 - Processo E.1.2 «Conservazione in archivio corrente»</a:t>
            </a:r>
          </a:p>
        </p:txBody>
      </p:sp>
    </p:spTree>
    <p:extLst>
      <p:ext uri="{BB962C8B-B14F-4D97-AF65-F5344CB8AC3E}">
        <p14:creationId xmlns:p14="http://schemas.microsoft.com/office/powerpoint/2010/main" val="2699711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5|CADRAFT" val="Draft"/>
  <p:tag name="12|CAREPORTDATE" val="20 February 2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5|CADRAFT" val="Draft"/>
  <p:tag name="12|CAREPORTDATE" val="20 February 20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CONTEXTUAL_SHAPES_TAG" val="POWER_USER_CONTEXTUAL_SHAPES_GAUGE"/>
</p:tagLst>
</file>

<file path=ppt/theme/theme1.xml><?xml version="1.0" encoding="utf-8"?>
<a:theme xmlns:a="http://schemas.openxmlformats.org/drawingml/2006/main" name="5_A4L MASTERS with content - 3.27.12">
  <a:themeElements>
    <a:clrScheme name="Custom 1">
      <a:dk1>
        <a:srgbClr val="000000"/>
      </a:dk1>
      <a:lt1>
        <a:srgbClr val="646464"/>
      </a:lt1>
      <a:dk2>
        <a:srgbClr val="FFFFFF"/>
      </a:dk2>
      <a:lt2>
        <a:srgbClr val="FFFFFF"/>
      </a:lt2>
      <a:accent1>
        <a:srgbClr val="808080"/>
      </a:accent1>
      <a:accent2>
        <a:srgbClr val="0070C0"/>
      </a:accent2>
      <a:accent3>
        <a:srgbClr val="002060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CA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>
        <a:spAutoFit/>
      </a:bodyPr>
      <a:lstStyle>
        <a:defPPr algn="l">
          <a:spcAft>
            <a:spcPts val="0"/>
          </a:spcAft>
          <a:defRPr dirty="0" smtClean="0">
            <a:solidFill>
              <a:schemeClr val="tx1"/>
            </a:solidFill>
            <a:latin typeface="Arial Narrow" pitchFamily="34" charset="0"/>
            <a:ea typeface="Arial"/>
            <a:cs typeface="Times New Roman"/>
          </a:defRPr>
        </a:defPPr>
      </a:lstStyle>
    </a:spDef>
    <a:lnDef>
      <a:spPr bwMode="gray">
        <a:noFill/>
        <a:ln w="9525">
          <a:solidFill>
            <a:schemeClr val="accent1"/>
          </a:solidFill>
          <a:miter lim="800000"/>
          <a:headEnd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algn="l">
          <a:defRPr sz="10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AS colors">
        <a:dk1>
          <a:srgbClr val="000000"/>
        </a:dk1>
        <a:lt1>
          <a:srgbClr val="646464"/>
        </a:lt1>
        <a:dk2>
          <a:srgbClr val="FFFFFF"/>
        </a:dk2>
        <a:lt2>
          <a:srgbClr val="646464"/>
        </a:lt2>
        <a:accent1>
          <a:srgbClr val="808080"/>
        </a:accent1>
        <a:accent2>
          <a:srgbClr val="FFE600"/>
        </a:accent2>
        <a:accent3>
          <a:srgbClr val="999999"/>
        </a:accent3>
        <a:accent4>
          <a:srgbClr val="F0F0F0"/>
        </a:accent4>
        <a:accent5>
          <a:srgbClr val="00A3AE"/>
        </a:accent5>
        <a:accent6>
          <a:srgbClr val="C0C0C0"/>
        </a:accent6>
        <a:hlink>
          <a:srgbClr val="336699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6_A4L MASTERS with content - 3.27.12">
  <a:themeElements>
    <a:clrScheme name="Custom 1">
      <a:dk1>
        <a:srgbClr val="000000"/>
      </a:dk1>
      <a:lt1>
        <a:srgbClr val="646464"/>
      </a:lt1>
      <a:dk2>
        <a:srgbClr val="FFFFFF"/>
      </a:dk2>
      <a:lt2>
        <a:srgbClr val="FFFFFF"/>
      </a:lt2>
      <a:accent1>
        <a:srgbClr val="808080"/>
      </a:accent1>
      <a:accent2>
        <a:srgbClr val="0070C0"/>
      </a:accent2>
      <a:accent3>
        <a:srgbClr val="002060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CA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>
        <a:spAutoFit/>
      </a:bodyPr>
      <a:lstStyle>
        <a:defPPr algn="l">
          <a:spcAft>
            <a:spcPts val="0"/>
          </a:spcAft>
          <a:defRPr dirty="0" smtClean="0">
            <a:solidFill>
              <a:schemeClr val="tx1"/>
            </a:solidFill>
            <a:latin typeface="Arial Narrow" pitchFamily="34" charset="0"/>
            <a:ea typeface="Arial"/>
            <a:cs typeface="Times New Roman"/>
          </a:defRPr>
        </a:defPPr>
      </a:lstStyle>
    </a:spDef>
    <a:lnDef>
      <a:spPr bwMode="gray">
        <a:noFill/>
        <a:ln w="9525">
          <a:solidFill>
            <a:schemeClr val="accent1"/>
          </a:solidFill>
          <a:miter lim="800000"/>
          <a:headEnd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algn="l">
          <a:defRPr sz="10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AS colors">
        <a:dk1>
          <a:srgbClr val="000000"/>
        </a:dk1>
        <a:lt1>
          <a:srgbClr val="646464"/>
        </a:lt1>
        <a:dk2>
          <a:srgbClr val="FFFFFF"/>
        </a:dk2>
        <a:lt2>
          <a:srgbClr val="646464"/>
        </a:lt2>
        <a:accent1>
          <a:srgbClr val="808080"/>
        </a:accent1>
        <a:accent2>
          <a:srgbClr val="FFE600"/>
        </a:accent2>
        <a:accent3>
          <a:srgbClr val="999999"/>
        </a:accent3>
        <a:accent4>
          <a:srgbClr val="F0F0F0"/>
        </a:accent4>
        <a:accent5>
          <a:srgbClr val="00A3AE"/>
        </a:accent5>
        <a:accent6>
          <a:srgbClr val="C0C0C0"/>
        </a:accent6>
        <a:hlink>
          <a:srgbClr val="336699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c908b1-f277-4340-90a9-4611d0b0f078" xsi:nil="true"/>
    <lcf76f155ced4ddcb4097134ff3c332f xmlns="1dfda528-0559-46ca-afa6-34e6277ca4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36E205AB63C149996603D6F29E761C" ma:contentTypeVersion="15" ma:contentTypeDescription="Create a new document." ma:contentTypeScope="" ma:versionID="6e52d94233893237701d1dedbc9c2b49">
  <xsd:schema xmlns:xsd="http://www.w3.org/2001/XMLSchema" xmlns:xs="http://www.w3.org/2001/XMLSchema" xmlns:p="http://schemas.microsoft.com/office/2006/metadata/properties" xmlns:ns2="1dfda528-0559-46ca-afa6-34e6277ca444" xmlns:ns3="f154d7fb-1108-4785-b70b-5c61afce5849" xmlns:ns4="50c908b1-f277-4340-90a9-4611d0b0f078" targetNamespace="http://schemas.microsoft.com/office/2006/metadata/properties" ma:root="true" ma:fieldsID="24704018397f84b5e0687d71fe2927fb" ns2:_="" ns3:_="" ns4:_="">
    <xsd:import namespace="1dfda528-0559-46ca-afa6-34e6277ca444"/>
    <xsd:import namespace="f154d7fb-1108-4785-b70b-5c61afce5849"/>
    <xsd:import namespace="50c908b1-f277-4340-90a9-4611d0b0f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da528-0559-46ca-afa6-34e6277ca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4d7fb-1108-4785-b70b-5c61afce5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b8e113a-3588-4d12-916e-f6c49db2067a}" ma:internalName="TaxCatchAll" ma:showField="CatchAllData" ma:web="f154d7fb-1108-4785-b70b-5c61afce5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E90FC5-B8F3-408F-A199-2521159CF409}">
  <ds:schemaRefs>
    <ds:schemaRef ds:uri="http://schemas.microsoft.com/office/2006/metadata/properties"/>
    <ds:schemaRef ds:uri="1dfda528-0559-46ca-afa6-34e6277ca444"/>
    <ds:schemaRef ds:uri="http://purl.org/dc/terms/"/>
    <ds:schemaRef ds:uri="http://schemas.openxmlformats.org/package/2006/metadata/core-properties"/>
    <ds:schemaRef ds:uri="f154d7fb-1108-4785-b70b-5c61afce584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50c908b1-f277-4340-90a9-4611d0b0f078"/>
  </ds:schemaRefs>
</ds:datastoreItem>
</file>

<file path=customXml/itemProps2.xml><?xml version="1.0" encoding="utf-8"?>
<ds:datastoreItem xmlns:ds="http://schemas.openxmlformats.org/officeDocument/2006/customXml" ds:itemID="{4DD2612F-213D-46BD-9765-1AED3566C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6E846F-1C0F-42A4-BFE1-11F1FB691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da528-0559-46ca-afa6-34e6277ca444"/>
    <ds:schemaRef ds:uri="f154d7fb-1108-4785-b70b-5c61afce5849"/>
    <ds:schemaRef ds:uri="50c908b1-f277-4340-90a9-4611d0b0f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I03_P01_Nuovo sistema HR _V0.8_SF</Template>
  <TotalTime>0</TotalTime>
  <Words>4071</Words>
  <Application>Microsoft Office PowerPoint</Application>
  <PresentationFormat>Personalizzato</PresentationFormat>
  <Paragraphs>900</Paragraphs>
  <Slides>43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43</vt:i4>
      </vt:variant>
    </vt:vector>
  </HeadingPairs>
  <TitlesOfParts>
    <vt:vector size="58" baseType="lpstr">
      <vt:lpstr>Arial</vt:lpstr>
      <vt:lpstr>Arial Narrow</vt:lpstr>
      <vt:lpstr>Calibri</vt:lpstr>
      <vt:lpstr>EYInterstate</vt:lpstr>
      <vt:lpstr>EYInterstate Light</vt:lpstr>
      <vt:lpstr>EYInterstate Light </vt:lpstr>
      <vt:lpstr>EYIntestate Light</vt:lpstr>
      <vt:lpstr>HP Simplified</vt:lpstr>
      <vt:lpstr>Kunstler Script</vt:lpstr>
      <vt:lpstr>Lucida Grande</vt:lpstr>
      <vt:lpstr>Wingdings</vt:lpstr>
      <vt:lpstr>5_A4L MASTERS with content - 3.27.12</vt:lpstr>
      <vt:lpstr>Title with content</vt:lpstr>
      <vt:lpstr>6_A4L MASTERS with content - 3.27.12</vt:lpstr>
      <vt:lpstr>EY widescreen presentation 2015 v1</vt:lpstr>
      <vt:lpstr>MANUALE DI GESTIONE DOCUMENTALE DI 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/>
  <cp:lastModifiedBy/>
  <cp:revision>1</cp:revision>
  <dcterms:created xsi:type="dcterms:W3CDTF">2021-05-12T05:06:53Z</dcterms:created>
  <dcterms:modified xsi:type="dcterms:W3CDTF">2023-07-11T09:00:29Z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0x010100E936E205AB63C149996603D6F29E761C</vt:lpwstr>
  </property>
  <property fmtid="{D5CDD505-2E9C-101B-9397-08002B2CF9AE}" pid="3" name="MediaServiceImageTags">
    <vt:lpwstr/>
  </property>
</Properties>
</file>