
<file path=[Content_Types].xml><?xml version="1.0" encoding="utf-8"?>
<Types xmlns="http://schemas.openxmlformats.org/package/2006/content-types">
  <Default Extension="jpeg" ContentType="image/jpeg"/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7" r:id="rId4"/>
    <p:sldId id="261" r:id="rId5"/>
    <p:sldId id="258" r:id="rId6"/>
    <p:sldId id="259" r:id="rId7"/>
    <p:sldId id="263" r:id="rId8"/>
    <p:sldId id="262" r:id="rId9"/>
    <p:sldId id="274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6D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9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CC949C-ACD4-47F0-AC7F-39297A0C3EB0}" type="doc">
      <dgm:prSet loTypeId="urn:microsoft.com/office/officeart/2008/layout/LinedList" loCatId="list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E5C53AE4-A484-4A58-96AE-C2C358C0BF1E}">
      <dgm:prSet/>
      <dgm:spPr/>
      <dgm:t>
        <a:bodyPr/>
        <a:lstStyle/>
        <a:p>
          <a:r>
            <a:rPr lang="it-IT" b="1" dirty="0"/>
            <a:t>Ricalibrazione del monte ore</a:t>
          </a:r>
          <a:r>
            <a:rPr lang="it-IT" dirty="0"/>
            <a:t>: la programmazione si concentra su quattro anni anziché cinque.</a:t>
          </a:r>
        </a:p>
      </dgm:t>
    </dgm:pt>
    <dgm:pt modelId="{05174B88-5704-456E-863F-F3DE670E4322}" type="parTrans" cxnId="{E19205FF-2491-415D-B147-D1A5D383B85F}">
      <dgm:prSet/>
      <dgm:spPr/>
      <dgm:t>
        <a:bodyPr/>
        <a:lstStyle/>
        <a:p>
          <a:endParaRPr lang="it-IT"/>
        </a:p>
      </dgm:t>
    </dgm:pt>
    <dgm:pt modelId="{88A4C8AA-FAB1-4B4D-8FAB-1B85384E5368}" type="sibTrans" cxnId="{E19205FF-2491-415D-B147-D1A5D383B85F}">
      <dgm:prSet/>
      <dgm:spPr/>
      <dgm:t>
        <a:bodyPr/>
        <a:lstStyle/>
        <a:p>
          <a:endParaRPr lang="it-IT"/>
        </a:p>
      </dgm:t>
    </dgm:pt>
    <dgm:pt modelId="{987304FE-DE16-4767-B066-B840EA925000}">
      <dgm:prSet/>
      <dgm:spPr/>
      <dgm:t>
        <a:bodyPr/>
        <a:lstStyle/>
        <a:p>
          <a:pPr algn="just"/>
          <a:r>
            <a:rPr lang="it-IT" b="1" dirty="0"/>
            <a:t>Potenziamento delle discipline Stem</a:t>
          </a:r>
          <a:r>
            <a:rPr lang="it-IT" dirty="0"/>
            <a:t>: maggiore enfasi su materie scientifiche, informatiche, lingue straniere e didattica laboratoriale.</a:t>
          </a:r>
        </a:p>
      </dgm:t>
    </dgm:pt>
    <dgm:pt modelId="{7FF4EBA4-13D8-402E-8869-91BDDA16E947}" type="parTrans" cxnId="{9C884A17-918B-43B6-A7BC-273640CAFDEB}">
      <dgm:prSet/>
      <dgm:spPr/>
      <dgm:t>
        <a:bodyPr/>
        <a:lstStyle/>
        <a:p>
          <a:endParaRPr lang="it-IT"/>
        </a:p>
      </dgm:t>
    </dgm:pt>
    <dgm:pt modelId="{CAECA34A-8C36-4647-9CBC-EDBA1CC524BA}" type="sibTrans" cxnId="{9C884A17-918B-43B6-A7BC-273640CAFDEB}">
      <dgm:prSet/>
      <dgm:spPr/>
      <dgm:t>
        <a:bodyPr/>
        <a:lstStyle/>
        <a:p>
          <a:endParaRPr lang="it-IT"/>
        </a:p>
      </dgm:t>
    </dgm:pt>
    <dgm:pt modelId="{5F991523-7FFF-4DF4-B119-E6CE006FE23A}">
      <dgm:prSet/>
      <dgm:spPr/>
      <dgm:t>
        <a:bodyPr/>
        <a:lstStyle/>
        <a:p>
          <a:pPr algn="just"/>
          <a:r>
            <a:rPr lang="it-IT" b="1" dirty="0" err="1"/>
            <a:t>Pcto</a:t>
          </a:r>
          <a:r>
            <a:rPr lang="it-IT" b="1" dirty="0"/>
            <a:t> e interazione con il mondo del lavoro</a:t>
          </a:r>
          <a:r>
            <a:rPr lang="it-IT" dirty="0"/>
            <a:t>: i Percorsi per le Competenze Trasversali e l’Orientamento si integrano con contributi diretti di esperti aziendali nelle aule scolastiche.</a:t>
          </a:r>
        </a:p>
      </dgm:t>
    </dgm:pt>
    <dgm:pt modelId="{64DDD092-3BF5-4DA9-9085-C55FAC02A70C}" type="parTrans" cxnId="{8D9A5647-A1E1-4AB2-954B-6DFD4A3F9407}">
      <dgm:prSet/>
      <dgm:spPr/>
      <dgm:t>
        <a:bodyPr/>
        <a:lstStyle/>
        <a:p>
          <a:endParaRPr lang="it-IT"/>
        </a:p>
      </dgm:t>
    </dgm:pt>
    <dgm:pt modelId="{7F34909C-9919-4425-A3B8-B349F5F8209F}" type="sibTrans" cxnId="{8D9A5647-A1E1-4AB2-954B-6DFD4A3F9407}">
      <dgm:prSet/>
      <dgm:spPr/>
      <dgm:t>
        <a:bodyPr/>
        <a:lstStyle/>
        <a:p>
          <a:endParaRPr lang="it-IT"/>
        </a:p>
      </dgm:t>
    </dgm:pt>
    <dgm:pt modelId="{68BB96ED-3CD1-46BF-86C4-25A080BEA5AD}">
      <dgm:prSet/>
      <dgm:spPr/>
      <dgm:t>
        <a:bodyPr/>
        <a:lstStyle/>
        <a:p>
          <a:pPr algn="just"/>
          <a:r>
            <a:rPr lang="it-IT" b="1" dirty="0"/>
            <a:t>Collaborazione tra istituti e ITS Academy</a:t>
          </a:r>
          <a:r>
            <a:rPr lang="it-IT" dirty="0"/>
            <a:t>: e fondamentale creare reti tra scuole, ITS e centri di formazione professionale, consolidando legami con le imprese.</a:t>
          </a:r>
        </a:p>
      </dgm:t>
    </dgm:pt>
    <dgm:pt modelId="{16F513DC-A62F-4C16-B36B-667AD26DC986}" type="parTrans" cxnId="{B7C8E2BA-CD15-4F30-B6E9-8100E6605D47}">
      <dgm:prSet/>
      <dgm:spPr/>
      <dgm:t>
        <a:bodyPr/>
        <a:lstStyle/>
        <a:p>
          <a:endParaRPr lang="it-IT"/>
        </a:p>
      </dgm:t>
    </dgm:pt>
    <dgm:pt modelId="{48AF6F3D-B9F9-48B3-BFBF-755C38C0C5D9}" type="sibTrans" cxnId="{B7C8E2BA-CD15-4F30-B6E9-8100E6605D47}">
      <dgm:prSet/>
      <dgm:spPr/>
      <dgm:t>
        <a:bodyPr/>
        <a:lstStyle/>
        <a:p>
          <a:endParaRPr lang="it-IT"/>
        </a:p>
      </dgm:t>
    </dgm:pt>
    <dgm:pt modelId="{660474BA-6F01-44BE-B432-7607A1AD8A38}" type="pres">
      <dgm:prSet presAssocID="{E0CC949C-ACD4-47F0-AC7F-39297A0C3EB0}" presName="vert0" presStyleCnt="0">
        <dgm:presLayoutVars>
          <dgm:dir/>
          <dgm:animOne val="branch"/>
          <dgm:animLvl val="lvl"/>
        </dgm:presLayoutVars>
      </dgm:prSet>
      <dgm:spPr/>
    </dgm:pt>
    <dgm:pt modelId="{1DDE65FC-75B6-4060-BB63-233A914D9214}" type="pres">
      <dgm:prSet presAssocID="{E5C53AE4-A484-4A58-96AE-C2C358C0BF1E}" presName="thickLine" presStyleLbl="alignNode1" presStyleIdx="0" presStyleCnt="4"/>
      <dgm:spPr/>
    </dgm:pt>
    <dgm:pt modelId="{1FE8E9E7-64D8-4FB1-87ED-783619D734CA}" type="pres">
      <dgm:prSet presAssocID="{E5C53AE4-A484-4A58-96AE-C2C358C0BF1E}" presName="horz1" presStyleCnt="0"/>
      <dgm:spPr/>
    </dgm:pt>
    <dgm:pt modelId="{C5AA4722-4963-46EA-937C-B2B78F3D243C}" type="pres">
      <dgm:prSet presAssocID="{E5C53AE4-A484-4A58-96AE-C2C358C0BF1E}" presName="tx1" presStyleLbl="revTx" presStyleIdx="0" presStyleCnt="4"/>
      <dgm:spPr/>
    </dgm:pt>
    <dgm:pt modelId="{534F2491-0CCE-4E75-A760-893FC311F679}" type="pres">
      <dgm:prSet presAssocID="{E5C53AE4-A484-4A58-96AE-C2C358C0BF1E}" presName="vert1" presStyleCnt="0"/>
      <dgm:spPr/>
    </dgm:pt>
    <dgm:pt modelId="{603EC451-FC89-450C-8A14-7AC912AD268E}" type="pres">
      <dgm:prSet presAssocID="{987304FE-DE16-4767-B066-B840EA925000}" presName="thickLine" presStyleLbl="alignNode1" presStyleIdx="1" presStyleCnt="4"/>
      <dgm:spPr/>
    </dgm:pt>
    <dgm:pt modelId="{CA6DBD88-2AD2-46ED-A031-8CB46DE718D6}" type="pres">
      <dgm:prSet presAssocID="{987304FE-DE16-4767-B066-B840EA925000}" presName="horz1" presStyleCnt="0"/>
      <dgm:spPr/>
    </dgm:pt>
    <dgm:pt modelId="{5FAD4C81-9E33-4D3C-92CF-F0548D5E31CD}" type="pres">
      <dgm:prSet presAssocID="{987304FE-DE16-4767-B066-B840EA925000}" presName="tx1" presStyleLbl="revTx" presStyleIdx="1" presStyleCnt="4"/>
      <dgm:spPr/>
    </dgm:pt>
    <dgm:pt modelId="{5EE4CD16-37D9-4EC6-8234-36239410D732}" type="pres">
      <dgm:prSet presAssocID="{987304FE-DE16-4767-B066-B840EA925000}" presName="vert1" presStyleCnt="0"/>
      <dgm:spPr/>
    </dgm:pt>
    <dgm:pt modelId="{D89F9F5C-F902-4375-AC26-D45D0A5C9778}" type="pres">
      <dgm:prSet presAssocID="{5F991523-7FFF-4DF4-B119-E6CE006FE23A}" presName="thickLine" presStyleLbl="alignNode1" presStyleIdx="2" presStyleCnt="4"/>
      <dgm:spPr/>
    </dgm:pt>
    <dgm:pt modelId="{EFA41135-245B-4677-AA4C-EB132690E9EB}" type="pres">
      <dgm:prSet presAssocID="{5F991523-7FFF-4DF4-B119-E6CE006FE23A}" presName="horz1" presStyleCnt="0"/>
      <dgm:spPr/>
    </dgm:pt>
    <dgm:pt modelId="{2CECE538-2750-4D47-9764-47F32D1B4768}" type="pres">
      <dgm:prSet presAssocID="{5F991523-7FFF-4DF4-B119-E6CE006FE23A}" presName="tx1" presStyleLbl="revTx" presStyleIdx="2" presStyleCnt="4"/>
      <dgm:spPr/>
    </dgm:pt>
    <dgm:pt modelId="{E45EA53F-2811-44E6-9DA3-D401C32475FB}" type="pres">
      <dgm:prSet presAssocID="{5F991523-7FFF-4DF4-B119-E6CE006FE23A}" presName="vert1" presStyleCnt="0"/>
      <dgm:spPr/>
    </dgm:pt>
    <dgm:pt modelId="{0D66E130-AF2B-4106-A551-66AFA3F6617F}" type="pres">
      <dgm:prSet presAssocID="{68BB96ED-3CD1-46BF-86C4-25A080BEA5AD}" presName="thickLine" presStyleLbl="alignNode1" presStyleIdx="3" presStyleCnt="4"/>
      <dgm:spPr/>
    </dgm:pt>
    <dgm:pt modelId="{31F28195-A061-473F-8089-4D00D8E14F06}" type="pres">
      <dgm:prSet presAssocID="{68BB96ED-3CD1-46BF-86C4-25A080BEA5AD}" presName="horz1" presStyleCnt="0"/>
      <dgm:spPr/>
    </dgm:pt>
    <dgm:pt modelId="{0C584B03-CBA7-4B67-AC2D-EFA8523C0219}" type="pres">
      <dgm:prSet presAssocID="{68BB96ED-3CD1-46BF-86C4-25A080BEA5AD}" presName="tx1" presStyleLbl="revTx" presStyleIdx="3" presStyleCnt="4"/>
      <dgm:spPr/>
    </dgm:pt>
    <dgm:pt modelId="{B0983393-7A60-4586-94F8-041660B494A3}" type="pres">
      <dgm:prSet presAssocID="{68BB96ED-3CD1-46BF-86C4-25A080BEA5AD}" presName="vert1" presStyleCnt="0"/>
      <dgm:spPr/>
    </dgm:pt>
  </dgm:ptLst>
  <dgm:cxnLst>
    <dgm:cxn modelId="{9C884A17-918B-43B6-A7BC-273640CAFDEB}" srcId="{E0CC949C-ACD4-47F0-AC7F-39297A0C3EB0}" destId="{987304FE-DE16-4767-B066-B840EA925000}" srcOrd="1" destOrd="0" parTransId="{7FF4EBA4-13D8-402E-8869-91BDDA16E947}" sibTransId="{CAECA34A-8C36-4647-9CBC-EDBA1CC524BA}"/>
    <dgm:cxn modelId="{43FBBB46-BBDA-4B2E-81AC-742089AD9F14}" type="presOf" srcId="{5F991523-7FFF-4DF4-B119-E6CE006FE23A}" destId="{2CECE538-2750-4D47-9764-47F32D1B4768}" srcOrd="0" destOrd="0" presId="urn:microsoft.com/office/officeart/2008/layout/LinedList"/>
    <dgm:cxn modelId="{8D9A5647-A1E1-4AB2-954B-6DFD4A3F9407}" srcId="{E0CC949C-ACD4-47F0-AC7F-39297A0C3EB0}" destId="{5F991523-7FFF-4DF4-B119-E6CE006FE23A}" srcOrd="2" destOrd="0" parTransId="{64DDD092-3BF5-4DA9-9085-C55FAC02A70C}" sibTransId="{7F34909C-9919-4425-A3B8-B349F5F8209F}"/>
    <dgm:cxn modelId="{F7605B4D-0071-4FD1-802B-E828E62C7EB1}" type="presOf" srcId="{68BB96ED-3CD1-46BF-86C4-25A080BEA5AD}" destId="{0C584B03-CBA7-4B67-AC2D-EFA8523C0219}" srcOrd="0" destOrd="0" presId="urn:microsoft.com/office/officeart/2008/layout/LinedList"/>
    <dgm:cxn modelId="{B20AC19E-15E5-4EC0-A5C1-6C3F87D4E065}" type="presOf" srcId="{E5C53AE4-A484-4A58-96AE-C2C358C0BF1E}" destId="{C5AA4722-4963-46EA-937C-B2B78F3D243C}" srcOrd="0" destOrd="0" presId="urn:microsoft.com/office/officeart/2008/layout/LinedList"/>
    <dgm:cxn modelId="{0C46B9A4-A4A8-475E-880C-74A222FF53A6}" type="presOf" srcId="{E0CC949C-ACD4-47F0-AC7F-39297A0C3EB0}" destId="{660474BA-6F01-44BE-B432-7607A1AD8A38}" srcOrd="0" destOrd="0" presId="urn:microsoft.com/office/officeart/2008/layout/LinedList"/>
    <dgm:cxn modelId="{B7C8E2BA-CD15-4F30-B6E9-8100E6605D47}" srcId="{E0CC949C-ACD4-47F0-AC7F-39297A0C3EB0}" destId="{68BB96ED-3CD1-46BF-86C4-25A080BEA5AD}" srcOrd="3" destOrd="0" parTransId="{16F513DC-A62F-4C16-B36B-667AD26DC986}" sibTransId="{48AF6F3D-B9F9-48B3-BFBF-755C38C0C5D9}"/>
    <dgm:cxn modelId="{DDFC56C5-5AFC-4672-9A03-36C96DE5BE56}" type="presOf" srcId="{987304FE-DE16-4767-B066-B840EA925000}" destId="{5FAD4C81-9E33-4D3C-92CF-F0548D5E31CD}" srcOrd="0" destOrd="0" presId="urn:microsoft.com/office/officeart/2008/layout/LinedList"/>
    <dgm:cxn modelId="{E19205FF-2491-415D-B147-D1A5D383B85F}" srcId="{E0CC949C-ACD4-47F0-AC7F-39297A0C3EB0}" destId="{E5C53AE4-A484-4A58-96AE-C2C358C0BF1E}" srcOrd="0" destOrd="0" parTransId="{05174B88-5704-456E-863F-F3DE670E4322}" sibTransId="{88A4C8AA-FAB1-4B4D-8FAB-1B85384E5368}"/>
    <dgm:cxn modelId="{7AD0C34F-0CE4-4ABF-803C-B71DC9DF3EAE}" type="presParOf" srcId="{660474BA-6F01-44BE-B432-7607A1AD8A38}" destId="{1DDE65FC-75B6-4060-BB63-233A914D9214}" srcOrd="0" destOrd="0" presId="urn:microsoft.com/office/officeart/2008/layout/LinedList"/>
    <dgm:cxn modelId="{29257173-355D-4902-B691-D718B8C722D8}" type="presParOf" srcId="{660474BA-6F01-44BE-B432-7607A1AD8A38}" destId="{1FE8E9E7-64D8-4FB1-87ED-783619D734CA}" srcOrd="1" destOrd="0" presId="urn:microsoft.com/office/officeart/2008/layout/LinedList"/>
    <dgm:cxn modelId="{44B82BB2-54E4-45C9-B49E-BD64283C1A67}" type="presParOf" srcId="{1FE8E9E7-64D8-4FB1-87ED-783619D734CA}" destId="{C5AA4722-4963-46EA-937C-B2B78F3D243C}" srcOrd="0" destOrd="0" presId="urn:microsoft.com/office/officeart/2008/layout/LinedList"/>
    <dgm:cxn modelId="{479F1540-4E8C-41D2-BD78-A7F187454CBE}" type="presParOf" srcId="{1FE8E9E7-64D8-4FB1-87ED-783619D734CA}" destId="{534F2491-0CCE-4E75-A760-893FC311F679}" srcOrd="1" destOrd="0" presId="urn:microsoft.com/office/officeart/2008/layout/LinedList"/>
    <dgm:cxn modelId="{1FBFEF2C-C3CE-4F7D-8DCC-9657D0C99A28}" type="presParOf" srcId="{660474BA-6F01-44BE-B432-7607A1AD8A38}" destId="{603EC451-FC89-450C-8A14-7AC912AD268E}" srcOrd="2" destOrd="0" presId="urn:microsoft.com/office/officeart/2008/layout/LinedList"/>
    <dgm:cxn modelId="{642007B3-0688-478F-B7D0-712AD814C974}" type="presParOf" srcId="{660474BA-6F01-44BE-B432-7607A1AD8A38}" destId="{CA6DBD88-2AD2-46ED-A031-8CB46DE718D6}" srcOrd="3" destOrd="0" presId="urn:microsoft.com/office/officeart/2008/layout/LinedList"/>
    <dgm:cxn modelId="{FD52E091-2881-4763-A166-6A69E32931EE}" type="presParOf" srcId="{CA6DBD88-2AD2-46ED-A031-8CB46DE718D6}" destId="{5FAD4C81-9E33-4D3C-92CF-F0548D5E31CD}" srcOrd="0" destOrd="0" presId="urn:microsoft.com/office/officeart/2008/layout/LinedList"/>
    <dgm:cxn modelId="{66C87417-55D3-4C7B-8C38-478558A70451}" type="presParOf" srcId="{CA6DBD88-2AD2-46ED-A031-8CB46DE718D6}" destId="{5EE4CD16-37D9-4EC6-8234-36239410D732}" srcOrd="1" destOrd="0" presId="urn:microsoft.com/office/officeart/2008/layout/LinedList"/>
    <dgm:cxn modelId="{35F78E34-C77E-477C-9F4E-BAAB4697D50D}" type="presParOf" srcId="{660474BA-6F01-44BE-B432-7607A1AD8A38}" destId="{D89F9F5C-F902-4375-AC26-D45D0A5C9778}" srcOrd="4" destOrd="0" presId="urn:microsoft.com/office/officeart/2008/layout/LinedList"/>
    <dgm:cxn modelId="{A447B3AB-3D1D-4DEA-9DF5-C068A2B3DDB0}" type="presParOf" srcId="{660474BA-6F01-44BE-B432-7607A1AD8A38}" destId="{EFA41135-245B-4677-AA4C-EB132690E9EB}" srcOrd="5" destOrd="0" presId="urn:microsoft.com/office/officeart/2008/layout/LinedList"/>
    <dgm:cxn modelId="{1B0B1422-0928-4CCA-BDFF-0378E683DC2A}" type="presParOf" srcId="{EFA41135-245B-4677-AA4C-EB132690E9EB}" destId="{2CECE538-2750-4D47-9764-47F32D1B4768}" srcOrd="0" destOrd="0" presId="urn:microsoft.com/office/officeart/2008/layout/LinedList"/>
    <dgm:cxn modelId="{239A2CA0-B342-4E4B-A71D-0208AC9773C3}" type="presParOf" srcId="{EFA41135-245B-4677-AA4C-EB132690E9EB}" destId="{E45EA53F-2811-44E6-9DA3-D401C32475FB}" srcOrd="1" destOrd="0" presId="urn:microsoft.com/office/officeart/2008/layout/LinedList"/>
    <dgm:cxn modelId="{314CFB56-8634-4E1D-BEA7-1DC5AECC6492}" type="presParOf" srcId="{660474BA-6F01-44BE-B432-7607A1AD8A38}" destId="{0D66E130-AF2B-4106-A551-66AFA3F6617F}" srcOrd="6" destOrd="0" presId="urn:microsoft.com/office/officeart/2008/layout/LinedList"/>
    <dgm:cxn modelId="{8CA9309A-4669-4530-B0A1-178D95A2422B}" type="presParOf" srcId="{660474BA-6F01-44BE-B432-7607A1AD8A38}" destId="{31F28195-A061-473F-8089-4D00D8E14F06}" srcOrd="7" destOrd="0" presId="urn:microsoft.com/office/officeart/2008/layout/LinedList"/>
    <dgm:cxn modelId="{336B4B32-C94B-4CA8-8656-92F61BA64625}" type="presParOf" srcId="{31F28195-A061-473F-8089-4D00D8E14F06}" destId="{0C584B03-CBA7-4B67-AC2D-EFA8523C0219}" srcOrd="0" destOrd="0" presId="urn:microsoft.com/office/officeart/2008/layout/LinedList"/>
    <dgm:cxn modelId="{0A0F4BD5-B1AF-4E2E-885D-B5D52CF031E0}" type="presParOf" srcId="{31F28195-A061-473F-8089-4D00D8E14F06}" destId="{B0983393-7A60-4586-94F8-041660B494A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9D068B-F68B-4C6B-975B-3E98D2729455}" type="doc">
      <dgm:prSet loTypeId="urn:microsoft.com/office/officeart/2005/8/layout/h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0F7DAEA2-0316-45C1-8FDA-B1D75947F943}">
      <dgm:prSet/>
      <dgm:spPr/>
      <dgm:t>
        <a:bodyPr/>
        <a:lstStyle/>
        <a:p>
          <a:r>
            <a:rPr lang="it-IT" dirty="0"/>
            <a:t>LA DEFINIZIONE DELL’AREA TECNOLOGICA </a:t>
          </a:r>
        </a:p>
      </dgm:t>
    </dgm:pt>
    <dgm:pt modelId="{66F71C45-641B-4B47-AC0C-F5201B60CDEC}" type="parTrans" cxnId="{4243227F-902B-4A77-AB4A-5CCDE28CE5FC}">
      <dgm:prSet/>
      <dgm:spPr/>
      <dgm:t>
        <a:bodyPr/>
        <a:lstStyle/>
        <a:p>
          <a:endParaRPr lang="it-IT"/>
        </a:p>
      </dgm:t>
    </dgm:pt>
    <dgm:pt modelId="{E787252E-1FF3-4298-A8EF-973A6916E9CC}" type="sibTrans" cxnId="{4243227F-902B-4A77-AB4A-5CCDE28CE5FC}">
      <dgm:prSet/>
      <dgm:spPr/>
      <dgm:t>
        <a:bodyPr/>
        <a:lstStyle/>
        <a:p>
          <a:endParaRPr lang="it-IT"/>
        </a:p>
      </dgm:t>
    </dgm:pt>
    <dgm:pt modelId="{79B5AA0C-9A84-400E-9731-E8E2157D7321}">
      <dgm:prSet/>
      <dgm:spPr/>
      <dgm:t>
        <a:bodyPr/>
        <a:lstStyle/>
        <a:p>
          <a:r>
            <a:rPr lang="it-IT" dirty="0"/>
            <a:t>LA FILIERA TECNOLOGICA PROFESSIONALE </a:t>
          </a:r>
        </a:p>
      </dgm:t>
    </dgm:pt>
    <dgm:pt modelId="{A5BD2240-15AB-43C7-83D1-9AF696E1D1EB}" type="parTrans" cxnId="{12E1F2CA-AB14-44AE-B6AE-04798DF376A7}">
      <dgm:prSet/>
      <dgm:spPr/>
      <dgm:t>
        <a:bodyPr/>
        <a:lstStyle/>
        <a:p>
          <a:endParaRPr lang="it-IT"/>
        </a:p>
      </dgm:t>
    </dgm:pt>
    <dgm:pt modelId="{84E0D7A8-91B8-4438-A0E4-A1BB516D4245}" type="sibTrans" cxnId="{12E1F2CA-AB14-44AE-B6AE-04798DF376A7}">
      <dgm:prSet/>
      <dgm:spPr/>
      <dgm:t>
        <a:bodyPr/>
        <a:lstStyle/>
        <a:p>
          <a:endParaRPr lang="it-IT"/>
        </a:p>
      </dgm:t>
    </dgm:pt>
    <dgm:pt modelId="{D4978A09-8C04-4D71-9427-5D7870AE3655}">
      <dgm:prSet/>
      <dgm:spPr/>
      <dgm:t>
        <a:bodyPr/>
        <a:lstStyle/>
        <a:p>
          <a:r>
            <a:rPr lang="it-IT"/>
            <a:t>DEFINIZIONE DEL PROFILO IN USCITA AL 6° ANNO</a:t>
          </a:r>
        </a:p>
      </dgm:t>
    </dgm:pt>
    <dgm:pt modelId="{BA471C5C-F73E-48B1-B1C9-641990F0FE22}" type="parTrans" cxnId="{1157470F-5922-431E-9662-7C857F785572}">
      <dgm:prSet/>
      <dgm:spPr/>
      <dgm:t>
        <a:bodyPr/>
        <a:lstStyle/>
        <a:p>
          <a:endParaRPr lang="it-IT"/>
        </a:p>
      </dgm:t>
    </dgm:pt>
    <dgm:pt modelId="{DEAF8953-2E44-4F0F-9CE1-78A6B2C96F3B}" type="sibTrans" cxnId="{1157470F-5922-431E-9662-7C857F785572}">
      <dgm:prSet/>
      <dgm:spPr/>
      <dgm:t>
        <a:bodyPr/>
        <a:lstStyle/>
        <a:p>
          <a:endParaRPr lang="it-IT"/>
        </a:p>
      </dgm:t>
    </dgm:pt>
    <dgm:pt modelId="{D468DB4E-DC79-4125-8785-F8F75344D660}">
      <dgm:prSet/>
      <dgm:spPr/>
      <dgm:t>
        <a:bodyPr/>
        <a:lstStyle/>
        <a:p>
          <a:r>
            <a:rPr lang="it-IT" b="0" i="0" dirty="0"/>
            <a:t>Energia</a:t>
          </a:r>
          <a:endParaRPr lang="it-IT" dirty="0"/>
        </a:p>
      </dgm:t>
    </dgm:pt>
    <dgm:pt modelId="{3BAEDBED-32C6-4970-99E6-AEC199675EED}" type="parTrans" cxnId="{C4957A73-D407-4B24-BBA3-BC13FACC23CD}">
      <dgm:prSet/>
      <dgm:spPr/>
      <dgm:t>
        <a:bodyPr/>
        <a:lstStyle/>
        <a:p>
          <a:endParaRPr lang="it-IT"/>
        </a:p>
      </dgm:t>
    </dgm:pt>
    <dgm:pt modelId="{61C89898-A493-4DED-B75C-A01EB9E328CC}" type="sibTrans" cxnId="{C4957A73-D407-4B24-BBA3-BC13FACC23CD}">
      <dgm:prSet/>
      <dgm:spPr/>
      <dgm:t>
        <a:bodyPr/>
        <a:lstStyle/>
        <a:p>
          <a:endParaRPr lang="it-IT"/>
        </a:p>
      </dgm:t>
    </dgm:pt>
    <dgm:pt modelId="{85FC0EAE-649C-4BE7-B5F4-7024D7E758D9}">
      <dgm:prSet/>
      <dgm:spPr/>
      <dgm:t>
        <a:bodyPr/>
        <a:lstStyle/>
        <a:p>
          <a:r>
            <a:rPr lang="it-IT" b="0" i="0" dirty="0"/>
            <a:t> Mobilità sostenibile e logistica</a:t>
          </a:r>
          <a:endParaRPr lang="it-IT" dirty="0"/>
        </a:p>
      </dgm:t>
    </dgm:pt>
    <dgm:pt modelId="{C0F5F2B8-705A-49C6-9929-162DF59D234D}" type="parTrans" cxnId="{DDB9C38C-BE4A-4049-A6C8-0EAB33B83EA5}">
      <dgm:prSet/>
      <dgm:spPr/>
      <dgm:t>
        <a:bodyPr/>
        <a:lstStyle/>
        <a:p>
          <a:endParaRPr lang="it-IT"/>
        </a:p>
      </dgm:t>
    </dgm:pt>
    <dgm:pt modelId="{007D9974-96CA-490E-8746-2100524A0D85}" type="sibTrans" cxnId="{DDB9C38C-BE4A-4049-A6C8-0EAB33B83EA5}">
      <dgm:prSet/>
      <dgm:spPr/>
      <dgm:t>
        <a:bodyPr/>
        <a:lstStyle/>
        <a:p>
          <a:endParaRPr lang="it-IT"/>
        </a:p>
      </dgm:t>
    </dgm:pt>
    <dgm:pt modelId="{10961650-C997-4539-840B-6E21C6CD32E3}">
      <dgm:prSet/>
      <dgm:spPr/>
      <dgm:t>
        <a:bodyPr/>
        <a:lstStyle/>
        <a:p>
          <a:r>
            <a:rPr lang="it-IT" b="0" i="0" dirty="0"/>
            <a:t> Chimica e nuove tecnologie</a:t>
          </a:r>
          <a:endParaRPr lang="it-IT" dirty="0"/>
        </a:p>
      </dgm:t>
    </dgm:pt>
    <dgm:pt modelId="{BE72E782-7EA1-4E8C-A1C5-D24CBD6E011B}" type="parTrans" cxnId="{622871C0-CDDC-4930-A0DC-FFE012F7A854}">
      <dgm:prSet/>
      <dgm:spPr/>
      <dgm:t>
        <a:bodyPr/>
        <a:lstStyle/>
        <a:p>
          <a:endParaRPr lang="it-IT"/>
        </a:p>
      </dgm:t>
    </dgm:pt>
    <dgm:pt modelId="{EE87A0D6-9005-41EF-BFE4-8D96BE8BE366}" type="sibTrans" cxnId="{622871C0-CDDC-4930-A0DC-FFE012F7A854}">
      <dgm:prSet/>
      <dgm:spPr/>
      <dgm:t>
        <a:bodyPr/>
        <a:lstStyle/>
        <a:p>
          <a:endParaRPr lang="it-IT"/>
        </a:p>
      </dgm:t>
    </dgm:pt>
    <dgm:pt modelId="{53037871-2FFF-477A-8F0C-659EEE9AF3ED}">
      <dgm:prSet/>
      <dgm:spPr/>
      <dgm:t>
        <a:bodyPr/>
        <a:lstStyle/>
        <a:p>
          <a:r>
            <a:rPr lang="it-IT" b="0" i="0" dirty="0"/>
            <a:t>Sistema casa e ambiente costruito</a:t>
          </a:r>
          <a:endParaRPr lang="it-IT" dirty="0"/>
        </a:p>
      </dgm:t>
    </dgm:pt>
    <dgm:pt modelId="{A55913EE-4783-4F93-9C98-5CD9B7BAFF43}" type="parTrans" cxnId="{04B10EC7-2706-4D34-89DB-F4CA5C63FAE4}">
      <dgm:prSet/>
      <dgm:spPr/>
      <dgm:t>
        <a:bodyPr/>
        <a:lstStyle/>
        <a:p>
          <a:endParaRPr lang="it-IT"/>
        </a:p>
      </dgm:t>
    </dgm:pt>
    <dgm:pt modelId="{C0FA29E9-DF51-4290-B092-4FC7B6D8AD59}" type="sibTrans" cxnId="{04B10EC7-2706-4D34-89DB-F4CA5C63FAE4}">
      <dgm:prSet/>
      <dgm:spPr/>
      <dgm:t>
        <a:bodyPr/>
        <a:lstStyle/>
        <a:p>
          <a:endParaRPr lang="it-IT"/>
        </a:p>
      </dgm:t>
    </dgm:pt>
    <dgm:pt modelId="{132F36A3-491B-40D8-93B6-6BEFC3B1D25E}">
      <dgm:prSet/>
      <dgm:spPr/>
      <dgm:t>
        <a:bodyPr/>
        <a:lstStyle/>
        <a:p>
          <a:r>
            <a:rPr lang="it-IT" b="0" i="0" dirty="0"/>
            <a:t> Meccatronica</a:t>
          </a:r>
          <a:endParaRPr lang="it-IT" dirty="0"/>
        </a:p>
      </dgm:t>
    </dgm:pt>
    <dgm:pt modelId="{824E8503-2A3E-478B-938B-1E5170FDCDA3}" type="parTrans" cxnId="{D574762F-1E0B-4EF6-B807-450E3862E618}">
      <dgm:prSet/>
      <dgm:spPr/>
      <dgm:t>
        <a:bodyPr/>
        <a:lstStyle/>
        <a:p>
          <a:endParaRPr lang="it-IT"/>
        </a:p>
      </dgm:t>
    </dgm:pt>
    <dgm:pt modelId="{EBCAF88A-01CE-4B5E-8350-23C48D72C124}" type="sibTrans" cxnId="{D574762F-1E0B-4EF6-B807-450E3862E618}">
      <dgm:prSet/>
      <dgm:spPr/>
      <dgm:t>
        <a:bodyPr/>
        <a:lstStyle/>
        <a:p>
          <a:endParaRPr lang="it-IT"/>
        </a:p>
      </dgm:t>
    </dgm:pt>
    <dgm:pt modelId="{0E51AAC1-2683-4F63-882B-91974CD5CB00}">
      <dgm:prSet/>
      <dgm:spPr/>
      <dgm:t>
        <a:bodyPr/>
        <a:lstStyle/>
        <a:p>
          <a:r>
            <a:rPr lang="it-IT" b="0" i="0" dirty="0"/>
            <a:t>Sistema moda</a:t>
          </a:r>
          <a:endParaRPr lang="it-IT" dirty="0"/>
        </a:p>
      </dgm:t>
    </dgm:pt>
    <dgm:pt modelId="{8E204F71-834B-4741-8DDE-79B9C6A67554}" type="parTrans" cxnId="{BE21B065-61D1-423D-8BBB-705F9D75B1A3}">
      <dgm:prSet/>
      <dgm:spPr/>
      <dgm:t>
        <a:bodyPr/>
        <a:lstStyle/>
        <a:p>
          <a:endParaRPr lang="it-IT"/>
        </a:p>
      </dgm:t>
    </dgm:pt>
    <dgm:pt modelId="{7A890267-EF74-48BA-A501-8F51D8D8BCE1}" type="sibTrans" cxnId="{BE21B065-61D1-423D-8BBB-705F9D75B1A3}">
      <dgm:prSet/>
      <dgm:spPr/>
      <dgm:t>
        <a:bodyPr/>
        <a:lstStyle/>
        <a:p>
          <a:endParaRPr lang="it-IT"/>
        </a:p>
      </dgm:t>
    </dgm:pt>
    <dgm:pt modelId="{D3CF4D8C-92C5-45CC-8F06-686B337A4FBF}">
      <dgm:prSet/>
      <dgm:spPr/>
      <dgm:t>
        <a:bodyPr/>
        <a:lstStyle/>
        <a:p>
          <a:r>
            <a:rPr lang="it-IT" b="0" i="0" dirty="0"/>
            <a:t>Servizi alle imprese e agli enti senza fini di lucro</a:t>
          </a:r>
          <a:endParaRPr lang="it-IT" dirty="0"/>
        </a:p>
      </dgm:t>
    </dgm:pt>
    <dgm:pt modelId="{68B94283-F0EF-4630-A1DD-39FEF95331AA}" type="parTrans" cxnId="{57E57FF4-5539-48D8-8C3D-B14832CCD528}">
      <dgm:prSet/>
      <dgm:spPr/>
      <dgm:t>
        <a:bodyPr/>
        <a:lstStyle/>
        <a:p>
          <a:endParaRPr lang="it-IT"/>
        </a:p>
      </dgm:t>
    </dgm:pt>
    <dgm:pt modelId="{EEE3F93C-69E9-485A-B00B-8081A2F933DB}" type="sibTrans" cxnId="{57E57FF4-5539-48D8-8C3D-B14832CCD528}">
      <dgm:prSet/>
      <dgm:spPr/>
      <dgm:t>
        <a:bodyPr/>
        <a:lstStyle/>
        <a:p>
          <a:endParaRPr lang="it-IT"/>
        </a:p>
      </dgm:t>
    </dgm:pt>
    <dgm:pt modelId="{15F3BB31-67EB-41DC-9C68-3EF2CFB74121}">
      <dgm:prSet/>
      <dgm:spPr/>
      <dgm:t>
        <a:bodyPr/>
        <a:lstStyle/>
        <a:p>
          <a:r>
            <a:rPr lang="it-IT" b="0" i="0" dirty="0"/>
            <a:t>Tecnologie per i beni e le attività artistiche e culturali e per il turismo</a:t>
          </a:r>
          <a:endParaRPr lang="it-IT" dirty="0"/>
        </a:p>
      </dgm:t>
    </dgm:pt>
    <dgm:pt modelId="{BFDC1FF5-4AE7-4054-B2DC-89701F8A4B15}" type="parTrans" cxnId="{B655276C-FD15-4F1A-920C-EABBD0CE2662}">
      <dgm:prSet/>
      <dgm:spPr/>
      <dgm:t>
        <a:bodyPr/>
        <a:lstStyle/>
        <a:p>
          <a:endParaRPr lang="it-IT"/>
        </a:p>
      </dgm:t>
    </dgm:pt>
    <dgm:pt modelId="{5D330745-F5CB-48B1-AB35-B00EEBF779D6}" type="sibTrans" cxnId="{B655276C-FD15-4F1A-920C-EABBD0CE2662}">
      <dgm:prSet/>
      <dgm:spPr/>
      <dgm:t>
        <a:bodyPr/>
        <a:lstStyle/>
        <a:p>
          <a:endParaRPr lang="it-IT"/>
        </a:p>
      </dgm:t>
    </dgm:pt>
    <dgm:pt modelId="{49D30FC3-08E7-4902-BB17-2DD360750E29}">
      <dgm:prSet/>
      <dgm:spPr/>
      <dgm:t>
        <a:bodyPr/>
        <a:lstStyle/>
        <a:p>
          <a:r>
            <a:rPr lang="it-IT" b="0" i="0" dirty="0"/>
            <a:t>Agroalimentare</a:t>
          </a:r>
          <a:endParaRPr lang="it-IT" dirty="0"/>
        </a:p>
      </dgm:t>
    </dgm:pt>
    <dgm:pt modelId="{1AA41CFF-2FA2-4343-AA20-1C82CB01612D}" type="parTrans" cxnId="{41F5D0B3-6A59-47B1-8E37-42EE5CFA2B03}">
      <dgm:prSet/>
      <dgm:spPr/>
      <dgm:t>
        <a:bodyPr/>
        <a:lstStyle/>
        <a:p>
          <a:endParaRPr lang="it-IT"/>
        </a:p>
      </dgm:t>
    </dgm:pt>
    <dgm:pt modelId="{369EB1BC-51E4-418B-B0D7-437CDBB5B9C0}" type="sibTrans" cxnId="{41F5D0B3-6A59-47B1-8E37-42EE5CFA2B03}">
      <dgm:prSet/>
      <dgm:spPr/>
      <dgm:t>
        <a:bodyPr/>
        <a:lstStyle/>
        <a:p>
          <a:endParaRPr lang="it-IT"/>
        </a:p>
      </dgm:t>
    </dgm:pt>
    <dgm:pt modelId="{60981744-A85A-44D7-86C5-03A6BF32AD4F}">
      <dgm:prSet/>
      <dgm:spPr/>
      <dgm:t>
        <a:bodyPr/>
        <a:lstStyle/>
        <a:p>
          <a:r>
            <a:rPr lang="it-IT" b="0" i="0" dirty="0"/>
            <a:t>Tecnologie della comunicazione, dell’informazione e dei dati.</a:t>
          </a:r>
          <a:endParaRPr lang="it-IT" dirty="0"/>
        </a:p>
      </dgm:t>
    </dgm:pt>
    <dgm:pt modelId="{E505229E-39DE-4A4B-B911-CDD237A51D2D}" type="parTrans" cxnId="{17E2F745-02E4-46B9-842D-AD7891B5BED4}">
      <dgm:prSet/>
      <dgm:spPr/>
      <dgm:t>
        <a:bodyPr/>
        <a:lstStyle/>
        <a:p>
          <a:endParaRPr lang="it-IT"/>
        </a:p>
      </dgm:t>
    </dgm:pt>
    <dgm:pt modelId="{D08EBCE6-C254-4995-B618-5A5C81789210}" type="sibTrans" cxnId="{17E2F745-02E4-46B9-842D-AD7891B5BED4}">
      <dgm:prSet/>
      <dgm:spPr/>
      <dgm:t>
        <a:bodyPr/>
        <a:lstStyle/>
        <a:p>
          <a:endParaRPr lang="it-IT"/>
        </a:p>
      </dgm:t>
    </dgm:pt>
    <dgm:pt modelId="{6203CCE0-5034-4746-B939-D1221DE7D266}" type="pres">
      <dgm:prSet presAssocID="{DD9D068B-F68B-4C6B-975B-3E98D2729455}" presName="Name0" presStyleCnt="0">
        <dgm:presLayoutVars>
          <dgm:dir/>
          <dgm:animLvl val="lvl"/>
          <dgm:resizeHandles val="exact"/>
        </dgm:presLayoutVars>
      </dgm:prSet>
      <dgm:spPr/>
    </dgm:pt>
    <dgm:pt modelId="{CF23D4D7-4E03-46BD-92B3-8C87335A4A00}" type="pres">
      <dgm:prSet presAssocID="{0F7DAEA2-0316-45C1-8FDA-B1D75947F943}" presName="composite" presStyleCnt="0"/>
      <dgm:spPr/>
    </dgm:pt>
    <dgm:pt modelId="{E12824F3-C7A7-4226-AF65-F6859524D689}" type="pres">
      <dgm:prSet presAssocID="{0F7DAEA2-0316-45C1-8FDA-B1D75947F943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B9E579D4-11C3-4351-95BC-85FA30D49C61}" type="pres">
      <dgm:prSet presAssocID="{0F7DAEA2-0316-45C1-8FDA-B1D75947F943}" presName="desTx" presStyleLbl="alignAccFollowNode1" presStyleIdx="0" presStyleCnt="3">
        <dgm:presLayoutVars>
          <dgm:bulletEnabled val="1"/>
        </dgm:presLayoutVars>
      </dgm:prSet>
      <dgm:spPr/>
    </dgm:pt>
    <dgm:pt modelId="{190165DA-4CE3-484D-9C79-859830585FF7}" type="pres">
      <dgm:prSet presAssocID="{E787252E-1FF3-4298-A8EF-973A6916E9CC}" presName="space" presStyleCnt="0"/>
      <dgm:spPr/>
    </dgm:pt>
    <dgm:pt modelId="{519F7371-6641-49F5-BC86-C6249F3281D6}" type="pres">
      <dgm:prSet presAssocID="{79B5AA0C-9A84-400E-9731-E8E2157D7321}" presName="composite" presStyleCnt="0"/>
      <dgm:spPr/>
    </dgm:pt>
    <dgm:pt modelId="{7E7F4D5F-4520-4696-8117-A815525B1659}" type="pres">
      <dgm:prSet presAssocID="{79B5AA0C-9A84-400E-9731-E8E2157D732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41B6DDCB-AD66-4587-9595-2B44D554967F}" type="pres">
      <dgm:prSet presAssocID="{79B5AA0C-9A84-400E-9731-E8E2157D7321}" presName="desTx" presStyleLbl="alignAccFollowNode1" presStyleIdx="1" presStyleCnt="3">
        <dgm:presLayoutVars>
          <dgm:bulletEnabled val="1"/>
        </dgm:presLayoutVars>
      </dgm:prSet>
      <dgm:spPr/>
    </dgm:pt>
    <dgm:pt modelId="{8E512FD5-5A9E-4260-BDB7-945079373734}" type="pres">
      <dgm:prSet presAssocID="{84E0D7A8-91B8-4438-A0E4-A1BB516D4245}" presName="space" presStyleCnt="0"/>
      <dgm:spPr/>
    </dgm:pt>
    <dgm:pt modelId="{FF25050D-BCDE-4956-8E19-0ED055100C9D}" type="pres">
      <dgm:prSet presAssocID="{D4978A09-8C04-4D71-9427-5D7870AE3655}" presName="composite" presStyleCnt="0"/>
      <dgm:spPr/>
    </dgm:pt>
    <dgm:pt modelId="{A035F264-BD86-4E8F-BCC4-3887E23A2B03}" type="pres">
      <dgm:prSet presAssocID="{D4978A09-8C04-4D71-9427-5D7870AE3655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3486D74F-8133-4622-A011-0344E928978E}" type="pres">
      <dgm:prSet presAssocID="{D4978A09-8C04-4D71-9427-5D7870AE3655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0880D70D-C59F-4CEB-B50E-CC31D99C2352}" type="presOf" srcId="{85FC0EAE-649C-4BE7-B5F4-7024D7E758D9}" destId="{B9E579D4-11C3-4351-95BC-85FA30D49C61}" srcOrd="0" destOrd="1" presId="urn:microsoft.com/office/officeart/2005/8/layout/hList1"/>
    <dgm:cxn modelId="{1157470F-5922-431E-9662-7C857F785572}" srcId="{DD9D068B-F68B-4C6B-975B-3E98D2729455}" destId="{D4978A09-8C04-4D71-9427-5D7870AE3655}" srcOrd="2" destOrd="0" parTransId="{BA471C5C-F73E-48B1-B1C9-641990F0FE22}" sibTransId="{DEAF8953-2E44-4F0F-9CE1-78A6B2C96F3B}"/>
    <dgm:cxn modelId="{11274D14-A66E-4546-B766-B053F22975BD}" type="presOf" srcId="{53037871-2FFF-477A-8F0C-659EEE9AF3ED}" destId="{B9E579D4-11C3-4351-95BC-85FA30D49C61}" srcOrd="0" destOrd="4" presId="urn:microsoft.com/office/officeart/2005/8/layout/hList1"/>
    <dgm:cxn modelId="{92AAA11A-21A6-4836-AED7-F70F5D2562F3}" type="presOf" srcId="{15F3BB31-67EB-41DC-9C68-3EF2CFB74121}" destId="{B9E579D4-11C3-4351-95BC-85FA30D49C61}" srcOrd="0" destOrd="8" presId="urn:microsoft.com/office/officeart/2005/8/layout/hList1"/>
    <dgm:cxn modelId="{D574762F-1E0B-4EF6-B807-450E3862E618}" srcId="{0F7DAEA2-0316-45C1-8FDA-B1D75947F943}" destId="{132F36A3-491B-40D8-93B6-6BEFC3B1D25E}" srcOrd="5" destOrd="0" parTransId="{824E8503-2A3E-478B-938B-1E5170FDCDA3}" sibTransId="{EBCAF88A-01CE-4B5E-8350-23C48D72C124}"/>
    <dgm:cxn modelId="{180EFD32-2757-48F0-B9E0-BC35F6D69526}" type="presOf" srcId="{0F7DAEA2-0316-45C1-8FDA-B1D75947F943}" destId="{E12824F3-C7A7-4226-AF65-F6859524D689}" srcOrd="0" destOrd="0" presId="urn:microsoft.com/office/officeart/2005/8/layout/hList1"/>
    <dgm:cxn modelId="{9C7E823D-81CA-4B72-AECD-6C6012BE4199}" type="presOf" srcId="{D4978A09-8C04-4D71-9427-5D7870AE3655}" destId="{A035F264-BD86-4E8F-BCC4-3887E23A2B03}" srcOrd="0" destOrd="0" presId="urn:microsoft.com/office/officeart/2005/8/layout/hList1"/>
    <dgm:cxn modelId="{16E04F5F-BAC9-4FEB-A3D8-9A0193EB6206}" type="presOf" srcId="{D468DB4E-DC79-4125-8785-F8F75344D660}" destId="{B9E579D4-11C3-4351-95BC-85FA30D49C61}" srcOrd="0" destOrd="0" presId="urn:microsoft.com/office/officeart/2005/8/layout/hList1"/>
    <dgm:cxn modelId="{BE21B065-61D1-423D-8BBB-705F9D75B1A3}" srcId="{0F7DAEA2-0316-45C1-8FDA-B1D75947F943}" destId="{0E51AAC1-2683-4F63-882B-91974CD5CB00}" srcOrd="6" destOrd="0" parTransId="{8E204F71-834B-4741-8DDE-79B9C6A67554}" sibTransId="{7A890267-EF74-48BA-A501-8F51D8D8BCE1}"/>
    <dgm:cxn modelId="{17E2F745-02E4-46B9-842D-AD7891B5BED4}" srcId="{0F7DAEA2-0316-45C1-8FDA-B1D75947F943}" destId="{60981744-A85A-44D7-86C5-03A6BF32AD4F}" srcOrd="9" destOrd="0" parTransId="{E505229E-39DE-4A4B-B911-CDD237A51D2D}" sibTransId="{D08EBCE6-C254-4995-B618-5A5C81789210}"/>
    <dgm:cxn modelId="{7A5DD46B-CBEF-440E-B655-F8BA6F240EE6}" type="presOf" srcId="{60981744-A85A-44D7-86C5-03A6BF32AD4F}" destId="{B9E579D4-11C3-4351-95BC-85FA30D49C61}" srcOrd="0" destOrd="9" presId="urn:microsoft.com/office/officeart/2005/8/layout/hList1"/>
    <dgm:cxn modelId="{B655276C-FD15-4F1A-920C-EABBD0CE2662}" srcId="{0F7DAEA2-0316-45C1-8FDA-B1D75947F943}" destId="{15F3BB31-67EB-41DC-9C68-3EF2CFB74121}" srcOrd="8" destOrd="0" parTransId="{BFDC1FF5-4AE7-4054-B2DC-89701F8A4B15}" sibTransId="{5D330745-F5CB-48B1-AB35-B00EEBF779D6}"/>
    <dgm:cxn modelId="{C4957A73-D407-4B24-BBA3-BC13FACC23CD}" srcId="{0F7DAEA2-0316-45C1-8FDA-B1D75947F943}" destId="{D468DB4E-DC79-4125-8785-F8F75344D660}" srcOrd="0" destOrd="0" parTransId="{3BAEDBED-32C6-4970-99E6-AEC199675EED}" sibTransId="{61C89898-A493-4DED-B75C-A01EB9E328CC}"/>
    <dgm:cxn modelId="{5FAC7E78-463B-4A89-B5A1-D3DC189BE35D}" type="presOf" srcId="{DD9D068B-F68B-4C6B-975B-3E98D2729455}" destId="{6203CCE0-5034-4746-B939-D1221DE7D266}" srcOrd="0" destOrd="0" presId="urn:microsoft.com/office/officeart/2005/8/layout/hList1"/>
    <dgm:cxn modelId="{8489B95A-8EFB-4AA6-B123-B7AC0F196093}" type="presOf" srcId="{49D30FC3-08E7-4902-BB17-2DD360750E29}" destId="{B9E579D4-11C3-4351-95BC-85FA30D49C61}" srcOrd="0" destOrd="3" presId="urn:microsoft.com/office/officeart/2005/8/layout/hList1"/>
    <dgm:cxn modelId="{4243227F-902B-4A77-AB4A-5CCDE28CE5FC}" srcId="{DD9D068B-F68B-4C6B-975B-3E98D2729455}" destId="{0F7DAEA2-0316-45C1-8FDA-B1D75947F943}" srcOrd="0" destOrd="0" parTransId="{66F71C45-641B-4B47-AC0C-F5201B60CDEC}" sibTransId="{E787252E-1FF3-4298-A8EF-973A6916E9CC}"/>
    <dgm:cxn modelId="{4147BA8A-51C7-4363-B91B-FE0CCBE846F2}" type="presOf" srcId="{D3CF4D8C-92C5-45CC-8F06-686B337A4FBF}" destId="{B9E579D4-11C3-4351-95BC-85FA30D49C61}" srcOrd="0" destOrd="7" presId="urn:microsoft.com/office/officeart/2005/8/layout/hList1"/>
    <dgm:cxn modelId="{DDB9C38C-BE4A-4049-A6C8-0EAB33B83EA5}" srcId="{0F7DAEA2-0316-45C1-8FDA-B1D75947F943}" destId="{85FC0EAE-649C-4BE7-B5F4-7024D7E758D9}" srcOrd="1" destOrd="0" parTransId="{C0F5F2B8-705A-49C6-9929-162DF59D234D}" sibTransId="{007D9974-96CA-490E-8746-2100524A0D85}"/>
    <dgm:cxn modelId="{B07B3290-AA79-4634-911F-CA3574B0822D}" type="presOf" srcId="{0E51AAC1-2683-4F63-882B-91974CD5CB00}" destId="{B9E579D4-11C3-4351-95BC-85FA30D49C61}" srcOrd="0" destOrd="6" presId="urn:microsoft.com/office/officeart/2005/8/layout/hList1"/>
    <dgm:cxn modelId="{1F11F898-2422-44C3-B177-A678BB0C7739}" type="presOf" srcId="{10961650-C997-4539-840B-6E21C6CD32E3}" destId="{B9E579D4-11C3-4351-95BC-85FA30D49C61}" srcOrd="0" destOrd="2" presId="urn:microsoft.com/office/officeart/2005/8/layout/hList1"/>
    <dgm:cxn modelId="{41F5D0B3-6A59-47B1-8E37-42EE5CFA2B03}" srcId="{0F7DAEA2-0316-45C1-8FDA-B1D75947F943}" destId="{49D30FC3-08E7-4902-BB17-2DD360750E29}" srcOrd="3" destOrd="0" parTransId="{1AA41CFF-2FA2-4343-AA20-1C82CB01612D}" sibTransId="{369EB1BC-51E4-418B-B0D7-437CDBB5B9C0}"/>
    <dgm:cxn modelId="{7F02CDBB-E6E0-4D2E-B5B0-124C5A9D3FA8}" type="presOf" srcId="{132F36A3-491B-40D8-93B6-6BEFC3B1D25E}" destId="{B9E579D4-11C3-4351-95BC-85FA30D49C61}" srcOrd="0" destOrd="5" presId="urn:microsoft.com/office/officeart/2005/8/layout/hList1"/>
    <dgm:cxn modelId="{622871C0-CDDC-4930-A0DC-FFE012F7A854}" srcId="{0F7DAEA2-0316-45C1-8FDA-B1D75947F943}" destId="{10961650-C997-4539-840B-6E21C6CD32E3}" srcOrd="2" destOrd="0" parTransId="{BE72E782-7EA1-4E8C-A1C5-D24CBD6E011B}" sibTransId="{EE87A0D6-9005-41EF-BFE4-8D96BE8BE366}"/>
    <dgm:cxn modelId="{04B10EC7-2706-4D34-89DB-F4CA5C63FAE4}" srcId="{0F7DAEA2-0316-45C1-8FDA-B1D75947F943}" destId="{53037871-2FFF-477A-8F0C-659EEE9AF3ED}" srcOrd="4" destOrd="0" parTransId="{A55913EE-4783-4F93-9C98-5CD9B7BAFF43}" sibTransId="{C0FA29E9-DF51-4290-B092-4FC7B6D8AD59}"/>
    <dgm:cxn modelId="{12E1F2CA-AB14-44AE-B6AE-04798DF376A7}" srcId="{DD9D068B-F68B-4C6B-975B-3E98D2729455}" destId="{79B5AA0C-9A84-400E-9731-E8E2157D7321}" srcOrd="1" destOrd="0" parTransId="{A5BD2240-15AB-43C7-83D1-9AF696E1D1EB}" sibTransId="{84E0D7A8-91B8-4438-A0E4-A1BB516D4245}"/>
    <dgm:cxn modelId="{57E57FF4-5539-48D8-8C3D-B14832CCD528}" srcId="{0F7DAEA2-0316-45C1-8FDA-B1D75947F943}" destId="{D3CF4D8C-92C5-45CC-8F06-686B337A4FBF}" srcOrd="7" destOrd="0" parTransId="{68B94283-F0EF-4630-A1DD-39FEF95331AA}" sibTransId="{EEE3F93C-69E9-485A-B00B-8081A2F933DB}"/>
    <dgm:cxn modelId="{CA92AEFA-0A30-406D-A3AA-1853DAD0271E}" type="presOf" srcId="{79B5AA0C-9A84-400E-9731-E8E2157D7321}" destId="{7E7F4D5F-4520-4696-8117-A815525B1659}" srcOrd="0" destOrd="0" presId="urn:microsoft.com/office/officeart/2005/8/layout/hList1"/>
    <dgm:cxn modelId="{1600798F-61AA-4A37-98E7-1DD7B1567428}" type="presParOf" srcId="{6203CCE0-5034-4746-B939-D1221DE7D266}" destId="{CF23D4D7-4E03-46BD-92B3-8C87335A4A00}" srcOrd="0" destOrd="0" presId="urn:microsoft.com/office/officeart/2005/8/layout/hList1"/>
    <dgm:cxn modelId="{5B9D0C49-DF1B-4540-97BC-3EA0101CAF5D}" type="presParOf" srcId="{CF23D4D7-4E03-46BD-92B3-8C87335A4A00}" destId="{E12824F3-C7A7-4226-AF65-F6859524D689}" srcOrd="0" destOrd="0" presId="urn:microsoft.com/office/officeart/2005/8/layout/hList1"/>
    <dgm:cxn modelId="{9C593B11-6C71-40FD-A74D-14B1ACF89C70}" type="presParOf" srcId="{CF23D4D7-4E03-46BD-92B3-8C87335A4A00}" destId="{B9E579D4-11C3-4351-95BC-85FA30D49C61}" srcOrd="1" destOrd="0" presId="urn:microsoft.com/office/officeart/2005/8/layout/hList1"/>
    <dgm:cxn modelId="{DF0FB5CA-8BA9-4012-9B4F-99314C6BFC44}" type="presParOf" srcId="{6203CCE0-5034-4746-B939-D1221DE7D266}" destId="{190165DA-4CE3-484D-9C79-859830585FF7}" srcOrd="1" destOrd="0" presId="urn:microsoft.com/office/officeart/2005/8/layout/hList1"/>
    <dgm:cxn modelId="{93B51215-62BA-41AD-8D2C-0456148F795F}" type="presParOf" srcId="{6203CCE0-5034-4746-B939-D1221DE7D266}" destId="{519F7371-6641-49F5-BC86-C6249F3281D6}" srcOrd="2" destOrd="0" presId="urn:microsoft.com/office/officeart/2005/8/layout/hList1"/>
    <dgm:cxn modelId="{0DEE64D0-6CA7-478D-BCE1-60F140920B07}" type="presParOf" srcId="{519F7371-6641-49F5-BC86-C6249F3281D6}" destId="{7E7F4D5F-4520-4696-8117-A815525B1659}" srcOrd="0" destOrd="0" presId="urn:microsoft.com/office/officeart/2005/8/layout/hList1"/>
    <dgm:cxn modelId="{2BA4DD84-B650-47BC-BA6A-757F03ED596F}" type="presParOf" srcId="{519F7371-6641-49F5-BC86-C6249F3281D6}" destId="{41B6DDCB-AD66-4587-9595-2B44D554967F}" srcOrd="1" destOrd="0" presId="urn:microsoft.com/office/officeart/2005/8/layout/hList1"/>
    <dgm:cxn modelId="{7F63A503-15F6-4AEA-9FA5-2505E90EBB0E}" type="presParOf" srcId="{6203CCE0-5034-4746-B939-D1221DE7D266}" destId="{8E512FD5-5A9E-4260-BDB7-945079373734}" srcOrd="3" destOrd="0" presId="urn:microsoft.com/office/officeart/2005/8/layout/hList1"/>
    <dgm:cxn modelId="{ED15BCA0-61FD-40AD-B600-58CCEC16A12C}" type="presParOf" srcId="{6203CCE0-5034-4746-B939-D1221DE7D266}" destId="{FF25050D-BCDE-4956-8E19-0ED055100C9D}" srcOrd="4" destOrd="0" presId="urn:microsoft.com/office/officeart/2005/8/layout/hList1"/>
    <dgm:cxn modelId="{234959FB-70C7-4964-B052-98511377BBCE}" type="presParOf" srcId="{FF25050D-BCDE-4956-8E19-0ED055100C9D}" destId="{A035F264-BD86-4E8F-BCC4-3887E23A2B03}" srcOrd="0" destOrd="0" presId="urn:microsoft.com/office/officeart/2005/8/layout/hList1"/>
    <dgm:cxn modelId="{DD9E8B1A-596B-4033-9449-E0E619819CBA}" type="presParOf" srcId="{FF25050D-BCDE-4956-8E19-0ED055100C9D}" destId="{3486D74F-8133-4622-A011-0344E928978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DE65FC-75B6-4060-BB63-233A914D9214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5AA4722-4963-46EA-937C-B2B78F3D243C}">
      <dsp:nvSpPr>
        <dsp:cNvPr id="0" name=""/>
        <dsp:cNvSpPr/>
      </dsp:nvSpPr>
      <dsp:spPr>
        <a:xfrm>
          <a:off x="0" y="0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b="1" kern="1200" dirty="0"/>
            <a:t>Ricalibrazione del monte ore</a:t>
          </a:r>
          <a:r>
            <a:rPr lang="it-IT" sz="2100" kern="1200" dirty="0"/>
            <a:t>: la programmazione si concentra su quattro anni anziché cinque.</a:t>
          </a:r>
        </a:p>
      </dsp:txBody>
      <dsp:txXfrm>
        <a:off x="0" y="0"/>
        <a:ext cx="10515600" cy="1087834"/>
      </dsp:txXfrm>
    </dsp:sp>
    <dsp:sp modelId="{603EC451-FC89-450C-8A14-7AC912AD268E}">
      <dsp:nvSpPr>
        <dsp:cNvPr id="0" name=""/>
        <dsp:cNvSpPr/>
      </dsp:nvSpPr>
      <dsp:spPr>
        <a:xfrm>
          <a:off x="0" y="108783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FAD4C81-9E33-4D3C-92CF-F0548D5E31CD}">
      <dsp:nvSpPr>
        <dsp:cNvPr id="0" name=""/>
        <dsp:cNvSpPr/>
      </dsp:nvSpPr>
      <dsp:spPr>
        <a:xfrm>
          <a:off x="0" y="1087834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just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b="1" kern="1200" dirty="0"/>
            <a:t>Potenziamento delle discipline Stem</a:t>
          </a:r>
          <a:r>
            <a:rPr lang="it-IT" sz="2100" kern="1200" dirty="0"/>
            <a:t>: maggiore enfasi su materie scientifiche, informatiche, lingue straniere e didattica laboratoriale.</a:t>
          </a:r>
        </a:p>
      </dsp:txBody>
      <dsp:txXfrm>
        <a:off x="0" y="1087834"/>
        <a:ext cx="10515600" cy="1087834"/>
      </dsp:txXfrm>
    </dsp:sp>
    <dsp:sp modelId="{D89F9F5C-F902-4375-AC26-D45D0A5C9778}">
      <dsp:nvSpPr>
        <dsp:cNvPr id="0" name=""/>
        <dsp:cNvSpPr/>
      </dsp:nvSpPr>
      <dsp:spPr>
        <a:xfrm>
          <a:off x="0" y="2175669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CECE538-2750-4D47-9764-47F32D1B4768}">
      <dsp:nvSpPr>
        <dsp:cNvPr id="0" name=""/>
        <dsp:cNvSpPr/>
      </dsp:nvSpPr>
      <dsp:spPr>
        <a:xfrm>
          <a:off x="0" y="2175669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just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b="1" kern="1200" dirty="0" err="1"/>
            <a:t>Pcto</a:t>
          </a:r>
          <a:r>
            <a:rPr lang="it-IT" sz="2100" b="1" kern="1200" dirty="0"/>
            <a:t> e interazione con il mondo del lavoro</a:t>
          </a:r>
          <a:r>
            <a:rPr lang="it-IT" sz="2100" kern="1200" dirty="0"/>
            <a:t>: i Percorsi per le Competenze Trasversali e l’Orientamento si integrano con contributi diretti di esperti aziendali nelle aule scolastiche.</a:t>
          </a:r>
        </a:p>
      </dsp:txBody>
      <dsp:txXfrm>
        <a:off x="0" y="2175669"/>
        <a:ext cx="10515600" cy="1087834"/>
      </dsp:txXfrm>
    </dsp:sp>
    <dsp:sp modelId="{0D66E130-AF2B-4106-A551-66AFA3F6617F}">
      <dsp:nvSpPr>
        <dsp:cNvPr id="0" name=""/>
        <dsp:cNvSpPr/>
      </dsp:nvSpPr>
      <dsp:spPr>
        <a:xfrm>
          <a:off x="0" y="3263503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C584B03-CBA7-4B67-AC2D-EFA8523C0219}">
      <dsp:nvSpPr>
        <dsp:cNvPr id="0" name=""/>
        <dsp:cNvSpPr/>
      </dsp:nvSpPr>
      <dsp:spPr>
        <a:xfrm>
          <a:off x="0" y="3263503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just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b="1" kern="1200" dirty="0"/>
            <a:t>Collaborazione tra istituti e ITS Academy</a:t>
          </a:r>
          <a:r>
            <a:rPr lang="it-IT" sz="2100" kern="1200" dirty="0"/>
            <a:t>: e fondamentale creare reti tra scuole, ITS e centri di formazione professionale, consolidando legami con le imprese.</a:t>
          </a:r>
        </a:p>
      </dsp:txBody>
      <dsp:txXfrm>
        <a:off x="0" y="3263503"/>
        <a:ext cx="10515600" cy="10878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2824F3-C7A7-4226-AF65-F6859524D689}">
      <dsp:nvSpPr>
        <dsp:cNvPr id="0" name=""/>
        <dsp:cNvSpPr/>
      </dsp:nvSpPr>
      <dsp:spPr>
        <a:xfrm>
          <a:off x="3286" y="246294"/>
          <a:ext cx="3203971" cy="56474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LA DEFINIZIONE DELL’AREA TECNOLOGICA </a:t>
          </a:r>
        </a:p>
      </dsp:txBody>
      <dsp:txXfrm>
        <a:off x="3286" y="246294"/>
        <a:ext cx="3203971" cy="564748"/>
      </dsp:txXfrm>
    </dsp:sp>
    <dsp:sp modelId="{B9E579D4-11C3-4351-95BC-85FA30D49C61}">
      <dsp:nvSpPr>
        <dsp:cNvPr id="0" name=""/>
        <dsp:cNvSpPr/>
      </dsp:nvSpPr>
      <dsp:spPr>
        <a:xfrm>
          <a:off x="3286" y="811043"/>
          <a:ext cx="3203971" cy="3294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500" b="0" i="0" kern="1200" dirty="0"/>
            <a:t>Energia</a:t>
          </a:r>
          <a:endParaRPr lang="it-IT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500" b="0" i="0" kern="1200" dirty="0"/>
            <a:t> Mobilità sostenibile e logistica</a:t>
          </a:r>
          <a:endParaRPr lang="it-IT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500" b="0" i="0" kern="1200" dirty="0"/>
            <a:t> Chimica e nuove tecnologie</a:t>
          </a:r>
          <a:endParaRPr lang="it-IT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500" b="0" i="0" kern="1200" dirty="0"/>
            <a:t>Agroalimentare</a:t>
          </a:r>
          <a:endParaRPr lang="it-IT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500" b="0" i="0" kern="1200" dirty="0"/>
            <a:t>Sistema casa e ambiente costruito</a:t>
          </a:r>
          <a:endParaRPr lang="it-IT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500" b="0" i="0" kern="1200" dirty="0"/>
            <a:t> Meccatronica</a:t>
          </a:r>
          <a:endParaRPr lang="it-IT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500" b="0" i="0" kern="1200" dirty="0"/>
            <a:t>Sistema moda</a:t>
          </a:r>
          <a:endParaRPr lang="it-IT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500" b="0" i="0" kern="1200" dirty="0"/>
            <a:t>Servizi alle imprese e agli enti senza fini di lucro</a:t>
          </a:r>
          <a:endParaRPr lang="it-IT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500" b="0" i="0" kern="1200" dirty="0"/>
            <a:t>Tecnologie per i beni e le attività artistiche e culturali e per il turismo</a:t>
          </a:r>
          <a:endParaRPr lang="it-IT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500" b="0" i="0" kern="1200" dirty="0"/>
            <a:t>Tecnologie della comunicazione, dell’informazione e dei dati.</a:t>
          </a:r>
          <a:endParaRPr lang="it-IT" sz="1500" kern="1200" dirty="0"/>
        </a:p>
      </dsp:txBody>
      <dsp:txXfrm>
        <a:off x="3286" y="811043"/>
        <a:ext cx="3203971" cy="3294000"/>
      </dsp:txXfrm>
    </dsp:sp>
    <dsp:sp modelId="{7E7F4D5F-4520-4696-8117-A815525B1659}">
      <dsp:nvSpPr>
        <dsp:cNvPr id="0" name=""/>
        <dsp:cNvSpPr/>
      </dsp:nvSpPr>
      <dsp:spPr>
        <a:xfrm>
          <a:off x="3655814" y="246294"/>
          <a:ext cx="3203971" cy="56474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LA FILIERA TECNOLOGICA PROFESSIONALE </a:t>
          </a:r>
        </a:p>
      </dsp:txBody>
      <dsp:txXfrm>
        <a:off x="3655814" y="246294"/>
        <a:ext cx="3203971" cy="564748"/>
      </dsp:txXfrm>
    </dsp:sp>
    <dsp:sp modelId="{41B6DDCB-AD66-4587-9595-2B44D554967F}">
      <dsp:nvSpPr>
        <dsp:cNvPr id="0" name=""/>
        <dsp:cNvSpPr/>
      </dsp:nvSpPr>
      <dsp:spPr>
        <a:xfrm>
          <a:off x="3655814" y="811043"/>
          <a:ext cx="3203971" cy="3294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35F264-BD86-4E8F-BCC4-3887E23A2B03}">
      <dsp:nvSpPr>
        <dsp:cNvPr id="0" name=""/>
        <dsp:cNvSpPr/>
      </dsp:nvSpPr>
      <dsp:spPr>
        <a:xfrm>
          <a:off x="7308342" y="246294"/>
          <a:ext cx="3203971" cy="56474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/>
            <a:t>DEFINIZIONE DEL PROFILO IN USCITA AL 6° ANNO</a:t>
          </a:r>
        </a:p>
      </dsp:txBody>
      <dsp:txXfrm>
        <a:off x="7308342" y="246294"/>
        <a:ext cx="3203971" cy="564748"/>
      </dsp:txXfrm>
    </dsp:sp>
    <dsp:sp modelId="{3486D74F-8133-4622-A011-0344E928978E}">
      <dsp:nvSpPr>
        <dsp:cNvPr id="0" name=""/>
        <dsp:cNvSpPr/>
      </dsp:nvSpPr>
      <dsp:spPr>
        <a:xfrm>
          <a:off x="7308342" y="811043"/>
          <a:ext cx="3203971" cy="3294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1945C1-03B0-3351-EE4D-16C150B28C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31B3F46-5D8F-73FC-7911-C0C591C465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C173AE0-0BA6-D19C-B510-EF9337F3C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1904-6A4A-41B6-B6B0-8D7CDD24A8D9}" type="datetimeFigureOut">
              <a:rPr lang="it-IT" smtClean="0"/>
              <a:t>19/12/2024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1506F56-B474-34E7-6A7F-1F2F50A77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6527C51-D205-1D9A-CCFB-FA8509B40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A8C08-827A-44FC-ACA7-1043DE1076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2795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5B97FF-2349-D054-A79D-CE5E6A97A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0109416-FBD5-7E5C-EE09-538333B586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3C22644-0CD3-EA4A-2A07-7D0C27FA1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1904-6A4A-41B6-B6B0-8D7CDD24A8D9}" type="datetimeFigureOut">
              <a:rPr lang="it-IT" smtClean="0"/>
              <a:t>19/12/2024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63525E7-174A-D79E-8942-671146F0F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696801B-CD48-6973-7E55-06D0642B7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A8C08-827A-44FC-ACA7-1043DE1076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4787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5EE642A-DE82-5D97-5939-EC2ACF5C99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E4D294B-170D-0E39-E09C-D20B4E458A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D988500-4270-CB0E-303D-E714791B0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1904-6A4A-41B6-B6B0-8D7CDD24A8D9}" type="datetimeFigureOut">
              <a:rPr lang="it-IT" smtClean="0"/>
              <a:t>19/12/2024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D0F665-AAD2-46F4-81DC-8F8B35130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AAF653D-11BF-7304-16E5-625374950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A8C08-827A-44FC-ACA7-1043DE1076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1321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37D61D-3FEA-E512-40F8-925C02C1CA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0E81D5F-DFD8-7DAB-35C6-F78B5E9F45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4E9527B-500C-1FCD-1253-7C61ECA95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7C61-457D-4E7E-A19B-17A6BBE0F5B0}" type="datetime1">
              <a:rPr lang="it-IT" smtClean="0"/>
              <a:t>19/12/2024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6A48DC8-D680-1AFF-3B1F-6F2EC5A53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Ministero dell'Istruzione e del Merito- USR per la Campania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6D8EA9D-E3B2-56D0-77BD-364B07CBD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038D-267D-4B0D-8770-263581B1A5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61794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9F2DDC-39B6-C61B-CDB4-657CABF97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444057-46AD-C02F-C0AE-CB5C51320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A214332-00CE-D467-F721-91455D2C3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3708-3456-41F7-8978-98A38DD102DA}" type="datetime1">
              <a:rPr lang="it-IT" smtClean="0"/>
              <a:t>19/12/2024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4BEDD05-7833-05F8-BC5B-744707A77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Ministero dell'Istruzione e del Merito- USR per la Campania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605A632-A221-B49F-0D7E-122A0DC82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038D-267D-4B0D-8770-263581B1A5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0289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9605E3-1EC0-2251-7005-80C4E1805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F138D09-5DB7-D82C-73EA-2E505D1E3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D038C6C-16D6-C9C4-1F76-7BC1E0B88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BF1B2-A6C7-436A-AE22-922F323EC132}" type="datetime1">
              <a:rPr lang="it-IT" smtClean="0"/>
              <a:t>19/12/2024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86185BE-C8AD-3355-311D-50AF8580A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Ministero dell'Istruzione e del Merito- USR per la Campania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6117D11-65E4-8CC1-1D68-1E183D51F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038D-267D-4B0D-8770-263581B1A5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744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7EB503-729E-921D-6B97-2DAF223E1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063D64-9CE2-515A-6104-014B0F1865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0E35A9A-E742-2181-D902-2E687CC5BE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51AF0DF-9E00-903B-6613-4C18187AA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C703-797C-421F-8C69-A102965427E6}" type="datetime1">
              <a:rPr lang="it-IT" smtClean="0"/>
              <a:t>19/12/2024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B1B48B3-D56E-86A4-EB1D-6EA94B83F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Ministero dell'Istruzione e del Merito- USR per la Campania 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520AB0F-8586-F861-763B-D0485828E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038D-267D-4B0D-8770-263581B1A5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55374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0525FB-9824-5435-D80B-C51BD4D30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21FD3C3-97EF-B565-384B-3741668BD7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9EE8D75-B237-3021-B234-8F340B1825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26D2141-AE89-9A72-4B40-3A218860B7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3899FA0-7776-FFA6-4044-A39014FDB7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23BA248-D503-0025-950F-252248A79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19FFA-1B43-4B77-9783-4970240D57BE}" type="datetime1">
              <a:rPr lang="it-IT" smtClean="0"/>
              <a:t>19/12/2024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02EAA87-809A-ED81-A787-BC34CA733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Ministero dell'Istruzione e del Merito- USR per la Campania 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22AAC66-DE3A-AC9C-0EEE-40CAE9A4C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038D-267D-4B0D-8770-263581B1A5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5005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2CDAB5-D8B1-77D8-7DB0-99F1089C6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B494AAA-94B1-F989-2CFE-537700DE0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DB46D-8B32-467E-AB61-7479B00ADB9E}" type="datetime1">
              <a:rPr lang="it-IT" smtClean="0"/>
              <a:t>19/12/2024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4252267-8E07-90C8-33DF-F0C56BFE9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Ministero dell'Istruzione e del Merito- USR per la Campania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2CBF001-CD8C-DB27-9331-800D2A442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038D-267D-4B0D-8770-263581B1A5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5678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7E63B09-D950-8D21-F636-29C10B855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FA61E-EE21-4D2B-AB66-532A598C184F}" type="datetime1">
              <a:rPr lang="it-IT" smtClean="0"/>
              <a:t>19/12/2024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D736FF8-3F4B-1300-BDE9-5E9AB8DA1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Ministero dell'Istruzione e del Merito- USR per la Campania 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C80826-2CD9-6620-5A7B-8C143E212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038D-267D-4B0D-8770-263581B1A5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8921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A8696F-E4C4-B405-D9AB-B574D21EB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E9D635-5ADD-EEF7-15F0-55E3F6ED1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34D8FD2-E083-5AD0-4782-27A5C2BCC3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5537F6F-3C27-E349-7098-884BDED42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9685-F0E4-49EC-99E8-BC8570A455B1}" type="datetime1">
              <a:rPr lang="it-IT" smtClean="0"/>
              <a:t>19/12/2024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F087399-396D-8685-530E-FAA75C115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Ministero dell'Istruzione e del Merito- USR per la Campania 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AF17D9F-B541-7C67-137E-79B858E2A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038D-267D-4B0D-8770-263581B1A5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3126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D1B0D7-E1AB-5199-091F-A2779281C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06D745-C43F-5B13-2665-14EBE1F56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E63A471-D836-A4B6-0221-50C1796CE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1904-6A4A-41B6-B6B0-8D7CDD24A8D9}" type="datetimeFigureOut">
              <a:rPr lang="it-IT" smtClean="0"/>
              <a:t>19/12/2024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0CEF842-68F3-EDF3-5822-AD9404F22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61B5031-EDC5-88D1-A98B-B8967056F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A8C08-827A-44FC-ACA7-1043DE1076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41307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894EED-66D1-72DE-F14A-773C957EB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C957490-3BB0-E5E8-F8BC-1318FA487D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EE617FA-3151-4158-7518-07293C22E8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99E0FBD-4EBD-98CC-DB8A-5A1256E97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C883C-9E4B-43B1-80E8-D355C9073CCE}" type="datetime1">
              <a:rPr lang="it-IT" smtClean="0"/>
              <a:t>19/12/2024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81FEC94-CB93-8B18-997D-8CA9F787B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Ministero dell'Istruzione e del Merito- USR per la Campania 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5FE6F4F-6D0B-59E1-9E72-BE56AEAA9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038D-267D-4B0D-8770-263581B1A5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11485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DE3A6D-FAD0-531F-B15F-C6D434525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26E2F8D-BE81-070B-17F0-CDE858640E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0FEBBB-54EC-FB37-707F-650D8FB2F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E56D-F52E-40D4-8CDE-C33724D91CB5}" type="datetime1">
              <a:rPr lang="it-IT" smtClean="0"/>
              <a:t>19/12/2024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786E431-A14C-4956-E47F-BE74102A2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Ministero dell'Istruzione e del Merito- USR per la Campania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7D7BF9A-46DE-94D3-37A5-B74E6099D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038D-267D-4B0D-8770-263581B1A5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78372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2FF2F41-C77C-28A5-F76C-1782406411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680749E-C9B9-982D-6886-B657FC5599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AA1FFDF-0F2D-D75A-306F-CF764EE38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90336-58A9-4F55-9371-FD52B431BD01}" type="datetime1">
              <a:rPr lang="it-IT" smtClean="0"/>
              <a:t>19/12/2024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B7B2FAE-E2FA-AF03-CE83-925CDC7F7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Ministero dell'Istruzione e del Merito- USR per la Campania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1B96406-2449-C8C8-83A7-4F7A7A901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038D-267D-4B0D-8770-263581B1A5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36890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A04BC15-65C8-660F-E253-20B3DD76C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C6C9A-E194-4C15-9ACD-C592607EECAF}" type="datetimeFigureOut">
              <a:rPr lang="it-IT"/>
              <a:pPr>
                <a:defRPr/>
              </a:pPr>
              <a:t>19/12/2024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3F16D37-7BF5-3AF7-2258-75BB79C50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9AEFAF7-3F59-02F5-C181-5AAC2B4B7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A6149-BE4E-425B-8739-BF8435BDEB4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83621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4923FC5-C797-2CF8-F648-F239086BF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2A046-5ED6-4D2F-B62D-89D16D343F3E}" type="datetimeFigureOut">
              <a:rPr lang="it-IT"/>
              <a:pPr>
                <a:defRPr/>
              </a:pPr>
              <a:t>19/12/2024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210E412-D014-9559-EBAF-8B3C1AB17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1AF8AA-E96D-284D-05A4-04191B87E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62CE1-855D-421F-BD20-E10AF685715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83687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D0B43AF-ED85-490D-01D5-06A4AF35F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B1EB1-65E3-4A4A-99C5-05BE3D54DE05}" type="datetimeFigureOut">
              <a:rPr lang="it-IT"/>
              <a:pPr>
                <a:defRPr/>
              </a:pPr>
              <a:t>19/12/2024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77D4B9A-870C-A0BD-7B41-C0F26DF6C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37DA9D1-B8D0-B04C-881A-9CF078B30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C8F6C-C678-4CF7-833B-512FB888F76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42127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EF19CC8F-16D7-017D-71C7-B7527FE94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CD1B5-E23C-470E-B836-3F42F9F717E6}" type="datetimeFigureOut">
              <a:rPr lang="it-IT"/>
              <a:pPr>
                <a:defRPr/>
              </a:pPr>
              <a:t>19/12/2024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41E94A76-89A5-D19E-8B6B-06068A35F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D615F863-2C5D-2529-DBBE-92D875421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B690F-7ACA-48E1-9F7F-B69D61A2B85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56603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D1F44EA3-DBD7-10F6-E843-4F6C35344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FB112-4847-4D46-B730-2F05E7AB33F3}" type="datetimeFigureOut">
              <a:rPr lang="it-IT"/>
              <a:pPr>
                <a:defRPr/>
              </a:pPr>
              <a:t>19/12/2024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5E4368E9-4B5B-8034-E26E-1ABA37778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F981B318-0F0D-FD94-C8D3-49B96AB83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0FCE8-7436-4502-A67F-831DCA4CF23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98064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877E9DD1-FAA5-FFAC-B9F7-DEE56DC2C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3A69B-2D0F-4588-AB86-0A820A1D3968}" type="datetimeFigureOut">
              <a:rPr lang="it-IT"/>
              <a:pPr>
                <a:defRPr/>
              </a:pPr>
              <a:t>19/12/2024</a:t>
            </a:fld>
            <a:endParaRPr 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5AFDD2DF-4966-740C-84A1-0C4E8F405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B08F8EA4-F6B3-543C-1577-66FFEA791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8F2AA-19C8-446A-89FB-C7C41B28817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4908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17FBED6E-E55A-1F62-118F-59162D72D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C24F7-765F-468C-8ADA-2BB4AB4DB011}" type="datetimeFigureOut">
              <a:rPr lang="it-IT"/>
              <a:pPr>
                <a:defRPr/>
              </a:pPr>
              <a:t>19/12/2024</a:t>
            </a:fld>
            <a:endParaRPr 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3B9532C4-DA5F-CFE2-AE61-456252D69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D46B58D0-7E79-85F8-B956-6AE6503B5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888A9-54F9-4F53-A688-F17710ECB76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798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7E2D29-4292-9D3E-91E7-9B489AFEA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7231183-3316-71E8-9A06-F23569C494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CE24EA8-FF1D-7893-5768-BDF000EB0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1904-6A4A-41B6-B6B0-8D7CDD24A8D9}" type="datetimeFigureOut">
              <a:rPr lang="it-IT" smtClean="0"/>
              <a:t>19/12/2024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B211998-5759-7E99-5CE9-2CE35C28B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0AD2A1E-382A-E810-1A40-E270E004C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A8C08-827A-44FC-ACA7-1043DE1076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674556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531B7840-A854-9481-535F-DCCB907D1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006B4-F58D-489A-B130-3079454F4A49}" type="datetimeFigureOut">
              <a:rPr lang="it-IT"/>
              <a:pPr>
                <a:defRPr/>
              </a:pPr>
              <a:t>19/12/2024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B5FD4D87-849C-95C5-96BD-4477BED42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D76A14D2-1039-580D-41E6-8DE34CA0C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73C03-0822-48A0-B8C1-246C75E2B1E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79734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C060DE09-D692-444B-3BC9-FBCFC405A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DE9B0-A16C-43EE-802C-829C0FCC3FF5}" type="datetimeFigureOut">
              <a:rPr lang="it-IT"/>
              <a:pPr>
                <a:defRPr/>
              </a:pPr>
              <a:t>19/12/2024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1857A401-7B05-CC27-EB35-9174EEF14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E388705C-76BA-BDEA-95AE-23740C4B3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971B0-FABB-47AE-ACE3-728743CC74E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58710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C98E4B3-F77E-713D-5B36-E095A0717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D06BB-906E-407B-8D62-C52B1D89BD27}" type="datetimeFigureOut">
              <a:rPr lang="it-IT"/>
              <a:pPr>
                <a:defRPr/>
              </a:pPr>
              <a:t>19/12/2024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9D950F5-22CB-AECD-3DFA-5261E61C8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D3F3221-BB95-E257-D37C-7CFE63CD4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E74E6-7B2C-4C25-9166-5FE2BA47218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29451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455CFBF-AD5E-4280-248E-78AF7641A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B7D98-0BC1-4847-BF35-0394CAB4B9C9}" type="datetimeFigureOut">
              <a:rPr lang="it-IT"/>
              <a:pPr>
                <a:defRPr/>
              </a:pPr>
              <a:t>19/12/2024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89F47A4-2F6E-6168-8EC4-9D19EEBA6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58B278C-3E7C-D0DE-B9A5-2C2A77127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FF83C-FE58-4F11-8748-7C61C223182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3912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6B5EB2-3C20-E698-99EB-0573920B1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B84DD4-0424-19BD-45F6-35D32AA608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101813A-E7BD-2DF0-642B-68718D0A4A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01E67CC-74FD-655A-60CD-83BCF03F7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1904-6A4A-41B6-B6B0-8D7CDD24A8D9}" type="datetimeFigureOut">
              <a:rPr lang="it-IT" smtClean="0"/>
              <a:t>19/12/2024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59C5563-A19B-09A4-D5D2-2DB469BF5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298F518-8B07-F9B4-5B46-C3FD98CC7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A8C08-827A-44FC-ACA7-1043DE1076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5012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81DE28-66CE-1773-087D-AEE608A58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09703DF-C766-E843-20C4-C1A86056B8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EC33843-ADF4-8DE4-AF05-FF48CFD65E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4F902FD-3DAC-BC1D-B1FA-34884E5052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C77A1B3-2822-851C-8A34-E30353866D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44655D5-D5AA-14DE-BD60-5D38FEB1A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1904-6A4A-41B6-B6B0-8D7CDD24A8D9}" type="datetimeFigureOut">
              <a:rPr lang="it-IT" smtClean="0"/>
              <a:t>19/12/2024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D31E061-593C-98F2-4969-0778A8F83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BA875A8-05C8-C977-EEFE-5D87037D3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A8C08-827A-44FC-ACA7-1043DE1076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3062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570E3F-4F1E-A94F-8751-7C702E0BD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2ED4D3A-9301-74B0-A70F-511443C21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1904-6A4A-41B6-B6B0-8D7CDD24A8D9}" type="datetimeFigureOut">
              <a:rPr lang="it-IT" smtClean="0"/>
              <a:t>19/12/2024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8750AE5-E88A-77FF-2D8C-C41C92A8E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6C6B43D-4730-46CC-9C99-7A23B926E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A8C08-827A-44FC-ACA7-1043DE1076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5319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31054A9-F6CE-836A-7AD3-AD1952AAD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1904-6A4A-41B6-B6B0-8D7CDD24A8D9}" type="datetimeFigureOut">
              <a:rPr lang="it-IT" smtClean="0"/>
              <a:t>19/12/2024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34FF2C8-6573-06A6-B1FA-08845C43F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EC08237-F6E5-31C2-D57B-A1B885EA3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A8C08-827A-44FC-ACA7-1043DE1076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0875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20E443-18E5-44B8-230B-FD8968443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B374978-562E-1617-3D90-B79C2B6DC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6F35FD6-095E-2BA0-AC08-63D269C77F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8D184F4-1252-8D0C-463C-1F2525C32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1904-6A4A-41B6-B6B0-8D7CDD24A8D9}" type="datetimeFigureOut">
              <a:rPr lang="it-IT" smtClean="0"/>
              <a:t>19/12/2024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C33C4B9-70F6-D3A0-5A09-C3F88BB0E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97BE2B3-4680-9689-7CAB-FB15C2DCB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A8C08-827A-44FC-ACA7-1043DE1076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3747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970BA1-1CB1-5921-E725-33EA43454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D13E041-A57B-404E-07F2-A701CE6B92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460FD67-5F95-4B08-BED2-A22B7F6F7D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4855780-AD31-E872-18D9-0C058411A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1904-6A4A-41B6-B6B0-8D7CDD24A8D9}" type="datetimeFigureOut">
              <a:rPr lang="it-IT" smtClean="0"/>
              <a:t>19/12/2024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D1631A4-69EF-06E3-2273-D0C264DC8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CDF2F47-0A42-3DB0-9AD3-5EF75C5FB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A8C08-827A-44FC-ACA7-1043DE1076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1329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BB3ABE2-3A35-DC76-CF9A-8C189E33E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F9EB276-25D7-AC38-8FD0-F65159415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64F5CF-A99A-74C2-A23D-91D302FE8E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771904-6A4A-41B6-B6B0-8D7CDD24A8D9}" type="datetimeFigureOut">
              <a:rPr lang="it-IT" smtClean="0"/>
              <a:t>19/12/2024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DADC130-9C62-C7ED-6A01-B2541B2761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839D124-6866-3F19-F5C8-2CA875E0DF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6A8C08-827A-44FC-ACA7-1043DE1076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601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59C4A02-8AF2-6E86-9971-5B5D0B96D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A47BB34-990D-90D6-5406-10F459660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41EE517-51E8-99F9-DBFF-74CA0C1927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C5A7C0-A3B9-4E6A-99F6-25AAF0CBDB74}" type="datetime1">
              <a:rPr lang="it-IT" smtClean="0"/>
              <a:t>19/12/2024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9513A37-6624-DF18-9726-BCEE9626B4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it-IT"/>
              <a:t>Ministero dell'Istruzione e del Merito- USR per la Campania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8AE8D06-239A-FF5B-C6C9-CD6CDCD9B0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E0B038D-267D-4B0D-8770-263581B1A5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7085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>
            <a:extLst>
              <a:ext uri="{FF2B5EF4-FFF2-40B4-BE49-F238E27FC236}">
                <a16:creationId xmlns:a16="http://schemas.microsoft.com/office/drawing/2014/main" id="{FC6386DB-1110-9843-CE24-9844EA9829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1027" name="Segnaposto testo 2">
            <a:extLst>
              <a:ext uri="{FF2B5EF4-FFF2-40B4-BE49-F238E27FC236}">
                <a16:creationId xmlns:a16="http://schemas.microsoft.com/office/drawing/2014/main" id="{978D1BB9-5B26-27D3-9D76-8D14B6BD0C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D62B40F-C419-4744-411B-D1DD9D93C6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F7ACF66-A77B-460F-A594-135EDBAF686F}" type="datetimeFigureOut">
              <a:rPr lang="it-IT"/>
              <a:pPr>
                <a:defRPr/>
              </a:pPr>
              <a:t>19/12/2024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3BF78B9-F6E7-B8D7-2B73-FC11F84CA7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6B9949E-C6C8-A435-58F8-AC845F2729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A45F75C-6212-4A8F-8F07-4FDD2430B71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0386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58430185-F626-FC1A-9353-AF6B81DC64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573" y="5589864"/>
            <a:ext cx="11516139" cy="1655762"/>
          </a:xfrm>
        </p:spPr>
        <p:txBody>
          <a:bodyPr/>
          <a:lstStyle/>
          <a:p>
            <a:pPr algn="l"/>
            <a:endParaRPr lang="it-IT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it-IT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it-IT" sz="1800" dirty="0"/>
          </a:p>
        </p:txBody>
      </p:sp>
      <p:pic>
        <p:nvPicPr>
          <p:cNvPr id="4" name="object 7">
            <a:extLst>
              <a:ext uri="{FF2B5EF4-FFF2-40B4-BE49-F238E27FC236}">
                <a16:creationId xmlns:a16="http://schemas.microsoft.com/office/drawing/2014/main" id="{EC5BE2C7-CCEB-3A39-80FF-E16FD474C8B6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28244" y="5461"/>
            <a:ext cx="811904" cy="771597"/>
          </a:xfrm>
          <a:prstGeom prst="rect">
            <a:avLst/>
          </a:prstGeom>
        </p:spPr>
      </p:pic>
      <p:sp>
        <p:nvSpPr>
          <p:cNvPr id="5" name="object 2">
            <a:extLst>
              <a:ext uri="{FF2B5EF4-FFF2-40B4-BE49-F238E27FC236}">
                <a16:creationId xmlns:a16="http://schemas.microsoft.com/office/drawing/2014/main" id="{3CBFD601-BE76-27E7-47D2-219F59B6DFB9}"/>
              </a:ext>
            </a:extLst>
          </p:cNvPr>
          <p:cNvSpPr txBox="1">
            <a:spLocks/>
          </p:cNvSpPr>
          <p:nvPr/>
        </p:nvSpPr>
        <p:spPr>
          <a:xfrm>
            <a:off x="3746659" y="777058"/>
            <a:ext cx="4975074" cy="496377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>
            <a:lvl1pPr>
              <a:defRPr sz="1632" b="1" i="1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pPr marL="11516" marR="0" lvl="0" indent="0" algn="ctr" defTabSz="914400" rtl="0" eaLnBrk="1" fontAlgn="auto" latinLnBrk="0" hangingPunct="1">
              <a:lnSpc>
                <a:spcPct val="100000"/>
              </a:lnSpc>
              <a:spcBef>
                <a:spcPts val="9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5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Ministero dell’Istruzione e del Merito</a:t>
            </a:r>
            <a:br>
              <a:rPr kumimoji="0" lang="it-IT" sz="105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it-IT" sz="105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Ufficio Scolastico Regionale per la Campania</a:t>
            </a:r>
            <a:br>
              <a:rPr kumimoji="0" lang="it-IT" sz="105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it-IT" sz="105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Direzione Generale</a:t>
            </a:r>
            <a:endParaRPr kumimoji="0" lang="it-IT" sz="1632" b="1" i="1" u="none" strike="noStrike" kern="0" cap="none" spc="-5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ook Antiqua"/>
              <a:ea typeface="+mj-ea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7F0FF5C-F229-C56B-362D-8E4DDB7FDDDB}"/>
              </a:ext>
            </a:extLst>
          </p:cNvPr>
          <p:cNvSpPr txBox="1"/>
          <p:nvPr/>
        </p:nvSpPr>
        <p:spPr>
          <a:xfrm>
            <a:off x="1431235" y="5666882"/>
            <a:ext cx="40446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Times" panose="02020603050405020304" pitchFamily="18" charset="0"/>
              </a:rPr>
              <a:t>Ettore Acerra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Times" panose="02020603050405020304" pitchFamily="18" charset="0"/>
              </a:rPr>
              <a:t>Direttore Generale USR per la Campania 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3C7787D-FF45-EF5F-357D-BCEE26AE5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82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Ministero dell'Istruzione e del Merito- USR per la Campania </a:t>
            </a:r>
          </a:p>
        </p:txBody>
      </p:sp>
      <p:sp>
        <p:nvSpPr>
          <p:cNvPr id="9" name="Titolo 8">
            <a:extLst>
              <a:ext uri="{FF2B5EF4-FFF2-40B4-BE49-F238E27FC236}">
                <a16:creationId xmlns:a16="http://schemas.microsoft.com/office/drawing/2014/main" id="{ADBED13F-D054-05FB-DDA2-30BA4E83E7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8556" y="1878824"/>
            <a:ext cx="9131280" cy="2732905"/>
          </a:xfrm>
        </p:spPr>
        <p:txBody>
          <a:bodyPr>
            <a:normAutofit fontScale="90000"/>
          </a:bodyPr>
          <a:lstStyle/>
          <a:p>
            <a:br>
              <a:rPr lang="it-IT" sz="6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it-IT" sz="6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it-IT" sz="3600" b="1" i="0" u="none" strike="noStrike" baseline="0" dirty="0">
                <a:solidFill>
                  <a:srgbClr val="000000"/>
                </a:solidFill>
                <a:latin typeface="+mn-lt"/>
                <a:cs typeface="Aharoni" panose="02010803020104030203" pitchFamily="2" charset="-79"/>
              </a:rPr>
              <a:t>Filiera formativa tecnologico professionale </a:t>
            </a:r>
            <a:br>
              <a:rPr lang="it-IT" sz="3600" b="1" i="0" u="none" strike="noStrike" baseline="0" dirty="0">
                <a:solidFill>
                  <a:srgbClr val="000000"/>
                </a:solidFill>
                <a:latin typeface="+mn-lt"/>
                <a:cs typeface="Aharoni" panose="02010803020104030203" pitchFamily="2" charset="-79"/>
              </a:rPr>
            </a:br>
            <a:r>
              <a:rPr lang="it-IT" sz="3600" b="1" i="0" u="none" strike="noStrike" baseline="0" dirty="0">
                <a:solidFill>
                  <a:srgbClr val="000000"/>
                </a:solidFill>
                <a:latin typeface="+mn-lt"/>
                <a:cs typeface="Aharoni" panose="02010803020104030203" pitchFamily="2" charset="-79"/>
              </a:rPr>
              <a:t>Attivazione percorsi sperimentali per l’anno scolastico </a:t>
            </a:r>
            <a:r>
              <a:rPr lang="it-IT" sz="3600" b="1" dirty="0">
                <a:solidFill>
                  <a:srgbClr val="000000"/>
                </a:solidFill>
                <a:latin typeface="+mn-lt"/>
                <a:cs typeface="Aharoni" panose="02010803020104030203" pitchFamily="2" charset="-79"/>
              </a:rPr>
              <a:t>2025/2026 </a:t>
            </a:r>
            <a:br>
              <a:rPr lang="it-IT" sz="3600" dirty="0">
                <a:latin typeface="+mn-lt"/>
                <a:cs typeface="Aharoni" panose="02010803020104030203" pitchFamily="2" charset="-79"/>
              </a:rPr>
            </a:br>
            <a:br>
              <a:rPr lang="it-IT" sz="3600" dirty="0">
                <a:latin typeface="+mn-lt"/>
                <a:cs typeface="Aharoni" panose="02010803020104030203" pitchFamily="2" charset="-79"/>
              </a:rPr>
            </a:br>
            <a:endParaRPr lang="it-IT" sz="3600" dirty="0">
              <a:latin typeface="+mn-lt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46555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575F141-810B-F109-1CFF-A3A5AD5758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FFEB7C5-7940-868E-F425-DC71676B5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it-IT" sz="4000">
                <a:solidFill>
                  <a:srgbClr val="FFFFFF"/>
                </a:solidFill>
              </a:rPr>
              <a:t>Gli elementi caratterizzanti il progetto sperimentale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159517-BA2A-F0D9-8E55-539AE4BE6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it-IT" sz="1900" dirty="0"/>
              <a:t>La progettazione, da parte degli ITS Academy aderenti alla rete, </a:t>
            </a:r>
            <a:r>
              <a:rPr lang="it-IT" sz="1900" b="1" dirty="0"/>
              <a:t>di idonei interventi a favore degli studenti, sulla base dell’offerta formativa integrata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it-IT" sz="1900" dirty="0"/>
              <a:t>Il consolidamento e potenziamento delle </a:t>
            </a:r>
            <a:r>
              <a:rPr lang="it-IT" sz="1900" b="1" dirty="0"/>
              <a:t>esperienze on the job </a:t>
            </a:r>
            <a:r>
              <a:rPr lang="it-IT" sz="1900" dirty="0"/>
              <a:t>che gli studenti possono effettuare dopo i quindici anni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it-IT" sz="1900" b="1" dirty="0"/>
              <a:t>Il potenziamento delle ore dedicate ai PCTO</a:t>
            </a:r>
            <a:r>
              <a:rPr lang="it-IT" sz="1900" dirty="0"/>
              <a:t>, distintamente per i diversi ordini di studio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it-IT" sz="1900" dirty="0"/>
              <a:t>Il potenziamento del </a:t>
            </a:r>
            <a:r>
              <a:rPr lang="it-IT" sz="1900" b="1" dirty="0"/>
              <a:t>processo di internazionalizzazione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it-IT" sz="1900" b="1" dirty="0"/>
              <a:t>L’introduzione di moduli didattici e attività laboratoriali </a:t>
            </a:r>
            <a:r>
              <a:rPr lang="it-IT" sz="1900" dirty="0"/>
              <a:t>svolti da soggetti provenienti dai settori imprenditoriali e delle professioni, mediante la stipula di contratti di prestazione d’opera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it-IT" sz="1900" b="1" dirty="0"/>
              <a:t>Il ricorso alla flessibilità didattica e organizzativa </a:t>
            </a:r>
            <a:r>
              <a:rPr lang="it-IT" sz="1900" dirty="0"/>
              <a:t>alla didattica laboratoriale, all’adozione di metodologie innovative</a:t>
            </a:r>
          </a:p>
        </p:txBody>
      </p:sp>
    </p:spTree>
    <p:extLst>
      <p:ext uri="{BB962C8B-B14F-4D97-AF65-F5344CB8AC3E}">
        <p14:creationId xmlns:p14="http://schemas.microsoft.com/office/powerpoint/2010/main" val="2485327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D4DDDF4-AF5A-AC7A-804E-2C4ACA019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it-IT" sz="3700" b="1" dirty="0">
                <a:solidFill>
                  <a:srgbClr val="FFFFFF"/>
                </a:solidFill>
              </a:rPr>
              <a:t>La partecipazione dei CPIA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2480EC-8373-C784-01FB-FBF1779B4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7695" y="586856"/>
            <a:ext cx="6997911" cy="5608672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it-IT" sz="2400" dirty="0"/>
              <a:t>I CPIA che aderiscono all’accordo di rete possono erogare percorsi di istruzione tecnica, in via sperimentale ai sensi dell’art. 11 del D.P.R. 8 marzo 1999, n. 275. A tal fine, si fa presente che l’attivazione dei suddetti percorsi sperimentali sarà definita mediante un ulteriore avviso pubblico che verrà emanato con successivo decreto dipartimentale.</a:t>
            </a:r>
          </a:p>
        </p:txBody>
      </p:sp>
    </p:spTree>
    <p:extLst>
      <p:ext uri="{BB962C8B-B14F-4D97-AF65-F5344CB8AC3E}">
        <p14:creationId xmlns:p14="http://schemas.microsoft.com/office/powerpoint/2010/main" val="1259920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87398B1-C562-ECE0-6483-A154A1113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it-IT" sz="3400" b="1" kern="100">
                <a:solidFill>
                  <a:srgbClr val="FFFFFF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 COSTRUZIONE DEL CURRICOLO DI FILIERA</a:t>
            </a:r>
            <a:br>
              <a:rPr lang="it-IT" sz="3400" kern="100">
                <a:solidFill>
                  <a:srgbClr val="FFFFFF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it-IT" sz="3400">
              <a:solidFill>
                <a:srgbClr val="FFFFFF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C6B20D5-2F7C-9130-F8EC-BEBB9BF8D5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342900" lvl="0" indent="-342900" algn="just"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it-IT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Principio di autonomia su tutto il quadriennale</a:t>
            </a:r>
          </a:p>
          <a:p>
            <a:pPr marL="342900" lvl="0" indent="-342900" algn="just"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it-IT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Saranno potenziate le discipline che concorrono al raggiungimento dei risultati di apprendimento definiti dalle linee guida per l’esame di Stato;</a:t>
            </a:r>
          </a:p>
          <a:p>
            <a:pPr marL="342900" lvl="0" indent="-342900" algn="just"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it-IT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</a:t>
            </a:r>
            <a:r>
              <a:rPr lang="it-IT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 discipline tecniche avranno inoltre il supporto della filiera per il raggiungimento di competenze tecniche specifiche;</a:t>
            </a:r>
          </a:p>
          <a:p>
            <a:pPr marL="342900" lvl="0" indent="-342900" algn="just"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it-IT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Utilizzo dei Framework europei per l’accertamento e l’analisi delle competenze trasversali e transdisciplinari;</a:t>
            </a:r>
          </a:p>
          <a:p>
            <a:pPr marL="0" indent="0">
              <a:buNone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441734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6F7938-3906-A4A4-7695-9F1503E27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896" y="365126"/>
            <a:ext cx="10409904" cy="578772"/>
          </a:xfrm>
          <a:solidFill>
            <a:schemeClr val="tx2">
              <a:lumMod val="50000"/>
              <a:lumOff val="5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it-IT" dirty="0"/>
            </a:br>
            <a:r>
              <a:rPr lang="it-IT" dirty="0"/>
              <a:t>Alcune precisazioni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DFF4BB-C93D-21C2-F6BE-DF9101073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3896" y="1356851"/>
            <a:ext cx="10409903" cy="482011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Il formulario viene compilato dalle istituzioni scolastiche che presentano candidatura in qualità di proponenti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it-IT" b="1" dirty="0"/>
              <a:t>La scuola che ha già avuto l’autorizzazione</a:t>
            </a:r>
            <a:r>
              <a:rPr lang="it-IT" dirty="0"/>
              <a:t> </a:t>
            </a:r>
            <a:r>
              <a:rPr lang="it-IT" dirty="0" err="1"/>
              <a:t>nell’a.s.</a:t>
            </a:r>
            <a:r>
              <a:rPr lang="it-IT" dirty="0"/>
              <a:t> 24-25 sulla medesima area tecnologica NON DEVE CHIEDERE NULLA;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it-IT" b="1" dirty="0"/>
              <a:t>La scuola che </a:t>
            </a:r>
            <a:r>
              <a:rPr lang="it-IT" b="1" dirty="0" err="1"/>
              <a:t>nell’a.s.</a:t>
            </a:r>
            <a:r>
              <a:rPr lang="it-IT" b="1" dirty="0"/>
              <a:t> 24-25 era già stata autorizzata ma non aveva attivato</a:t>
            </a:r>
            <a:r>
              <a:rPr lang="it-IT" dirty="0"/>
              <a:t> la classe NON DEVE CHIEDERE NULLA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it-IT" b="1" dirty="0"/>
              <a:t>Se una scuola vuole attivare due percorsi</a:t>
            </a:r>
            <a:r>
              <a:rPr lang="it-IT" dirty="0"/>
              <a:t> su DUE aree tecnologiche differenti sono necessarie due candidature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it-IT" b="1" dirty="0"/>
              <a:t>Se la scuola vuole attivare due profili nella medesima area</a:t>
            </a:r>
            <a:r>
              <a:rPr lang="it-IT" dirty="0"/>
              <a:t> e filiera allora è sufficiente una sola candidatura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99754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988A70-881A-B8DD-98A8-CC4C9CF27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896" y="365125"/>
            <a:ext cx="10409904" cy="637765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Alcune precisazioni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4ACE6E-6EA4-5803-71C6-7CA6E20C8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3896" y="1253613"/>
            <a:ext cx="10409903" cy="362810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it-IT" dirty="0"/>
              <a:t>Il codice scuola è quello correlato all’indirizzo NON è IL CODICE MECCANOGRAFICO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 err="1"/>
              <a:t>ll</a:t>
            </a:r>
            <a:r>
              <a:rPr lang="it-IT" dirty="0"/>
              <a:t> CODICE FILIERA sarà fornito dal MIM </a:t>
            </a:r>
            <a:r>
              <a:rPr lang="it-IT" dirty="0" err="1"/>
              <a:t>perchè</a:t>
            </a:r>
            <a:r>
              <a:rPr lang="it-IT" dirty="0"/>
              <a:t> già codificato;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/>
              <a:t>è necessario che sia presente e schedulata un’azienda afferente all’ITS e COERENTE CON IL PROFILO DELINEATO</a:t>
            </a:r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191362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7633BD-7F96-E4FE-CD77-1359FA7A8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ESEMPIO DI QUADRO ORARIO</a:t>
            </a:r>
            <a:br>
              <a:rPr lang="it-IT" dirty="0"/>
            </a:br>
            <a:r>
              <a:rPr lang="it-IT" dirty="0"/>
              <a:t>una proposta  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4B865240-E7E9-2E38-ADDA-B53960AA63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3789303"/>
              </p:ext>
            </p:extLst>
          </p:nvPr>
        </p:nvGraphicFramePr>
        <p:xfrm>
          <a:off x="1607575" y="1690688"/>
          <a:ext cx="9040758" cy="4139405"/>
        </p:xfrm>
        <a:graphic>
          <a:graphicData uri="http://schemas.openxmlformats.org/drawingml/2006/table">
            <a:tbl>
              <a:tblPr/>
              <a:tblGrid>
                <a:gridCol w="1652788">
                  <a:extLst>
                    <a:ext uri="{9D8B030D-6E8A-4147-A177-3AD203B41FA5}">
                      <a16:colId xmlns:a16="http://schemas.microsoft.com/office/drawing/2014/main" val="3514167793"/>
                    </a:ext>
                  </a:extLst>
                </a:gridCol>
                <a:gridCol w="483441">
                  <a:extLst>
                    <a:ext uri="{9D8B030D-6E8A-4147-A177-3AD203B41FA5}">
                      <a16:colId xmlns:a16="http://schemas.microsoft.com/office/drawing/2014/main" val="695293315"/>
                    </a:ext>
                  </a:extLst>
                </a:gridCol>
                <a:gridCol w="483441">
                  <a:extLst>
                    <a:ext uri="{9D8B030D-6E8A-4147-A177-3AD203B41FA5}">
                      <a16:colId xmlns:a16="http://schemas.microsoft.com/office/drawing/2014/main" val="4131532539"/>
                    </a:ext>
                  </a:extLst>
                </a:gridCol>
                <a:gridCol w="483441">
                  <a:extLst>
                    <a:ext uri="{9D8B030D-6E8A-4147-A177-3AD203B41FA5}">
                      <a16:colId xmlns:a16="http://schemas.microsoft.com/office/drawing/2014/main" val="3707418441"/>
                    </a:ext>
                  </a:extLst>
                </a:gridCol>
                <a:gridCol w="483441">
                  <a:extLst>
                    <a:ext uri="{9D8B030D-6E8A-4147-A177-3AD203B41FA5}">
                      <a16:colId xmlns:a16="http://schemas.microsoft.com/office/drawing/2014/main" val="2042777537"/>
                    </a:ext>
                  </a:extLst>
                </a:gridCol>
                <a:gridCol w="483441">
                  <a:extLst>
                    <a:ext uri="{9D8B030D-6E8A-4147-A177-3AD203B41FA5}">
                      <a16:colId xmlns:a16="http://schemas.microsoft.com/office/drawing/2014/main" val="464136776"/>
                    </a:ext>
                  </a:extLst>
                </a:gridCol>
                <a:gridCol w="483441">
                  <a:extLst>
                    <a:ext uri="{9D8B030D-6E8A-4147-A177-3AD203B41FA5}">
                      <a16:colId xmlns:a16="http://schemas.microsoft.com/office/drawing/2014/main" val="1366594527"/>
                    </a:ext>
                  </a:extLst>
                </a:gridCol>
                <a:gridCol w="483441">
                  <a:extLst>
                    <a:ext uri="{9D8B030D-6E8A-4147-A177-3AD203B41FA5}">
                      <a16:colId xmlns:a16="http://schemas.microsoft.com/office/drawing/2014/main" val="2593695671"/>
                    </a:ext>
                  </a:extLst>
                </a:gridCol>
                <a:gridCol w="483441">
                  <a:extLst>
                    <a:ext uri="{9D8B030D-6E8A-4147-A177-3AD203B41FA5}">
                      <a16:colId xmlns:a16="http://schemas.microsoft.com/office/drawing/2014/main" val="2261199225"/>
                    </a:ext>
                  </a:extLst>
                </a:gridCol>
                <a:gridCol w="483441">
                  <a:extLst>
                    <a:ext uri="{9D8B030D-6E8A-4147-A177-3AD203B41FA5}">
                      <a16:colId xmlns:a16="http://schemas.microsoft.com/office/drawing/2014/main" val="282537405"/>
                    </a:ext>
                  </a:extLst>
                </a:gridCol>
                <a:gridCol w="483441">
                  <a:extLst>
                    <a:ext uri="{9D8B030D-6E8A-4147-A177-3AD203B41FA5}">
                      <a16:colId xmlns:a16="http://schemas.microsoft.com/office/drawing/2014/main" val="2121597807"/>
                    </a:ext>
                  </a:extLst>
                </a:gridCol>
                <a:gridCol w="483441">
                  <a:extLst>
                    <a:ext uri="{9D8B030D-6E8A-4147-A177-3AD203B41FA5}">
                      <a16:colId xmlns:a16="http://schemas.microsoft.com/office/drawing/2014/main" val="1336402626"/>
                    </a:ext>
                  </a:extLst>
                </a:gridCol>
                <a:gridCol w="483441">
                  <a:extLst>
                    <a:ext uri="{9D8B030D-6E8A-4147-A177-3AD203B41FA5}">
                      <a16:colId xmlns:a16="http://schemas.microsoft.com/office/drawing/2014/main" val="2208778124"/>
                    </a:ext>
                  </a:extLst>
                </a:gridCol>
                <a:gridCol w="793339">
                  <a:extLst>
                    <a:ext uri="{9D8B030D-6E8A-4147-A177-3AD203B41FA5}">
                      <a16:colId xmlns:a16="http://schemas.microsoft.com/office/drawing/2014/main" val="3834944088"/>
                    </a:ext>
                  </a:extLst>
                </a:gridCol>
                <a:gridCol w="793339">
                  <a:extLst>
                    <a:ext uri="{9D8B030D-6E8A-4147-A177-3AD203B41FA5}">
                      <a16:colId xmlns:a16="http://schemas.microsoft.com/office/drawing/2014/main" val="2381025708"/>
                    </a:ext>
                  </a:extLst>
                </a:gridCol>
              </a:tblGrid>
              <a:tr h="215594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Anno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 Anno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 Anno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 Anno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perdita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78328"/>
                  </a:ext>
                </a:extLst>
              </a:tr>
              <a:tr h="215594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Ore di lezione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Ore di lezione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Ore di lezione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Ore di lezione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8583618"/>
                  </a:ext>
                </a:extLst>
              </a:tr>
              <a:tr h="215594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Italiano - Storia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9132901"/>
                  </a:ext>
                </a:extLst>
              </a:tr>
              <a:tr h="215594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Matematica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176759"/>
                  </a:ext>
                </a:extLst>
              </a:tr>
              <a:tr h="215594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Scienze integrate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8139427"/>
                  </a:ext>
                </a:extLst>
              </a:tr>
              <a:tr h="215594"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3901881"/>
                  </a:ext>
                </a:extLst>
              </a:tr>
              <a:tr h="215594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Inglese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9025494"/>
                  </a:ext>
                </a:extLst>
              </a:tr>
              <a:tr h="215594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TTRG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5642126"/>
                  </a:ext>
                </a:extLst>
              </a:tr>
              <a:tr h="215594"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5779742"/>
                  </a:ext>
                </a:extLst>
              </a:tr>
              <a:tr h="25871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Discipline di indirizzo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0667180"/>
                  </a:ext>
                </a:extLst>
              </a:tr>
              <a:tr h="215594"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1458649"/>
                  </a:ext>
                </a:extLst>
              </a:tr>
              <a:tr h="215594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5058518"/>
                  </a:ext>
                </a:extLst>
              </a:tr>
              <a:tr h="215594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IRC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583133"/>
                  </a:ext>
                </a:extLst>
              </a:tr>
              <a:tr h="215594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Diritto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8409946"/>
                  </a:ext>
                </a:extLst>
              </a:tr>
              <a:tr h="215594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905512"/>
                  </a:ext>
                </a:extLst>
              </a:tr>
              <a:tr h="215594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951114"/>
                  </a:ext>
                </a:extLst>
              </a:tr>
              <a:tr h="215594"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12"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verde l'aumento delle ore di lezione rispetto all'allegato B DPR 88/2010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6272006"/>
                  </a:ext>
                </a:extLst>
              </a:tr>
              <a:tr h="215594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blu ore di </a:t>
                      </a: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potenziamento</a:t>
                      </a:r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POT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8028501"/>
                  </a:ext>
                </a:extLst>
              </a:tr>
              <a:tr h="215594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grigio ore complessive </a:t>
                      </a: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settimanali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68835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85304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021295-1F62-1A21-16D7-458D3549D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Punti di attenzione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368C7A-E0AF-DB87-EAFA-72934B3E6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Mantenimento delle ore ordinamentali: </a:t>
            </a:r>
            <a:r>
              <a:rPr lang="it-IT" b="1" i="1" dirty="0"/>
              <a:t>il curricolo di filiera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Questione compresenze docenti (come utilizzare le ore in più derivanti dalla conferma dell’organico)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Quadro orario rimodulato nell’ambito del curricolo di filiera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Le ore sono attività progettate insieme da da scuola/ ITS/azienda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Orientare verso i percorsi 4+2 (ampliare il potenziale bacino di utenza)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L’accompagnamento dei docenti per il tramite dell’INDIRE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Possibile premialità per la progettazione (fondi ad hoc) o gli istituti che si distingueranno </a:t>
            </a:r>
            <a:r>
              <a:rPr lang="it-IT" dirty="0" err="1"/>
              <a:t>nell’a.s.</a:t>
            </a:r>
            <a:r>
              <a:rPr lang="it-IT" dirty="0"/>
              <a:t> 25/26</a:t>
            </a:r>
          </a:p>
          <a:p>
            <a:pPr>
              <a:buFont typeface="Wingdings" panose="05000000000000000000" pitchFamily="2" charset="2"/>
              <a:buChar char="q"/>
            </a:pPr>
            <a:endParaRPr lang="it-IT" dirty="0"/>
          </a:p>
          <a:p>
            <a:pPr marL="0" indent="0" algn="ctr">
              <a:buNone/>
            </a:pPr>
            <a:r>
              <a:rPr lang="it-IT" i="1" dirty="0"/>
              <a:t>Autonomia non significa riduzione del monte ore ordinamentale </a:t>
            </a:r>
          </a:p>
        </p:txBody>
      </p:sp>
    </p:spTree>
    <p:extLst>
      <p:ext uri="{BB962C8B-B14F-4D97-AF65-F5344CB8AC3E}">
        <p14:creationId xmlns:p14="http://schemas.microsoft.com/office/powerpoint/2010/main" val="1478218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52520B8-4425-4CD1-EC7B-D09E234D3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838" y="535899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it-IT" sz="3400" dirty="0">
                <a:solidFill>
                  <a:srgbClr val="FFFFFF"/>
                </a:solidFill>
              </a:rPr>
              <a:t>Piano nazionale di sperimentazione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D1A797-3C8D-291E-A830-2CD43E784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4549" y="206478"/>
            <a:ext cx="6861058" cy="5989050"/>
          </a:xfrm>
        </p:spPr>
        <p:txBody>
          <a:bodyPr anchor="ctr"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it-IT" dirty="0"/>
              <a:t>La progettazione di un’offerta formativa integrata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/>
              <a:t>Il raccordo tra i percorsi degli istituti tecnici e professionali, delle istituzioni formative accreditate dalle Regioni e degli ITS Academy, i contesti produttivi, il mondo delle imprese, delle professioni e i diversi stakeholder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/>
              <a:t>Le opportunità per gli studenti e per il territorio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Una formazione integrata e orientata al mondo del lavoro </a:t>
            </a:r>
          </a:p>
        </p:txBody>
      </p:sp>
    </p:spTree>
    <p:extLst>
      <p:ext uri="{BB962C8B-B14F-4D97-AF65-F5344CB8AC3E}">
        <p14:creationId xmlns:p14="http://schemas.microsoft.com/office/powerpoint/2010/main" val="498939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4FD6707-649E-365E-E84D-9FF2909CE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960" y="501444"/>
            <a:ext cx="3495369" cy="5987845"/>
          </a:xfrm>
          <a:solidFill>
            <a:srgbClr val="1C6DE4"/>
          </a:solidFill>
          <a:ln>
            <a:solidFill>
              <a:schemeClr val="accent1"/>
            </a:solidFill>
          </a:ln>
        </p:spPr>
        <p:txBody>
          <a:bodyPr anchor="t">
            <a:normAutofit/>
          </a:bodyPr>
          <a:lstStyle/>
          <a:p>
            <a:pPr algn="ctr">
              <a:spcAft>
                <a:spcPts val="800"/>
              </a:spcAft>
            </a:pPr>
            <a:br>
              <a:rPr lang="it-IT" sz="2500" b="1" kern="0" dirty="0">
                <a:solidFill>
                  <a:srgbClr val="FFFFFF"/>
                </a:solidFill>
                <a:latin typeface="Arial-BoldMT"/>
                <a:ea typeface="Aptos" panose="020B0004020202020204" pitchFamily="34" charset="0"/>
                <a:cs typeface="Arial-BoldMT"/>
              </a:rPr>
            </a:br>
            <a:br>
              <a:rPr lang="it-IT" sz="2500" b="1" kern="0" dirty="0">
                <a:solidFill>
                  <a:srgbClr val="FFFFFF"/>
                </a:solidFill>
                <a:latin typeface="Arial-BoldMT"/>
                <a:ea typeface="Aptos" panose="020B0004020202020204" pitchFamily="34" charset="0"/>
                <a:cs typeface="Arial-BoldMT"/>
              </a:rPr>
            </a:br>
            <a:br>
              <a:rPr lang="it-IT" sz="2500" b="1" kern="0" dirty="0">
                <a:solidFill>
                  <a:srgbClr val="FFFFFF"/>
                </a:solidFill>
                <a:latin typeface="Arial-BoldMT"/>
                <a:ea typeface="Aptos" panose="020B0004020202020204" pitchFamily="34" charset="0"/>
                <a:cs typeface="Arial-BoldMT"/>
              </a:rPr>
            </a:br>
            <a:r>
              <a:rPr lang="it-IT" sz="2500" b="1" kern="0" dirty="0">
                <a:solidFill>
                  <a:srgbClr val="FFFFFF"/>
                </a:solidFill>
                <a:latin typeface="Arial-BoldMT"/>
                <a:ea typeface="Aptos" panose="020B0004020202020204" pitchFamily="34" charset="0"/>
                <a:cs typeface="Arial-BoldMT"/>
              </a:rPr>
              <a:t>Le scuole che hanno partecipato alla sperimentazione in Campania</a:t>
            </a:r>
            <a:br>
              <a:rPr lang="it-IT" sz="2500" b="1" kern="0" dirty="0">
                <a:solidFill>
                  <a:srgbClr val="FFFFFF"/>
                </a:solidFill>
                <a:latin typeface="Arial-BoldMT"/>
                <a:ea typeface="Aptos" panose="020B0004020202020204" pitchFamily="34" charset="0"/>
                <a:cs typeface="Arial-BoldMT"/>
              </a:rPr>
            </a:br>
            <a:br>
              <a:rPr lang="it-IT" sz="2500" b="1" kern="0" dirty="0">
                <a:solidFill>
                  <a:srgbClr val="FFFFFF"/>
                </a:solidFill>
                <a:latin typeface="Arial-BoldMT"/>
                <a:ea typeface="Aptos" panose="020B0004020202020204" pitchFamily="34" charset="0"/>
                <a:cs typeface="Arial-BoldMT"/>
              </a:rPr>
            </a:br>
            <a:br>
              <a:rPr lang="it-IT" sz="2500" kern="100" dirty="0">
                <a:solidFill>
                  <a:srgbClr val="FFFFFF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it-IT" sz="2500" kern="0" dirty="0">
                <a:solidFill>
                  <a:srgbClr val="FFFFFF"/>
                </a:solidFill>
                <a:latin typeface="ArialMT"/>
                <a:ea typeface="Aptos" panose="020B0004020202020204" pitchFamily="34" charset="0"/>
                <a:cs typeface="Times New Roman" panose="02020603050405020304" pitchFamily="18" charset="0"/>
              </a:rPr>
              <a:t>A</a:t>
            </a:r>
            <a:r>
              <a:rPr lang="it-IT" sz="2500" kern="0" dirty="0">
                <a:solidFill>
                  <a:srgbClr val="FFFFFF"/>
                </a:solidFill>
                <a:latin typeface="ArialMT"/>
                <a:ea typeface="Aptos" panose="020B0004020202020204" pitchFamily="34" charset="0"/>
                <a:cs typeface="ArialMT"/>
              </a:rPr>
              <a:t>nno scolastico 2024-2025</a:t>
            </a:r>
            <a:endParaRPr lang="it-IT" sz="2500" dirty="0">
              <a:solidFill>
                <a:srgbClr val="FFFFFF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7758D5-F9FF-C180-2F3D-649CED60DB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9"/>
            <a:ext cx="3427283" cy="436384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1600" dirty="0"/>
          </a:p>
          <a:p>
            <a:pPr marL="0" indent="0">
              <a:buNone/>
            </a:pPr>
            <a:r>
              <a:rPr lang="it-IT" sz="1600" dirty="0"/>
              <a:t>I.T.I. PARITARIO BRUNO AMIRANTE</a:t>
            </a:r>
          </a:p>
          <a:p>
            <a:pPr marL="0" indent="0">
              <a:buNone/>
            </a:pPr>
            <a:r>
              <a:rPr lang="it-IT" sz="1600" dirty="0"/>
              <a:t>"PALMIERI-RAMPONE-POLO" BENEVENTO</a:t>
            </a:r>
          </a:p>
          <a:p>
            <a:pPr marL="0" indent="0">
              <a:buNone/>
            </a:pPr>
            <a:r>
              <a:rPr lang="it-IT" sz="1600" dirty="0"/>
              <a:t>ISTITUTO TECNICO VILLAGGIO DEI RAGAZZI</a:t>
            </a:r>
          </a:p>
          <a:p>
            <a:pPr marL="0" indent="0">
              <a:buNone/>
            </a:pPr>
            <a:r>
              <a:rPr lang="it-IT" sz="1600" dirty="0"/>
              <a:t>IST. SUPERIORE "VITRUVIO MARCO POLLIONE</a:t>
            </a:r>
          </a:p>
          <a:p>
            <a:pPr marL="0" indent="0">
              <a:buNone/>
            </a:pPr>
            <a:r>
              <a:rPr lang="it-IT" sz="1600" dirty="0"/>
              <a:t>I. S. CARAVAGGIO  SAN GENNARO VES. -</a:t>
            </a:r>
          </a:p>
          <a:p>
            <a:pPr marL="0" indent="0">
              <a:buNone/>
            </a:pPr>
            <a:r>
              <a:rPr lang="it-IT" sz="1600" dirty="0"/>
              <a:t>IST SUP."GAETANO FILANGIERI"</a:t>
            </a:r>
          </a:p>
          <a:p>
            <a:pPr marL="0" indent="0">
              <a:buNone/>
            </a:pPr>
            <a:r>
              <a:rPr lang="it-IT" sz="1600" dirty="0"/>
              <a:t>I.I.S." G.MARCONI"-T.ANN.TA-</a:t>
            </a:r>
          </a:p>
          <a:p>
            <a:pPr marL="0" indent="0">
              <a:buNone/>
            </a:pPr>
            <a:r>
              <a:rPr lang="it-IT" sz="1600" dirty="0"/>
              <a:t>I.IS "ENZO FERRARI" CASTELLAMMARE DI STABIA </a:t>
            </a:r>
          </a:p>
          <a:p>
            <a:pPr marL="0" indent="0">
              <a:buNone/>
            </a:pPr>
            <a:endParaRPr lang="it-IT" sz="1600" dirty="0"/>
          </a:p>
          <a:p>
            <a:pPr marL="0" indent="0">
              <a:buNone/>
            </a:pPr>
            <a:endParaRPr lang="it-IT" sz="1600" dirty="0"/>
          </a:p>
          <a:p>
            <a:pPr marL="0" indent="0">
              <a:buNone/>
            </a:pPr>
            <a:endParaRPr lang="it-IT" sz="1600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62CC1895-7203-0427-81CA-FD669C219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436384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1600" dirty="0"/>
          </a:p>
          <a:p>
            <a:pPr marL="0" indent="0">
              <a:buNone/>
            </a:pPr>
            <a:r>
              <a:rPr lang="it-IT" sz="1600" dirty="0"/>
              <a:t>I. S ." NITTI" PORTICI</a:t>
            </a:r>
          </a:p>
          <a:p>
            <a:pPr marL="0" indent="0">
              <a:buNone/>
            </a:pPr>
            <a:r>
              <a:rPr lang="it-IT" sz="1600" dirty="0"/>
              <a:t>I.S.   L.A-I.P.I.A.  ."F. GRANDI"</a:t>
            </a:r>
          </a:p>
          <a:p>
            <a:pPr marL="0" indent="0">
              <a:buNone/>
            </a:pPr>
            <a:r>
              <a:rPr lang="it-IT" sz="1600" dirty="0"/>
              <a:t>I.S.I.S. "D'ESTE-CARACCIOLO"</a:t>
            </a:r>
          </a:p>
          <a:p>
            <a:pPr marL="0" indent="0">
              <a:buNone/>
            </a:pPr>
            <a:r>
              <a:rPr lang="it-IT" sz="1600" dirty="0"/>
              <a:t>IST. SUP ATTILIO ROMANO'</a:t>
            </a:r>
          </a:p>
          <a:p>
            <a:pPr marL="0" indent="0">
              <a:buNone/>
            </a:pPr>
            <a:r>
              <a:rPr lang="it-IT" sz="1600" dirty="0"/>
              <a:t>I.S.I.S. "E.CARUSO"</a:t>
            </a:r>
          </a:p>
          <a:p>
            <a:pPr marL="0" indent="0">
              <a:buNone/>
            </a:pPr>
            <a:r>
              <a:rPr lang="it-IT" sz="1600" dirty="0"/>
              <a:t>I.T E.MATTEI-CASAMICCIOLA-</a:t>
            </a:r>
          </a:p>
          <a:p>
            <a:pPr marL="0" indent="0">
              <a:buNone/>
            </a:pPr>
            <a:r>
              <a:rPr lang="it-IT" sz="1600" dirty="0"/>
              <a:t>"E. FERRARI" - BATTIPAGLIA</a:t>
            </a:r>
          </a:p>
          <a:p>
            <a:pPr marL="0" indent="0">
              <a:buNone/>
            </a:pPr>
            <a:r>
              <a:rPr lang="it-IT" sz="1600" dirty="0"/>
              <a:t>"B. FOCACCIA" - SALERNO</a:t>
            </a:r>
          </a:p>
          <a:p>
            <a:pPr marL="0" indent="0">
              <a:buNone/>
            </a:pPr>
            <a:r>
              <a:rPr lang="it-IT" sz="1600" dirty="0"/>
              <a:t>"A. PACINOTTI" - SCAFATI</a:t>
            </a:r>
          </a:p>
          <a:p>
            <a:pPr marL="0" indent="0">
              <a:buNone/>
            </a:pPr>
            <a:r>
              <a:rPr lang="it-IT" sz="1600" dirty="0"/>
              <a:t>CONVITTO NAZIONALE "T.TASSO" SALERNO</a:t>
            </a:r>
          </a:p>
          <a:p>
            <a:pPr marL="0" indent="0">
              <a:buNone/>
            </a:pPr>
            <a:r>
              <a:rPr lang="it-IT" sz="1600" dirty="0"/>
              <a:t>	</a:t>
            </a:r>
          </a:p>
          <a:p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2465137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3980C473-3B51-5249-61CE-A9A2CA68F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7985"/>
          </a:xfrm>
          <a:solidFill>
            <a:schemeClr val="tx2">
              <a:lumMod val="50000"/>
              <a:lumOff val="50000"/>
            </a:schemeClr>
          </a:solidFill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br>
              <a:rPr lang="it-IT" sz="4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it-IT" sz="4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 Campania 16 Istituti Tecnici Superiori</a:t>
            </a:r>
            <a:br>
              <a:rPr lang="it-IT" sz="4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D25B296-3880-BF30-26B7-BA039C8064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60090"/>
            <a:ext cx="5181600" cy="4716873"/>
          </a:xfrm>
        </p:spPr>
        <p:txBody>
          <a:bodyPr>
            <a:normAutofit fontScale="40000" lnSpcReduction="20000"/>
          </a:bodyPr>
          <a:lstStyle/>
          <a:p>
            <a:pPr lvl="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it-IT" sz="4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Istituto Tecnico Superiore Tecnologie innovative per i beni e le attività culturali e turistiche, BACT, Napoli   </a:t>
            </a:r>
          </a:p>
          <a:p>
            <a:pPr lvl="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it-IT" sz="4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Istituto Tecnico Superiore TEC MOS, Tecnologie e Sicurezza per la Mobilità Sostenibile, Caserta</a:t>
            </a:r>
          </a:p>
          <a:p>
            <a:pPr lvl="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it-IT" sz="4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Istituto Tecnico Superiore per la Mobilità sostenibile – Settore Trasporti Marittimi, Napoli</a:t>
            </a:r>
          </a:p>
          <a:p>
            <a:pPr lvl="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it-IT" sz="4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Istituto Tecnico Superiore Moda Campania, Napoli    </a:t>
            </a:r>
          </a:p>
          <a:p>
            <a:pPr lvl="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it-IT" sz="4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Istituto Tecnico Superiore per le Nuove tecnologie per il made in </a:t>
            </a:r>
            <a:r>
              <a:rPr lang="it-IT" sz="4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Italy</a:t>
            </a:r>
            <a:r>
              <a:rPr lang="it-IT" sz="4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Sistema meccanica, ITS Manifattura Meccanica MA.ME., Napoli                      </a:t>
            </a:r>
          </a:p>
          <a:p>
            <a:pPr lvl="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it-IT" sz="4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Istituto Tecnico Superiore Energy-lab, Benevento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it-IT" sz="4000" kern="100" dirty="0">
                <a:latin typeface="Aptos" panose="020B0004020202020204" pitchFamily="34" charset="0"/>
                <a:cs typeface="Times New Roman" panose="02020603050405020304" pitchFamily="18" charset="0"/>
              </a:rPr>
              <a:t>Istituto Tecnico Superiore Ermete, Avellino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8C3FFA9E-C2BF-7D91-D536-1B0308A158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460090"/>
            <a:ext cx="5334000" cy="4613634"/>
          </a:xfrm>
        </p:spPr>
        <p:txBody>
          <a:bodyPr>
            <a:normAutofit fontScale="40000" lnSpcReduction="20000"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it-IT" sz="4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Istituto Tecnico Superiore Antonio Bruno, Avellino</a:t>
            </a:r>
          </a:p>
          <a:p>
            <a:pPr lvl="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it-IT" sz="4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Istituto Tecnico Superiore Campania Moda, Napoli</a:t>
            </a:r>
          </a:p>
          <a:p>
            <a:pPr lvl="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it-IT" sz="4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Istituto Tecnico Superiore Casa Campania, Napoli</a:t>
            </a:r>
          </a:p>
          <a:p>
            <a:pPr lvl="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it-IT" sz="4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Istituto Tecnico Superiore TE.LA. – Territorio del Lavoro, Salerno </a:t>
            </a:r>
          </a:p>
          <a:p>
            <a:pPr lvl="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it-IT" sz="4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Istituto Tecnico Superiore Academy </a:t>
            </a:r>
            <a:r>
              <a:rPr lang="it-IT" sz="4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Newtech</a:t>
            </a:r>
            <a:r>
              <a:rPr lang="it-IT" sz="4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SI, Salerno   </a:t>
            </a:r>
          </a:p>
          <a:p>
            <a:pPr lvl="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it-IT" sz="4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Fondazione ITS SCI.TEC.VITA, Napoli</a:t>
            </a:r>
          </a:p>
          <a:p>
            <a:pPr lvl="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it-IT" sz="4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Istituto Tecnico Superiore Campania </a:t>
            </a:r>
            <a:r>
              <a:rPr lang="it-IT" sz="4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Hitech</a:t>
            </a:r>
            <a:r>
              <a:rPr lang="it-IT" sz="4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it-IT" sz="4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Communication</a:t>
            </a:r>
            <a:r>
              <a:rPr lang="it-IT" sz="4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Napoli</a:t>
            </a:r>
          </a:p>
          <a:p>
            <a:pPr lvl="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it-IT" sz="4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ICT Campus ITS Academy, Benevento</a:t>
            </a:r>
          </a:p>
          <a:p>
            <a:pPr lvl="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it-IT" sz="4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Istituto Tecnico Superiore </a:t>
            </a:r>
            <a:r>
              <a:rPr lang="it-IT" sz="4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Ma.De</a:t>
            </a:r>
            <a:r>
              <a:rPr lang="it-IT" sz="4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Academy, Napoli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30110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73A1532-1534-1FB9-3AFB-856C39365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br>
              <a:rPr lang="it-IT" sz="3700" dirty="0">
                <a:solidFill>
                  <a:srgbClr val="FFFFFF"/>
                </a:solidFill>
              </a:rPr>
            </a:br>
            <a:r>
              <a:rPr lang="it-IT" sz="3700" dirty="0">
                <a:solidFill>
                  <a:srgbClr val="FFFFFF"/>
                </a:solidFill>
              </a:rPr>
              <a:t>L’obiettivo per il prossimo anno scolastico</a:t>
            </a:r>
            <a:br>
              <a:rPr lang="it-IT" sz="3700" dirty="0">
                <a:solidFill>
                  <a:srgbClr val="FFFFFF"/>
                </a:solidFill>
              </a:rPr>
            </a:br>
            <a:r>
              <a:rPr lang="it-IT" sz="3700" dirty="0">
                <a:solidFill>
                  <a:srgbClr val="FFFFFF"/>
                </a:solidFill>
              </a:rPr>
              <a:t> 2025-2026</a:t>
            </a:r>
            <a:br>
              <a:rPr lang="it-IT" sz="3700" dirty="0">
                <a:solidFill>
                  <a:srgbClr val="FFFFFF"/>
                </a:solidFill>
              </a:rPr>
            </a:br>
            <a:endParaRPr lang="it-IT" sz="3700" dirty="0">
              <a:solidFill>
                <a:srgbClr val="FFFFFF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AB59A83-A457-375C-653B-104B2FBC3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it-IT" sz="3200" b="1" dirty="0"/>
              <a:t>L’ampliamento del progetto a nuovi istituti e percorsi</a:t>
            </a:r>
            <a:r>
              <a:rPr lang="it-IT" sz="3200" dirty="0"/>
              <a:t>, grazie alla imminente pubblicazione di un bando nazionale.</a:t>
            </a:r>
          </a:p>
          <a:p>
            <a:pPr marL="0" indent="0" algn="just">
              <a:buNone/>
            </a:pPr>
            <a:r>
              <a:rPr lang="it-IT" sz="3200" dirty="0"/>
              <a:t>Questo permetterà una diffusione capillare del percorso quadriennale, con opportunità di accesso privilegiato agli ITS, già riconosciuti in Campania per l’elevata qualificazione in numerosi settori.</a:t>
            </a:r>
          </a:p>
          <a:p>
            <a:pPr marL="0" indent="0">
              <a:buNone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623405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197BBFBB-9AEF-27D4-3CC5-6FBE0B5B1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86768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it-IT" dirty="0"/>
            </a:br>
            <a:r>
              <a:rPr lang="it-IT" b="1" dirty="0"/>
              <a:t>La sperimentazione implica una profonda revisione dei percorsi formativi</a:t>
            </a:r>
            <a:br>
              <a:rPr lang="it-IT" b="1" dirty="0"/>
            </a:br>
            <a:endParaRPr lang="it-IT" b="1" dirty="0"/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DE33691B-E070-C99B-C7BC-6C36AA30A4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26178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747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olo 1">
            <a:extLst>
              <a:ext uri="{FF2B5EF4-FFF2-40B4-BE49-F238E27FC236}">
                <a16:creationId xmlns:a16="http://schemas.microsoft.com/office/drawing/2014/main" id="{F8D1CDDA-5B39-BCFA-F9DB-2933797409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/>
              <a:t>LA PROPOSTA PROGETTUALE 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0FC72048-5ED6-AB5D-5CF1-02720C82805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id="{03B4D40A-3DDC-CA97-3CF7-FAE353DB2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68706"/>
          </a:xfrm>
          <a:solidFill>
            <a:schemeClr val="tx2">
              <a:lumMod val="50000"/>
              <a:lumOff val="50000"/>
            </a:schemeClr>
          </a:solidFill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br>
              <a:rPr lang="it-IT" sz="28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it-IT" sz="28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Requisiti di partecipazione ed elementi della proposta progettuale: chi può ACCEDERE?</a:t>
            </a:r>
            <a:br>
              <a:rPr lang="it-IT" sz="2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it-IT" sz="2800" dirty="0"/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57172E87-6283-05F6-CE95-B918A38EF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1316"/>
            <a:ext cx="10515600" cy="4495647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sz="3100" dirty="0"/>
              <a:t>Si può partecipare come SCUOLA o come Reti di scuole in questo caso è necessaria una scuola proponente: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3100" b="1" dirty="0"/>
              <a:t>Delibere del C.D.I. e CD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3100" b="1" dirty="0"/>
              <a:t>La progettazione di almeno un percorso quadriennale di istruzione tecnica e professionale</a:t>
            </a:r>
            <a:r>
              <a:rPr lang="it-IT" sz="3100" dirty="0"/>
              <a:t> e l’integrazione con almeno un percorso per il conseguimento del diploma professionale di </a:t>
            </a:r>
            <a:r>
              <a:rPr lang="it-IT" sz="3100" b="1" dirty="0" err="1"/>
              <a:t>IeFP</a:t>
            </a:r>
            <a:r>
              <a:rPr lang="it-IT" sz="3100" b="1" dirty="0"/>
              <a:t>, ove esistente e affine </a:t>
            </a:r>
            <a:r>
              <a:rPr lang="it-IT" sz="3100" dirty="0"/>
              <a:t>o correlato alla filiera, e un </a:t>
            </a:r>
            <a:r>
              <a:rPr lang="it-IT" sz="3100" b="1" dirty="0"/>
              <a:t>percorso di ITS Academy, di area tecnologica coerente con l’indirizzo di riferimento</a:t>
            </a:r>
            <a:r>
              <a:rPr lang="it-IT" sz="3100" dirty="0"/>
              <a:t>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3100" b="1" dirty="0"/>
              <a:t>La dichiarazione di impegno </a:t>
            </a:r>
            <a:r>
              <a:rPr lang="it-IT" sz="3100" dirty="0"/>
              <a:t>a costituirsi in rete ai sensi dell’art. 2, comma 1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3100" b="1" dirty="0"/>
              <a:t>L’attivazione del partenariato </a:t>
            </a:r>
            <a:r>
              <a:rPr lang="it-IT" sz="3100" dirty="0"/>
              <a:t>con almeno una impresa afferente all’ITS Academy in rete;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3100" b="1" dirty="0"/>
              <a:t>Quadro orario</a:t>
            </a:r>
            <a:r>
              <a:rPr lang="it-IT" sz="3100" dirty="0"/>
              <a:t>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3100" b="1" dirty="0"/>
              <a:t>Formulario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47594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A7ACFF4-8A23-E21F-1729-F0D6747B7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it-IT" sz="4000">
                <a:solidFill>
                  <a:srgbClr val="FFFFFF"/>
                </a:solidFill>
              </a:rPr>
              <a:t>Gli elementi caratterizzanti il progetto sperimentale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105E289-E374-0AFD-4A06-1B5E18F337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it-IT" sz="2400" dirty="0"/>
              <a:t>La progettazione preliminare di un’offerta formativa integrata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it-IT" sz="2400" b="1" dirty="0"/>
              <a:t>Il modello curriculare </a:t>
            </a:r>
            <a:r>
              <a:rPr lang="it-IT" sz="2400" dirty="0"/>
              <a:t>potenziando </a:t>
            </a:r>
            <a:r>
              <a:rPr lang="it-IT" sz="2400" b="1" dirty="0"/>
              <a:t>le competenze di base </a:t>
            </a:r>
            <a:r>
              <a:rPr lang="it-IT" sz="2400" dirty="0"/>
              <a:t>linguistiche, storiche, matematiche e scientifiche, giuridiche ed economiche, </a:t>
            </a:r>
            <a:r>
              <a:rPr lang="it-IT" sz="2400" b="1" dirty="0"/>
              <a:t>le competenze tecnico-professionali riguardanti i profili in uscita, </a:t>
            </a:r>
            <a:r>
              <a:rPr lang="it-IT" sz="2400" dirty="0"/>
              <a:t> </a:t>
            </a:r>
            <a:r>
              <a:rPr lang="it-IT" sz="2400" b="1" dirty="0"/>
              <a:t>l’adeguamento e rimodulazione del calendario scolastico annuale e dell’orario settimanale delle lezioni</a:t>
            </a:r>
            <a:r>
              <a:rPr lang="it-IT" sz="2400" dirty="0"/>
              <a:t>, in relazione al curricolo medesimo, ai sensi degli articoli 4 e 5 del decreto del Presidente della Repubblica n. 275/1999;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it-IT" sz="2400" b="1" dirty="0"/>
              <a:t>La strutturazione di processi di continuità e orientamento </a:t>
            </a:r>
            <a:r>
              <a:rPr lang="it-IT" sz="2400" dirty="0"/>
              <a:t>all’interno della filiera e degli accordi di partenariato</a:t>
            </a:r>
          </a:p>
        </p:txBody>
      </p:sp>
    </p:spTree>
    <p:extLst>
      <p:ext uri="{BB962C8B-B14F-4D97-AF65-F5344CB8AC3E}">
        <p14:creationId xmlns:p14="http://schemas.microsoft.com/office/powerpoint/2010/main" val="22395813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2_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1657</Words>
  <Application>Microsoft Office PowerPoint</Application>
  <PresentationFormat>Widescreen</PresentationFormat>
  <Paragraphs>328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11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16</vt:i4>
      </vt:variant>
    </vt:vector>
  </HeadingPairs>
  <TitlesOfParts>
    <vt:vector size="30" baseType="lpstr">
      <vt:lpstr>Aptos</vt:lpstr>
      <vt:lpstr>Aptos Display</vt:lpstr>
      <vt:lpstr>Arial</vt:lpstr>
      <vt:lpstr>Arial-BoldMT</vt:lpstr>
      <vt:lpstr>ArialMT</vt:lpstr>
      <vt:lpstr>Book Antiqua</vt:lpstr>
      <vt:lpstr>Calibri</vt:lpstr>
      <vt:lpstr>Calibri Light</vt:lpstr>
      <vt:lpstr>Times</vt:lpstr>
      <vt:lpstr>Times New Roman</vt:lpstr>
      <vt:lpstr>Wingdings</vt:lpstr>
      <vt:lpstr>Tema di Office</vt:lpstr>
      <vt:lpstr>1_Tema di Office</vt:lpstr>
      <vt:lpstr>2_Tema di Office</vt:lpstr>
      <vt:lpstr>  Filiera formativa tecnologico professionale  Attivazione percorsi sperimentali per l’anno scolastico 2025/2026   </vt:lpstr>
      <vt:lpstr>Piano nazionale di sperimentazione </vt:lpstr>
      <vt:lpstr>   Le scuole che hanno partecipato alla sperimentazione in Campania   Anno scolastico 2024-2025</vt:lpstr>
      <vt:lpstr> In Campania 16 Istituti Tecnici Superiori </vt:lpstr>
      <vt:lpstr> L’obiettivo per il prossimo anno scolastico  2025-2026 </vt:lpstr>
      <vt:lpstr> La sperimentazione implica una profonda revisione dei percorsi formativi </vt:lpstr>
      <vt:lpstr>LA PROPOSTA PROGETTUALE </vt:lpstr>
      <vt:lpstr> Requisiti di partecipazione ed elementi della proposta progettuale: chi può ACCEDERE? </vt:lpstr>
      <vt:lpstr>Gli elementi caratterizzanti il progetto sperimentale</vt:lpstr>
      <vt:lpstr>Gli elementi caratterizzanti il progetto sperimentale</vt:lpstr>
      <vt:lpstr>La partecipazione dei CPIA</vt:lpstr>
      <vt:lpstr>LA COSTRUZIONE DEL CURRICOLO DI FILIERA </vt:lpstr>
      <vt:lpstr> Alcune precisazioni </vt:lpstr>
      <vt:lpstr>Alcune precisazioni </vt:lpstr>
      <vt:lpstr>ESEMPIO DI QUADRO ORARIO una proposta  </vt:lpstr>
      <vt:lpstr>Punti di attenzione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Barbieri Barbara</dc:creator>
  <cp:lastModifiedBy>Acerra Ettore</cp:lastModifiedBy>
  <cp:revision>46</cp:revision>
  <dcterms:created xsi:type="dcterms:W3CDTF">2024-12-19T10:22:58Z</dcterms:created>
  <dcterms:modified xsi:type="dcterms:W3CDTF">2024-12-19T13:06:40Z</dcterms:modified>
</cp:coreProperties>
</file>