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7"/>
  </p:notesMasterIdLst>
  <p:handoutMasterIdLst>
    <p:handoutMasterId r:id="rId28"/>
  </p:handoutMasterIdLst>
  <p:sldIdLst>
    <p:sldId id="256" r:id="rId5"/>
    <p:sldId id="493" r:id="rId6"/>
    <p:sldId id="513" r:id="rId7"/>
    <p:sldId id="514" r:id="rId8"/>
    <p:sldId id="515" r:id="rId9"/>
    <p:sldId id="495" r:id="rId10"/>
    <p:sldId id="519" r:id="rId11"/>
    <p:sldId id="307" r:id="rId12"/>
    <p:sldId id="297" r:id="rId13"/>
    <p:sldId id="296" r:id="rId14"/>
    <p:sldId id="302" r:id="rId15"/>
    <p:sldId id="298" r:id="rId16"/>
    <p:sldId id="300" r:id="rId17"/>
    <p:sldId id="301" r:id="rId18"/>
    <p:sldId id="303" r:id="rId19"/>
    <p:sldId id="304" r:id="rId20"/>
    <p:sldId id="305" r:id="rId21"/>
    <p:sldId id="306" r:id="rId22"/>
    <p:sldId id="278" r:id="rId23"/>
    <p:sldId id="295" r:id="rId24"/>
    <p:sldId id="275" r:id="rId25"/>
    <p:sldId id="276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54730-5EBA-4920-A6C4-7F8458A7F940}" type="datetime1">
              <a:rPr lang="it-IT" smtClean="0"/>
              <a:t>12/06/2024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1C34-318D-43A8-83F5-3AC8647FE75E}" type="datetime1">
              <a:rPr lang="it-IT" smtClean="0"/>
              <a:pPr/>
              <a:t>12/06/2024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95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07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95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di merca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Fai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Segnaposto contenut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uto d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6" name="Segnaposto tes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7" name="Segnaposto tes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8" name="Segnaposto tes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9" name="Segnaposto tes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Segnaposto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37" name="Segnaposto piè di pa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38" name="Segnaposto numero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Fai clic sull'icona per aggiungere l'elemento grafico SmartArt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4 pers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l team di 8 pers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immagin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55" name="Segnaposto immagin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Segnaposto tes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2" name="Segnaposto tes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59" name="Segnaposto tes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3" name="Segnaposto tes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0" name="Segnaposto tes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4" name="Segnaposto tes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1" name="Segnaposto tes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65" name="Segnaposto tes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4" name="Segnaposto contenuto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contenuto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6" name="Segnaposto contenuto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it-IT" noProof="0"/>
              <a:t>Fai clic per aggiungere contenuto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22" name="Segnaposto piè di pa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24" name="Segnaposto numero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Segnaposto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E677A8-60B7-4247-BE14-528234E2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A90B-B46C-41FE-BCC5-7F3FD89BD443}" type="datetimeFigureOut">
              <a:rPr lang="it-IT" smtClean="0"/>
              <a:pPr/>
              <a:t>12/06/2024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A1EF4A-966A-41B5-834D-36551A18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8F92ED-47DE-47DE-AAF6-4E2A8CA0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927A-3CE6-49FC-978E-13B381AB20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2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emento gra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4" name="Segnaposto tes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5" name="Segnaposto tes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6" name="Segnaposto tes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sp>
        <p:nvSpPr>
          <p:cNvPr id="37" name="Segnaposto tes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Fai clic per modificare lo stile del testo dello schema.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1" name="Segnaposto tes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3" name="Segnaposto tes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34" name="Segnaposto tes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FAI CLIC PER AGGIUNGERE IL SOTTOTITOLO</a:t>
            </a:r>
          </a:p>
        </p:txBody>
      </p:sp>
      <p:sp>
        <p:nvSpPr>
          <p:cNvPr id="13" name="Segnaposto tes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7" name="Segnaposto tes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8" name="Segnaposto tes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24" name="Segnaposto tes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FAI CLIC PER MODIFICARE LO STILE DEL TITOLO DELLO SCHEMA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it-IT" noProof="0"/>
              <a:t>FAI CLIC PER AGGIUNGERE IL SOTTOTITOLO</a:t>
            </a:r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17" name="Segnaposto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19" name="Segnaposto numero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IL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IL TESTO DELLO SCHEMA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  <p:sldLayoutId id="214748370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429000"/>
            <a:ext cx="4941771" cy="2128042"/>
          </a:xfrm>
        </p:spPr>
        <p:txBody>
          <a:bodyPr rtlCol="0"/>
          <a:lstStyle/>
          <a:p>
            <a:pPr rtl="0"/>
            <a:r>
              <a:rPr lang="it-IT" dirty="0"/>
              <a:t>LE LINGUE STRANIERE NELL’ESAME DI STATO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it-IT" dirty="0"/>
              <a:t>Isp. Diana Saccardo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SmartArt 12">
            <a:extLst>
              <a:ext uri="{FF2B5EF4-FFF2-40B4-BE49-F238E27FC236}">
                <a16:creationId xmlns:a16="http://schemas.microsoft.com/office/drawing/2014/main" id="{46784AD4-3554-DCCB-920D-6013C0A0192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r>
              <a:rPr lang="it-IT" dirty="0"/>
              <a:t>Negli istituti con sezioni con opzione internazionale cinese, spagnola e tedesca, ciascuna di tali lingue deve essere considerata come Lingua e cultura straniera 2 dei rispettivi piani di studio. Parimenti, negli istituti con i percorsi </a:t>
            </a:r>
            <a:r>
              <a:rPr lang="it-IT" dirty="0" err="1"/>
              <a:t>EsaBac</a:t>
            </a:r>
            <a:r>
              <a:rPr lang="it-IT" dirty="0"/>
              <a:t> ed </a:t>
            </a:r>
            <a:r>
              <a:rPr lang="it-IT" dirty="0" err="1"/>
              <a:t>EsaBac</a:t>
            </a:r>
            <a:r>
              <a:rPr lang="it-IT" dirty="0"/>
              <a:t> techno, la lingua francese deve essere considerata come Lingua e cultura straniera 2 dei rispettivi piani di studio.</a:t>
            </a:r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54902612-8B6A-62FC-8E7B-FD4A62FD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TERZA PROVA SCRITTA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EB639982-B617-8EEB-878C-7D7C6CE0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F9BAFF8A-51DE-BBF5-8F99-FFE787A6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8B3CF37A-CA16-9110-E87D-8A251248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545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SmartArt 1">
            <a:extLst>
              <a:ext uri="{FF2B5EF4-FFF2-40B4-BE49-F238E27FC236}">
                <a16:creationId xmlns:a16="http://schemas.microsoft.com/office/drawing/2014/main" id="{CF720980-A797-992A-0DE0-88E3D44E69A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r>
              <a:rPr lang="it-IT" dirty="0"/>
              <a:t>martedì 25 giugno 2024, dalle ore 8:30. </a:t>
            </a:r>
          </a:p>
          <a:p>
            <a:r>
              <a:rPr lang="it-IT" dirty="0"/>
              <a:t>Tale prova si effettua negli istituti presso i quali sono presenti i percorsi </a:t>
            </a:r>
            <a:r>
              <a:rPr lang="it-IT" dirty="0" err="1"/>
              <a:t>EsaBac</a:t>
            </a:r>
            <a:r>
              <a:rPr lang="it-IT" dirty="0"/>
              <a:t> ed </a:t>
            </a:r>
            <a:r>
              <a:rPr lang="it-IT" dirty="0" err="1"/>
              <a:t>EsaBac</a:t>
            </a:r>
            <a:r>
              <a:rPr lang="it-IT" dirty="0"/>
              <a:t> techno e nei licei con sezioni ad opzione internazionale cinese, spagnola e tedesca.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1C269FA-69B9-9A52-EC40-4C75CC27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TERZA PROVA SCRITTA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BD89C-A15A-2779-9ACA-31F55BB2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23FB11-52A5-8668-7A75-7DC37C82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799C8-5426-42E2-ECAF-4575C2B1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11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4780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85">
            <a:extLst>
              <a:ext uri="{FF2B5EF4-FFF2-40B4-BE49-F238E27FC236}">
                <a16:creationId xmlns:a16="http://schemas.microsoft.com/office/drawing/2014/main" id="{5F8F46A8-543B-B196-FC62-BE9F4948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«</a:t>
            </a:r>
            <a:r>
              <a:rPr lang="it-IT" dirty="0" err="1"/>
              <a:t>EsabAc</a:t>
            </a:r>
            <a:r>
              <a:rPr lang="it-IT" dirty="0"/>
              <a:t>» «</a:t>
            </a:r>
            <a:r>
              <a:rPr lang="it-IT" dirty="0" err="1"/>
              <a:t>esabac</a:t>
            </a:r>
            <a:r>
              <a:rPr lang="it-IT" dirty="0"/>
              <a:t> techno»</a:t>
            </a:r>
            <a:br>
              <a:rPr lang="it-IT" dirty="0"/>
            </a:br>
            <a:r>
              <a:rPr lang="it-IT" dirty="0"/>
              <a:t>normativa di riferimento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A8F40BC0-68B1-B45A-091E-172B7229F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699" y="2776936"/>
            <a:ext cx="6947719" cy="533793"/>
          </a:xfrm>
        </p:spPr>
        <p:txBody>
          <a:bodyPr/>
          <a:lstStyle/>
          <a:p>
            <a:r>
              <a:rPr lang="it-IT" sz="2800" dirty="0"/>
              <a:t>D.M. 384/19</a:t>
            </a:r>
          </a:p>
        </p:txBody>
      </p:sp>
      <p:sp>
        <p:nvSpPr>
          <p:cNvPr id="36" name="Segnaposto contenuto 35">
            <a:extLst>
              <a:ext uri="{FF2B5EF4-FFF2-40B4-BE49-F238E27FC236}">
                <a16:creationId xmlns:a16="http://schemas.microsoft.com/office/drawing/2014/main" id="{800F1A4C-57D1-8166-0A1A-0F18D1AAA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3834606"/>
            <a:ext cx="8157087" cy="1428755"/>
          </a:xfrm>
        </p:spPr>
        <p:txBody>
          <a:bodyPr>
            <a:noAutofit/>
          </a:bodyPr>
          <a:lstStyle/>
          <a:p>
            <a:pPr algn="l"/>
            <a:r>
              <a:rPr lang="it-IT" sz="2400" b="0" i="0" u="none" strike="noStrike" baseline="0" dirty="0">
                <a:solidFill>
                  <a:schemeClr val="tx1"/>
                </a:solidFill>
                <a:latin typeface="CIDFont+F9"/>
              </a:rPr>
              <a:t>Disposizioni per lo svolgimento dell'esame conclusivo del</a:t>
            </a:r>
          </a:p>
          <a:p>
            <a:pPr algn="l"/>
            <a:r>
              <a:rPr lang="it-IT" sz="2400" b="0" i="0" u="none" strike="noStrike" baseline="0" dirty="0">
                <a:solidFill>
                  <a:schemeClr val="tx1"/>
                </a:solidFill>
                <a:latin typeface="CIDFont+F9"/>
              </a:rPr>
              <a:t>secondo ciclo di istruzione nelle istituzioni scolastiche statali</a:t>
            </a:r>
          </a:p>
          <a:p>
            <a:pPr algn="l"/>
            <a:r>
              <a:rPr lang="it-IT" sz="2400" b="0" i="0" u="none" strike="noStrike" baseline="0" dirty="0">
                <a:solidFill>
                  <a:schemeClr val="tx1"/>
                </a:solidFill>
                <a:latin typeface="CIDFont+F9"/>
              </a:rPr>
              <a:t>e paritarie con progetti «</a:t>
            </a:r>
            <a:r>
              <a:rPr lang="it-IT" sz="2400" b="0" i="0" u="none" strike="noStrike" baseline="0" dirty="0" err="1">
                <a:solidFill>
                  <a:schemeClr val="tx1"/>
                </a:solidFill>
                <a:latin typeface="CIDFont+F8"/>
              </a:rPr>
              <a:t>EsaBac</a:t>
            </a:r>
            <a:r>
              <a:rPr lang="it-IT" sz="2400" b="0" i="0" u="none" strike="noStrike" baseline="0" dirty="0">
                <a:solidFill>
                  <a:schemeClr val="tx1"/>
                </a:solidFill>
                <a:latin typeface="CIDFont+F8"/>
              </a:rPr>
              <a:t>» </a:t>
            </a:r>
            <a:r>
              <a:rPr lang="it-IT" sz="2400" b="0" i="0" u="none" strike="noStrike" baseline="0" dirty="0">
                <a:solidFill>
                  <a:schemeClr val="tx1"/>
                </a:solidFill>
                <a:latin typeface="CIDFont+F9"/>
              </a:rPr>
              <a:t>ed «</a:t>
            </a:r>
            <a:r>
              <a:rPr lang="it-IT" sz="2400" b="0" i="0" u="none" strike="noStrike" baseline="0" dirty="0" err="1">
                <a:solidFill>
                  <a:schemeClr val="tx1"/>
                </a:solidFill>
                <a:latin typeface="CIDFont+F8"/>
              </a:rPr>
              <a:t>EsaBac</a:t>
            </a:r>
            <a:r>
              <a:rPr lang="it-IT" sz="2400" b="0" i="0" u="none" strike="noStrike" baseline="0" dirty="0">
                <a:solidFill>
                  <a:schemeClr val="tx1"/>
                </a:solidFill>
                <a:latin typeface="CIDFont+F8"/>
              </a:rPr>
              <a:t> techno»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76824A-56D8-9B2F-A287-DC0D573F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AB2CE8-D6D2-31B7-F5D8-5A31FCB9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5CB2D-CB9C-E253-300F-EC26E411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it-IT" noProof="0" smtClean="0"/>
              <a:pPr/>
              <a:t>12</a:t>
            </a:fld>
            <a:endParaRPr lang="it-IT" noProof="0"/>
          </a:p>
        </p:txBody>
      </p:sp>
      <p:sp>
        <p:nvSpPr>
          <p:cNvPr id="101" name="Segnaposto testo 97">
            <a:extLst>
              <a:ext uri="{FF2B5EF4-FFF2-40B4-BE49-F238E27FC236}">
                <a16:creationId xmlns:a16="http://schemas.microsoft.com/office/drawing/2014/main" id="{8A02C6CF-4A8A-2E56-450A-115453B3B8E6}"/>
              </a:ext>
            </a:extLst>
          </p:cNvPr>
          <p:cNvSpPr txBox="1">
            <a:spLocks/>
          </p:cNvSpPr>
          <p:nvPr/>
        </p:nvSpPr>
        <p:spPr>
          <a:xfrm flipV="1">
            <a:off x="5919680" y="5708881"/>
            <a:ext cx="5586519" cy="55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7105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F487BA90-3661-0007-27FC-7EBF4026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862691"/>
          </a:xfrm>
        </p:spPr>
        <p:txBody>
          <a:bodyPr/>
          <a:lstStyle/>
          <a:p>
            <a:r>
              <a:rPr lang="it-IT" dirty="0"/>
              <a:t>ESAME «ESABAC» «ESABAC TECHNO»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A926218-D86A-EB2E-ED91-D53AB13C4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2743200"/>
            <a:ext cx="5111750" cy="321514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it-IT" sz="1800" dirty="0"/>
              <a:t>La valutazione della terza prova scritta va ricondotta nell’ambito dei punti previsti per la seconda prova</a:t>
            </a:r>
          </a:p>
          <a:p>
            <a:pPr marL="285750" indent="-285750">
              <a:buFontTx/>
              <a:buChar char="-"/>
            </a:pPr>
            <a:r>
              <a:rPr lang="it-IT" sz="1800" b="0" i="0" u="none" strike="noStrike" baseline="0" dirty="0">
                <a:latin typeface="CIDFont+F2"/>
              </a:rPr>
              <a:t>Il punteggio </a:t>
            </a:r>
            <a:r>
              <a:rPr lang="it-IT" sz="1800" b="0" i="0" u="none" strike="noStrike" baseline="0" dirty="0">
                <a:latin typeface="CIDFont+F1"/>
              </a:rPr>
              <a:t>da attribuire a ciascuna delle prove previste per la parte specifica è espresso in ventesimi</a:t>
            </a:r>
          </a:p>
          <a:p>
            <a:pPr marL="285750" indent="-285750">
              <a:buFontTx/>
              <a:buChar char="-"/>
            </a:pPr>
            <a:r>
              <a:rPr lang="it-IT" sz="1800" b="0" i="0" u="none" strike="noStrike" baseline="0" dirty="0">
                <a:latin typeface="CIDFont+F2"/>
              </a:rPr>
              <a:t>Il punteggio complessivo minimo </a:t>
            </a:r>
            <a:r>
              <a:rPr lang="it-IT" sz="1800" b="0" i="0" u="none" strike="noStrike" baseline="0" dirty="0">
                <a:latin typeface="CIDFont+F1"/>
              </a:rPr>
              <a:t>per il superamento della parte specifica, utile al rilascio del diploma di </a:t>
            </a:r>
            <a:r>
              <a:rPr lang="it-IT" sz="1800" b="0" i="0" u="none" strike="noStrike" baseline="0" dirty="0" err="1">
                <a:latin typeface="CIDFont+F1"/>
              </a:rPr>
              <a:t>Baccalauréat</a:t>
            </a:r>
            <a:r>
              <a:rPr lang="it-IT" sz="1800" b="0" i="0" u="none" strike="noStrike" baseline="0" dirty="0">
                <a:latin typeface="CIDFont+F1"/>
              </a:rPr>
              <a:t>, è </a:t>
            </a:r>
            <a:r>
              <a:rPr lang="it-IT" sz="1800" b="0" i="0" u="none" strike="noStrike" baseline="0" dirty="0">
                <a:latin typeface="CIDFont+F2"/>
              </a:rPr>
              <a:t>12/20</a:t>
            </a:r>
            <a:endParaRPr lang="it-IT" sz="1800" dirty="0"/>
          </a:p>
          <a:p>
            <a:endParaRPr lang="it-IT" sz="18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51055F-2C21-0D9C-ADD7-3DCBE247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02A5CB9-B3B4-49E8-A486-E2C59242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953654-B07D-2DF8-CBB0-0B7E7AEC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670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9B96EE-8008-4066-5742-A0CC8B6C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Esabac</a:t>
            </a:r>
            <a:r>
              <a:rPr lang="it-IT" b="1" dirty="0"/>
              <a:t> general</a:t>
            </a:r>
            <a:br>
              <a:rPr lang="it-IT" b="1" dirty="0"/>
            </a:br>
            <a:r>
              <a:rPr lang="it-IT" b="1" dirty="0"/>
              <a:t>DM 95/2013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A5AC2A-2F60-5589-0290-05DAEC667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769806"/>
            <a:ext cx="3924300" cy="1540923"/>
          </a:xfrm>
        </p:spPr>
        <p:txBody>
          <a:bodyPr/>
          <a:lstStyle/>
          <a:p>
            <a:pPr algn="l"/>
            <a:r>
              <a:rPr lang="it-IT" sz="1800" b="1" i="0" u="none" strike="noStrike" baseline="0" dirty="0">
                <a:latin typeface="CIDFont+F7"/>
              </a:rPr>
              <a:t>TERZA PROVA SCRITTA</a:t>
            </a:r>
          </a:p>
          <a:p>
            <a:pPr algn="l"/>
            <a:r>
              <a:rPr lang="it-IT" sz="1800" b="0" i="0" u="none" strike="noStrike" baseline="0" dirty="0">
                <a:latin typeface="CIDFont+F7"/>
              </a:rPr>
              <a:t>Lingua e letteratura francese e Storia in francese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5B7D36-076E-18BD-394A-59F8CA6E4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310730"/>
            <a:ext cx="3924300" cy="3547270"/>
          </a:xfrm>
        </p:spPr>
        <p:txBody>
          <a:bodyPr>
            <a:noAutofit/>
          </a:bodyPr>
          <a:lstStyle/>
          <a:p>
            <a:pPr algn="l"/>
            <a:r>
              <a:rPr lang="it-IT" sz="1800" b="0" i="0" u="none" strike="noStrike" baseline="0" dirty="0">
                <a:latin typeface="CIDFont+F1"/>
              </a:rPr>
              <a:t>- Durata: 6 ore complessive (4 ore per lo svolgimento della prova di lingua e letteratura francese e 2 ore per la prova di storia in francese.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- Punteggio: attribuito a ciascuna prova, </a:t>
            </a:r>
            <a:r>
              <a:rPr lang="it-IT" sz="1800" dirty="0">
                <a:latin typeface="CIDFont+F1"/>
              </a:rPr>
              <a:t> </a:t>
            </a:r>
            <a:r>
              <a:rPr lang="it-IT" sz="1800" b="0" i="0" u="none" strike="noStrike" baseline="0" dirty="0">
                <a:latin typeface="CIDFont+F1"/>
              </a:rPr>
              <a:t>espresso in ventesimi.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Il punteggio complessivo scaturisce dalla media aritmetica tra i due punteggi (</a:t>
            </a:r>
            <a:r>
              <a:rPr lang="it-IT" sz="1800" b="0" i="0" u="none" strike="noStrike" baseline="0" dirty="0">
                <a:latin typeface="CIDFont+F9"/>
              </a:rPr>
              <a:t>numeri interi con eventuale arrotondamento</a:t>
            </a:r>
            <a:r>
              <a:rPr lang="it-IT" sz="1800" b="0" i="0" u="none" strike="noStrike" baseline="0" dirty="0">
                <a:latin typeface="CIDFont+F1"/>
              </a:rPr>
              <a:t>)</a:t>
            </a:r>
            <a:endParaRPr lang="it-IT" sz="180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FA22F94-6FB1-3D88-76A2-7163D9D26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217740"/>
            <a:ext cx="3943627" cy="805679"/>
          </a:xfrm>
        </p:spPr>
        <p:txBody>
          <a:bodyPr/>
          <a:lstStyle/>
          <a:p>
            <a:pPr algn="l"/>
            <a:r>
              <a:rPr lang="it-IT" sz="1800" b="1" i="0" u="none" strike="noStrike" baseline="0" dirty="0">
                <a:latin typeface="CIDFont+F7"/>
              </a:rPr>
              <a:t>PROVA ORALE</a:t>
            </a:r>
          </a:p>
          <a:p>
            <a:pPr algn="l"/>
            <a:r>
              <a:rPr lang="it-IT" sz="1800" b="0" i="0" u="none" strike="noStrike" baseline="0" dirty="0">
                <a:latin typeface="CIDFont+F7"/>
              </a:rPr>
              <a:t>Lingua e letteratura francese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50246C3-0A50-F05F-7AF9-968F3698F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543303"/>
            <a:ext cx="3943627" cy="2422519"/>
          </a:xfrm>
        </p:spPr>
        <p:txBody>
          <a:bodyPr>
            <a:normAutofit/>
          </a:bodyPr>
          <a:lstStyle/>
          <a:p>
            <a:pPr algn="l"/>
            <a:r>
              <a:rPr lang="it-IT" sz="1800" b="0" i="0" u="none" strike="noStrike" baseline="0" dirty="0">
                <a:latin typeface="CIDFont+F1"/>
              </a:rPr>
              <a:t>La prova si svolge nell’ambito del colloquio orale ai sensi del </a:t>
            </a:r>
            <a:r>
              <a:rPr lang="it-IT" sz="1800" b="0" i="0" u="none" strike="noStrike" baseline="0" dirty="0" err="1">
                <a:latin typeface="CIDFont+F1"/>
              </a:rPr>
              <a:t>D.lgs</a:t>
            </a:r>
            <a:r>
              <a:rPr lang="it-IT" sz="1800" b="0" i="0" u="none" strike="noStrike" baseline="0" dirty="0">
                <a:latin typeface="CIDFont+F1"/>
              </a:rPr>
              <a:t> n.62/2017 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Alla prova viene attribuito un punteggio espresso in ventesimi.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8199DA-BDC8-3CD7-F792-CD686E30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E87591-6076-97A9-E313-9B97EB7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1D1AB5-34D9-B825-A436-AC83BCB1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8288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9B96EE-8008-4066-5742-A0CC8B6C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Esabac</a:t>
            </a:r>
            <a:r>
              <a:rPr lang="it-IT" b="1" dirty="0"/>
              <a:t> TECHNO</a:t>
            </a:r>
            <a:br>
              <a:rPr lang="it-IT" b="1" dirty="0"/>
            </a:br>
            <a:r>
              <a:rPr lang="it-IT" b="1" dirty="0"/>
              <a:t>DM 614/2016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A5AC2A-2F60-5589-0290-05DAEC667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769806"/>
            <a:ext cx="3924300" cy="1540923"/>
          </a:xfrm>
        </p:spPr>
        <p:txBody>
          <a:bodyPr/>
          <a:lstStyle/>
          <a:p>
            <a:pPr algn="l"/>
            <a:r>
              <a:rPr lang="it-IT" sz="1800" b="1" i="0" u="none" strike="noStrike" baseline="0" dirty="0">
                <a:latin typeface="CIDFont+F7"/>
              </a:rPr>
              <a:t>TERZA PROVA SCRITTA</a:t>
            </a:r>
          </a:p>
          <a:p>
            <a:pPr algn="l"/>
            <a:r>
              <a:rPr lang="it-IT" sz="1800" b="0" i="0" u="none" strike="noStrike" baseline="0" dirty="0">
                <a:latin typeface="CIDFont+F7"/>
              </a:rPr>
              <a:t>Lingua, cultura e comunicazione</a:t>
            </a:r>
            <a:r>
              <a:rPr lang="it-IT" sz="1800" dirty="0">
                <a:latin typeface="CIDFont+F7"/>
              </a:rPr>
              <a:t> </a:t>
            </a:r>
            <a:r>
              <a:rPr lang="it-IT" sz="1800" b="0" i="0" u="none" strike="noStrike" baseline="0" dirty="0">
                <a:latin typeface="CIDFont+F7"/>
              </a:rPr>
              <a:t>francese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FA22F94-6FB1-3D88-76A2-7163D9D26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217740"/>
            <a:ext cx="3943627" cy="1325563"/>
          </a:xfrm>
        </p:spPr>
        <p:txBody>
          <a:bodyPr/>
          <a:lstStyle/>
          <a:p>
            <a:pPr algn="l"/>
            <a:r>
              <a:rPr lang="it-IT" sz="1800" b="1" i="0" u="none" strike="noStrike" baseline="0" dirty="0">
                <a:latin typeface="CIDFont+F7"/>
              </a:rPr>
              <a:t>PROVA ORALE</a:t>
            </a:r>
          </a:p>
          <a:p>
            <a:pPr algn="l"/>
            <a:r>
              <a:rPr lang="it-IT" sz="1800" b="0" i="0" u="none" strike="noStrike" baseline="0" dirty="0">
                <a:latin typeface="CIDFont+F7"/>
              </a:rPr>
              <a:t>Lingua, cultura e comunicazione</a:t>
            </a:r>
            <a:r>
              <a:rPr lang="it-IT" sz="1800" dirty="0">
                <a:latin typeface="CIDFont+F7"/>
              </a:rPr>
              <a:t> </a:t>
            </a:r>
            <a:r>
              <a:rPr lang="it-IT" sz="1800" b="0" i="0" u="none" strike="noStrike" baseline="0" dirty="0">
                <a:latin typeface="CIDFont+F7"/>
              </a:rPr>
              <a:t>francese</a:t>
            </a:r>
          </a:p>
          <a:p>
            <a:pPr algn="l"/>
            <a:r>
              <a:rPr lang="it-IT" sz="1800" dirty="0">
                <a:latin typeface="CIDFont+F7"/>
              </a:rPr>
              <a:t>Storia in francese</a:t>
            </a:r>
            <a:endParaRPr lang="it-IT" sz="1800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50246C3-0A50-F05F-7AF9-968F3698F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543303"/>
            <a:ext cx="3943627" cy="2422519"/>
          </a:xfrm>
        </p:spPr>
        <p:txBody>
          <a:bodyPr>
            <a:normAutofit/>
          </a:bodyPr>
          <a:lstStyle/>
          <a:p>
            <a:pPr algn="l"/>
            <a:r>
              <a:rPr lang="it-IT" sz="1800" b="0" i="0" u="none" strike="noStrike" baseline="0" dirty="0">
                <a:latin typeface="CIDFont+F1"/>
              </a:rPr>
              <a:t>Le due prove orali si svolgono nell’ambito del colloquio orale ai sensi del </a:t>
            </a:r>
            <a:r>
              <a:rPr lang="it-IT" sz="1800" b="0" i="0" u="none" strike="noStrike" baseline="0" dirty="0" err="1">
                <a:latin typeface="CIDFont+F1"/>
              </a:rPr>
              <a:t>D.lgs</a:t>
            </a:r>
            <a:r>
              <a:rPr lang="it-IT" sz="1800" b="0" i="0" u="none" strike="noStrike" baseline="0" dirty="0">
                <a:latin typeface="CIDFont+F1"/>
              </a:rPr>
              <a:t> n.62/2017 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A ciascuna prova viene attribuito un punteggio espresso in ventesimi.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8199DA-BDC8-3CD7-F792-CD686E30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E87591-6076-97A9-E313-9B97EB7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1D1AB5-34D9-B825-A436-AC83BCB1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15</a:t>
            </a:fld>
            <a:endParaRPr lang="it-IT" noProof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5B7D36-076E-18BD-394A-59F8CA6E4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310730"/>
            <a:ext cx="3924300" cy="3547270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it-IT" sz="1800" b="0" i="0" u="none" strike="noStrike" baseline="0" dirty="0">
                <a:latin typeface="CIDFont+F1"/>
              </a:rPr>
              <a:t>Durata: 4 ore </a:t>
            </a:r>
          </a:p>
          <a:p>
            <a:pPr marL="285750" indent="-285750" algn="l">
              <a:buFontTx/>
              <a:buChar char="-"/>
            </a:pPr>
            <a:r>
              <a:rPr lang="it-IT" sz="1800" b="0" i="0" u="none" strike="noStrike" baseline="0" dirty="0">
                <a:latin typeface="CIDFont+F1"/>
              </a:rPr>
              <a:t>Punteggio: espresso in ventesimi</a:t>
            </a:r>
          </a:p>
          <a:p>
            <a:pPr algn="l"/>
            <a:r>
              <a:rPr lang="it-IT" sz="1800" dirty="0">
                <a:latin typeface="CIDFont+F1"/>
              </a:rPr>
              <a:t>Tipologia: </a:t>
            </a:r>
            <a:r>
              <a:rPr lang="it-IT" sz="1800" b="0" i="0" u="none" strike="noStrike" baseline="0" dirty="0">
                <a:latin typeface="CIDFont+F1"/>
              </a:rPr>
              <a:t>Durata: 4 ore complessive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Tipologia (</a:t>
            </a:r>
            <a:r>
              <a:rPr lang="it-IT" sz="1800" b="0" i="0" u="none" strike="noStrike" baseline="0" dirty="0">
                <a:latin typeface="CIDFont+F9"/>
              </a:rPr>
              <a:t>a scelta dello studente</a:t>
            </a:r>
            <a:r>
              <a:rPr lang="it-IT" sz="1800" b="0" i="0" u="none" strike="noStrike" baseline="0" dirty="0">
                <a:latin typeface="CIDFont+F1"/>
              </a:rPr>
              <a:t>): 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a) </a:t>
            </a:r>
            <a:r>
              <a:rPr lang="it-IT" sz="1800" b="0" i="0" u="none" strike="noStrike" baseline="0" dirty="0">
                <a:latin typeface="CIDFont+F2"/>
              </a:rPr>
              <a:t>studio e analisi di un insieme di documenti </a:t>
            </a:r>
            <a:r>
              <a:rPr lang="it-IT" sz="1800" b="0" i="0" u="none" strike="noStrike" baseline="0" dirty="0">
                <a:latin typeface="CIDFont+F1"/>
              </a:rPr>
              <a:t>sulla specificità dell’indirizzo; </a:t>
            </a:r>
          </a:p>
          <a:p>
            <a:pPr algn="l"/>
            <a:r>
              <a:rPr lang="it-IT" sz="1800" b="0" i="0" u="none" strike="noStrike" baseline="0" dirty="0">
                <a:latin typeface="CIDFont+F1"/>
              </a:rPr>
              <a:t>b) </a:t>
            </a:r>
            <a:r>
              <a:rPr lang="it-IT" sz="1800" b="0" i="0" u="none" strike="noStrike" baseline="0" dirty="0">
                <a:latin typeface="CIDFont+F2"/>
              </a:rPr>
              <a:t>analisi di un testo </a:t>
            </a:r>
            <a:r>
              <a:rPr lang="it-IT" sz="1800" b="0" i="0" u="none" strike="noStrike" baseline="0" dirty="0">
                <a:latin typeface="CIDFont+F1"/>
              </a:rPr>
              <a:t>specifico dell’indirizzo</a:t>
            </a:r>
          </a:p>
        </p:txBody>
      </p:sp>
    </p:spTree>
    <p:extLst>
      <p:ext uri="{BB962C8B-B14F-4D97-AF65-F5344CB8AC3E}">
        <p14:creationId xmlns:p14="http://schemas.microsoft.com/office/powerpoint/2010/main" val="38086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6876E024-9E4D-8B9A-DBBE-39A0F048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386349"/>
            <a:ext cx="5111750" cy="884904"/>
          </a:xfrm>
        </p:spPr>
        <p:txBody>
          <a:bodyPr>
            <a:normAutofit/>
          </a:bodyPr>
          <a:lstStyle/>
          <a:p>
            <a:r>
              <a:rPr lang="it-IT" b="1" dirty="0"/>
              <a:t>VALUTAZIONE DELLE PROVE scritte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B70AF20-2FD4-0D44-41C0-405169096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2403987"/>
            <a:ext cx="5111750" cy="336263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sz="2400" dirty="0" err="1"/>
              <a:t>Esabac</a:t>
            </a:r>
            <a:r>
              <a:rPr lang="it-IT" sz="2400" dirty="0"/>
              <a:t> General: media tra le due prove</a:t>
            </a:r>
          </a:p>
          <a:p>
            <a:pPr marL="342900" indent="-342900">
              <a:buFontTx/>
              <a:buChar char="-"/>
            </a:pPr>
            <a:r>
              <a:rPr lang="it-IT" sz="2400" dirty="0" err="1"/>
              <a:t>Esabac</a:t>
            </a:r>
            <a:r>
              <a:rPr lang="it-IT" sz="2400" dirty="0"/>
              <a:t> Techno: attribuzione del punteggio</a:t>
            </a:r>
          </a:p>
          <a:p>
            <a:pPr algn="l"/>
            <a:r>
              <a:rPr lang="it-IT" sz="2400" dirty="0"/>
              <a:t>- Seconda prova scritta: </a:t>
            </a:r>
            <a:r>
              <a:rPr lang="it-IT" sz="2400" b="0" i="0" u="none" strike="noStrike" baseline="0" dirty="0">
                <a:latin typeface="CIDFont+F1"/>
              </a:rPr>
              <a:t>media   aritmetica tra il punteggio della seconda prova e quello della terza prova «</a:t>
            </a:r>
            <a:r>
              <a:rPr lang="it-IT" sz="2400" b="0" i="0" u="none" strike="noStrike" baseline="0" dirty="0" err="1">
                <a:latin typeface="CIDFont+F1"/>
              </a:rPr>
              <a:t>Esabac</a:t>
            </a:r>
            <a:r>
              <a:rPr lang="it-IT" sz="2400" b="0" i="0" u="none" strike="noStrike" baseline="0" dirty="0">
                <a:latin typeface="CIDFont+F1"/>
              </a:rPr>
              <a:t>»</a:t>
            </a:r>
            <a:endParaRPr lang="it-IT" sz="24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C8FE7B-9599-B7CB-C5DC-E91AFC4E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AE908-8749-1081-D536-CFC3439A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142C31-8C93-6B8F-0BFF-4E4F44A0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534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6876E024-9E4D-8B9A-DBBE-39A0F048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386349"/>
            <a:ext cx="5111750" cy="604683"/>
          </a:xfrm>
        </p:spPr>
        <p:txBody>
          <a:bodyPr>
            <a:normAutofit/>
          </a:bodyPr>
          <a:lstStyle/>
          <a:p>
            <a:r>
              <a:rPr lang="it-IT" b="1" dirty="0"/>
              <a:t>PROVE ORALI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B70AF20-2FD4-0D44-41C0-405169096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2123768"/>
            <a:ext cx="5111750" cy="3642851"/>
          </a:xfrm>
        </p:spPr>
        <p:txBody>
          <a:bodyPr>
            <a:noAutofit/>
          </a:bodyPr>
          <a:lstStyle/>
          <a:p>
            <a:pPr algn="l"/>
            <a:r>
              <a:rPr lang="it-IT" sz="2400" dirty="0" err="1"/>
              <a:t>Esabac</a:t>
            </a:r>
            <a:r>
              <a:rPr lang="it-IT" sz="2400" dirty="0"/>
              <a:t> General: </a:t>
            </a:r>
            <a:r>
              <a:rPr lang="it-IT" sz="2400" b="0" i="0" u="none" strike="noStrike" baseline="0" dirty="0">
                <a:latin typeface="CIDFont+F1"/>
              </a:rPr>
              <a:t>prova di Lingua e letteratura francese a cui viene attribuito un punteggio espresso in ventesimi</a:t>
            </a:r>
          </a:p>
          <a:p>
            <a:pPr algn="l"/>
            <a:r>
              <a:rPr lang="it-IT" sz="2400" dirty="0" err="1"/>
              <a:t>Esabac</a:t>
            </a:r>
            <a:r>
              <a:rPr lang="it-IT" sz="2400" dirty="0"/>
              <a:t> Techno: </a:t>
            </a:r>
            <a:r>
              <a:rPr lang="it-IT" sz="2400" b="1" i="0" u="none" strike="noStrike" baseline="0" dirty="0">
                <a:latin typeface="CIDFont+F1"/>
              </a:rPr>
              <a:t>una</a:t>
            </a:r>
            <a:r>
              <a:rPr lang="it-IT" sz="2400" b="0" i="0" u="none" strike="noStrike" baseline="0" dirty="0">
                <a:latin typeface="CIDFont+F1"/>
              </a:rPr>
              <a:t> prova di Lingua, cultura e comunicazione francese e </a:t>
            </a:r>
            <a:r>
              <a:rPr lang="it-IT" sz="2400" b="0" i="0" u="none" strike="noStrike" baseline="0" dirty="0">
                <a:solidFill>
                  <a:schemeClr val="tx1"/>
                </a:solidFill>
                <a:latin typeface="CIDFont+F1"/>
              </a:rPr>
              <a:t>una</a:t>
            </a:r>
            <a:r>
              <a:rPr lang="it-IT" sz="2400" b="0" i="0" u="none" strike="noStrike" baseline="0" dirty="0">
                <a:latin typeface="CIDFont+F1"/>
              </a:rPr>
              <a:t> prova di Storia in francese. A ciascuna prova </a:t>
            </a:r>
            <a:r>
              <a:rPr lang="it-IT" sz="2400" dirty="0">
                <a:latin typeface="CIDFont+F1"/>
              </a:rPr>
              <a:t>v</a:t>
            </a:r>
            <a:r>
              <a:rPr lang="it-IT" sz="2400" b="0" i="0" u="none" strike="noStrike" baseline="0" dirty="0">
                <a:latin typeface="CIDFont+F1"/>
              </a:rPr>
              <a:t>iene attribuito un punteggio espresso in ventesimi</a:t>
            </a:r>
            <a:endParaRPr lang="it-IT" sz="24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C8FE7B-9599-B7CB-C5DC-E91AFC4E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AE908-8749-1081-D536-CFC3439A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142C31-8C93-6B8F-0BFF-4E4F44A0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0494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6876E024-9E4D-8B9A-DBBE-39A0F048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766917"/>
            <a:ext cx="5111750" cy="589935"/>
          </a:xfrm>
        </p:spPr>
        <p:txBody>
          <a:bodyPr>
            <a:normAutofit/>
          </a:bodyPr>
          <a:lstStyle/>
          <a:p>
            <a:r>
              <a:rPr lang="it-IT" b="1" dirty="0"/>
              <a:t>VALUTAZIONE FINALE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B70AF20-2FD4-0D44-41C0-405169096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1356852"/>
            <a:ext cx="5111750" cy="4409767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it-IT" sz="2400" dirty="0"/>
              <a:t>Media aritmetica del punteggi dello scritto e dell’orale della stessa materia</a:t>
            </a:r>
          </a:p>
          <a:p>
            <a:pPr marL="342900" indent="-342900" algn="l">
              <a:buFontTx/>
              <a:buChar char="-"/>
            </a:pPr>
            <a:r>
              <a:rPr lang="it-IT" sz="2400" dirty="0">
                <a:latin typeface="CIDFont+F1"/>
              </a:rPr>
              <a:t>C</a:t>
            </a:r>
            <a:r>
              <a:rPr lang="it-IT" sz="2400" b="0" i="0" u="none" strike="noStrike" baseline="0" dirty="0">
                <a:latin typeface="CIDFont+F1"/>
              </a:rPr>
              <a:t>alcolo del punteggio globale della parte specifica dell’esame ESABAC, attraverso la media tra il punteggio complessivo della prova di francese e il punteggio della prova di storia, con eventuale arrotondamento</a:t>
            </a:r>
            <a:endParaRPr lang="it-IT" sz="2400" dirty="0"/>
          </a:p>
          <a:p>
            <a:pPr algn="l"/>
            <a:endParaRPr lang="it-IT" sz="24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C8FE7B-9599-B7CB-C5DC-E91AFC4E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AE908-8749-1081-D536-CFC3439A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142C31-8C93-6B8F-0BFF-4E4F44A0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5602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it-IT" dirty="0"/>
              <a:t>LICEI INTERNAZIONALI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it-IT" noProof="1"/>
              <a:t>- VALUTAZIONE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5"/>
            <a:ext cx="5431971" cy="2295587"/>
          </a:xfrm>
        </p:spPr>
        <p:txBody>
          <a:bodyPr rtlCol="0">
            <a:normAutofit/>
          </a:bodyPr>
          <a:lstStyle/>
          <a:p>
            <a:pPr rtl="0"/>
            <a:r>
              <a:rPr lang="it-IT" sz="2000" dirty="0"/>
              <a:t>va ricondotta nell’ambito dei punti previsti per la seconda prova; </a:t>
            </a:r>
          </a:p>
          <a:p>
            <a:pPr rtl="0"/>
            <a:r>
              <a:rPr lang="it-IT" sz="2000" dirty="0"/>
              <a:t>la Commissione determina la media dei punti due prove, che costituisce il punteggio da attribuire al complesso delle due prove.</a:t>
            </a:r>
            <a:endParaRPr lang="it-IT" sz="2000" noProof="1"/>
          </a:p>
        </p:txBody>
      </p:sp>
      <p:sp>
        <p:nvSpPr>
          <p:cNvPr id="32" name="Segnaposto data 31">
            <a:extLst>
              <a:ext uri="{FF2B5EF4-FFF2-40B4-BE49-F238E27FC236}">
                <a16:creationId xmlns:a16="http://schemas.microsoft.com/office/drawing/2014/main" id="{D5DB19F8-B538-4965-BA90-ED372B99F5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it-IT"/>
              <a:t>20XX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it-IT"/>
              <a:t>Presentazione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rtl="0">
              <a:buFontTx/>
              <a:buChar char="-"/>
            </a:pPr>
            <a:r>
              <a:rPr lang="it-IT" sz="2000" dirty="0"/>
              <a:t>Terza prova scritta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prove scritte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3499" y="2346008"/>
            <a:ext cx="3813688" cy="3491547"/>
          </a:xfrm>
        </p:spPr>
        <p:txBody>
          <a:bodyPr>
            <a:normAutofit/>
          </a:bodyPr>
          <a:lstStyle/>
          <a:p>
            <a:r>
              <a:rPr lang="it-IT" dirty="0"/>
              <a:t>Il DM 769/2018 ha definito, nel rispetto delle </a:t>
            </a:r>
            <a:r>
              <a:rPr lang="it-IT" b="1" dirty="0">
                <a:solidFill>
                  <a:srgbClr val="FF0000"/>
                </a:solidFill>
              </a:rPr>
              <a:t>Indicazioni nazionali </a:t>
            </a:r>
            <a:r>
              <a:rPr lang="it-IT" dirty="0"/>
              <a:t>e </a:t>
            </a:r>
            <a:r>
              <a:rPr lang="it-IT" b="1" dirty="0">
                <a:solidFill>
                  <a:srgbClr val="FF0000"/>
                </a:solidFill>
              </a:rPr>
              <a:t>Linee guida</a:t>
            </a:r>
            <a:r>
              <a:rPr lang="it-IT" dirty="0"/>
              <a:t>, i quadri di riferimento per la redazione e lo svolgimento della prima e della seconda prova</a:t>
            </a:r>
          </a:p>
          <a:p>
            <a:r>
              <a:rPr lang="it-IT" dirty="0"/>
              <a:t>La seconda prova ha per oggetto </a:t>
            </a:r>
            <a:r>
              <a:rPr lang="it-IT" b="1" dirty="0">
                <a:solidFill>
                  <a:srgbClr val="FF0000"/>
                </a:solidFill>
              </a:rPr>
              <a:t>una o più discipline </a:t>
            </a:r>
            <a:r>
              <a:rPr lang="it-IT" dirty="0"/>
              <a:t>caratterizzanti il corso di studio </a:t>
            </a:r>
          </a:p>
          <a:p>
            <a:r>
              <a:rPr lang="it-IT" dirty="0"/>
              <a:t>La seconda prova è intesa ad accertare le conoscenze, le abilità e le competenze attese dal </a:t>
            </a:r>
            <a:r>
              <a:rPr lang="it-IT" b="1" dirty="0">
                <a:solidFill>
                  <a:srgbClr val="FF0000"/>
                </a:solidFill>
              </a:rPr>
              <a:t>profilo educativo culturale e professionale della studentessa o dello studente dello specifico indirizzo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D34E2-49B6-C97B-4FBD-9DB690FC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LICEI INTERNAZIONALI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23BF7E-D1D1-4DB1-C969-8207F5893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99073"/>
            <a:ext cx="5433204" cy="835568"/>
          </a:xfrm>
        </p:spPr>
        <p:txBody>
          <a:bodyPr>
            <a:normAutofit/>
          </a:bodyPr>
          <a:lstStyle/>
          <a:p>
            <a:r>
              <a:rPr lang="it-IT" sz="2400" dirty="0"/>
              <a:t>COLLOQUIO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9D9D3C4-B938-D9EB-9544-69F261FF40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669457"/>
            <a:ext cx="5431971" cy="3893575"/>
          </a:xfrm>
        </p:spPr>
        <p:txBody>
          <a:bodyPr>
            <a:normAutofit/>
          </a:bodyPr>
          <a:lstStyle/>
          <a:p>
            <a:r>
              <a:rPr lang="it-IT" sz="2000" dirty="0"/>
              <a:t>Il colloquio è disciplinato dall’articolo 17, comma 9, del decreto legislativo 13 aprile 2017, n. 62, e ha la finalità di accertare il conseguimento del profilo educativo, culturale e professionale della studentessa o dello studente (PECUP). Nello svolgimento dei colloqui la commissione d’esame tiene conto delle informazioni contenute nel curriculum dello studente.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Lingua e letteratura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Disciplina veicolata nella lingua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2CFCF47C-5343-DFA0-C5AF-3EA404FF917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31EAD1BB-80FE-01A7-86CB-DF5630C05E1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7F6C9919-B094-4071-D53B-5F618FE7340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pPr rtl="0"/>
              <a:t>20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3931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811161"/>
            <a:ext cx="5111750" cy="648929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b="1" dirty="0"/>
              <a:t>CONSEGUIMENTO DEL DOPPIO DIPLOMA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7525" y="2050026"/>
            <a:ext cx="5111750" cy="389357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CIDFont+F1"/>
              </a:rPr>
              <a:t>Il Diploma di Baccalaureato si ottiene solamente con il raggiungimento del punteggio complessivo di 12/20, se si supera l’Esame di Stato</a:t>
            </a:r>
          </a:p>
          <a:p>
            <a:pPr algn="l"/>
            <a:r>
              <a:rPr lang="it-IT" sz="1600" b="0" i="0" u="none" strike="noStrike" baseline="0" dirty="0">
                <a:solidFill>
                  <a:srgbClr val="FF0000"/>
                </a:solidFill>
                <a:latin typeface="CIDFont+F11"/>
              </a:rPr>
              <a:t>- 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IDFont+F1"/>
              </a:rPr>
              <a:t>Se il punteggio globale della parte specifica dell’esame ESABAC è inferiore a 12/20, il punteggio è della seconda prova è riferito solo alla stessa</a:t>
            </a:r>
          </a:p>
          <a:p>
            <a:pPr algn="l"/>
            <a:r>
              <a:rPr lang="it-IT" sz="1600" b="0" i="0" u="none" strike="noStrike" baseline="0" dirty="0">
                <a:solidFill>
                  <a:srgbClr val="FF0000"/>
                </a:solidFill>
                <a:latin typeface="CIDFont+F11"/>
              </a:rPr>
              <a:t>-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IDFont+F1"/>
              </a:rPr>
              <a:t>Se il risultato della terza prova scritta non consente il superamento dell’Esame di Stato, non si terrà conto dello stesso</a:t>
            </a:r>
          </a:p>
          <a:p>
            <a:pPr algn="l"/>
            <a:r>
              <a:rPr lang="it-IT" sz="1600" dirty="0">
                <a:solidFill>
                  <a:srgbClr val="FF0000"/>
                </a:solidFill>
                <a:latin typeface="CIDFont+F11"/>
              </a:rPr>
              <a:t>- </a:t>
            </a:r>
            <a:r>
              <a:rPr lang="it-IT" sz="1600" b="0" i="0" u="none" strike="noStrike" baseline="0" dirty="0">
                <a:solidFill>
                  <a:srgbClr val="FF0000"/>
                </a:solidFill>
                <a:latin typeface="CIDFont+F11"/>
              </a:rPr>
              <a:t>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IDFont+F1"/>
              </a:rPr>
              <a:t>In caso di esito negativo «</a:t>
            </a:r>
            <a:r>
              <a:rPr lang="it-IT" sz="1600" b="0" i="0" u="none" strike="noStrike" baseline="0" dirty="0" err="1">
                <a:solidFill>
                  <a:srgbClr val="000000"/>
                </a:solidFill>
                <a:latin typeface="CIDFont+F1"/>
              </a:rPr>
              <a:t>Esabac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CIDFont+F1"/>
              </a:rPr>
              <a:t>», la Commissione deve rideterminare, all’atto degli adempimenti finali, il punteggio della seconda prova scritta e pubblicarlo all’albo</a:t>
            </a:r>
            <a:endParaRPr lang="it-IT" sz="16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F8C8B5-F6EC-489B-BD0F-CD89A73C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it-IT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it-IT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it-IT"/>
              <a:t>GRAZIE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Diana Saccardo</a:t>
            </a:r>
          </a:p>
          <a:p>
            <a:pPr rtl="0"/>
            <a:r>
              <a:rPr lang="it-IT" dirty="0"/>
              <a:t>diana.saccardo@istruzione.it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it-IT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/>
          <a:p>
            <a:pPr rtl="0"/>
            <a:r>
              <a:rPr lang="it-IT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it-IT" smtClean="0"/>
              <a:pPr rtl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B542611-A8FF-DA2E-E4A6-2F2A7BFF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90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0E213F-7D53-4DF5-BD8D-6BD4FF5E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586318C-121F-6387-8297-A9EE010C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3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867349"/>
          </a:xfrm>
        </p:spPr>
        <p:txBody>
          <a:bodyPr/>
          <a:lstStyle/>
          <a:p>
            <a:pPr algn="ctr"/>
            <a:r>
              <a:rPr lang="it-IT" b="1" dirty="0"/>
              <a:t>Art. 22 Colloquio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3499" y="2227007"/>
            <a:ext cx="4079159" cy="42180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/>
              <a:t>Il candidato dimostra, nel corso del colloquio </a:t>
            </a:r>
          </a:p>
          <a:p>
            <a:r>
              <a:rPr lang="it-IT" dirty="0"/>
              <a:t>a) di aver acquisito i contenuti e i metodi propri delle singole discipline, di essere capace di utilizzare le conoscenze acquisite e di metterle in relazione tra loro per argomentare in maniera critica e personale, </a:t>
            </a:r>
            <a:r>
              <a:rPr lang="it-IT" b="1" dirty="0">
                <a:solidFill>
                  <a:srgbClr val="FF0000"/>
                </a:solidFill>
              </a:rPr>
              <a:t>utilizzando anche la lingua straniera</a:t>
            </a:r>
            <a:r>
              <a:rPr lang="it-IT" dirty="0"/>
              <a:t>; </a:t>
            </a:r>
          </a:p>
          <a:p>
            <a:r>
              <a:rPr lang="it-IT" dirty="0"/>
              <a:t>b) di saper analizzare criticamente e correlare al percorso di studi seguito e al PECUP, mediante una breve relazione o un lavoro multimediale, le esperienze svolte nell’ambito dei PCTO o dell’apprendistato di primo livello, </a:t>
            </a:r>
            <a:r>
              <a:rPr lang="it-IT" b="1" dirty="0">
                <a:solidFill>
                  <a:srgbClr val="FF0000"/>
                </a:solidFill>
              </a:rPr>
              <a:t>con riferimento al complesso del percorso effettuato, tenuto conto delle criticità determinate dall’emergenza pandemica</a:t>
            </a:r>
            <a:r>
              <a:rPr lang="it-IT" dirty="0"/>
              <a:t>; </a:t>
            </a:r>
          </a:p>
          <a:p>
            <a:r>
              <a:rPr lang="it-IT" dirty="0"/>
              <a:t>c) di aver maturato le competenze e le conoscenze previste dalle attività di Educazione civica, </a:t>
            </a:r>
            <a:r>
              <a:rPr lang="it-IT" b="1" dirty="0">
                <a:solidFill>
                  <a:srgbClr val="FF0000"/>
                </a:solidFill>
              </a:rPr>
              <a:t>come definite nel curricolo d’istituto e previste dalle attività declinate dal documento del consiglio di classe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E23F262-CF00-2D7C-2142-B0E211F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1991033"/>
            <a:ext cx="4762501" cy="3452506"/>
          </a:xfrm>
        </p:spPr>
        <p:txBody>
          <a:bodyPr>
            <a:normAutofit/>
          </a:bodyPr>
          <a:lstStyle/>
          <a:p>
            <a:r>
              <a:rPr lang="it-IT" sz="2000" dirty="0"/>
              <a:t>Per quanto concerne le conoscenze e le competenze della disciplina non linguistica (DNL) veicolata in lingua straniera attraverso la metodologia CLIL, il colloquio può accertarle qualora il docente della disciplina coinvolta faccia parte della commissione/classe di esame quale commissario interno.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499476D-B3D2-E700-4240-C9009E51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589935"/>
            <a:ext cx="3171825" cy="122411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Art. 22 – Colloquio - CLIL</a:t>
            </a:r>
          </a:p>
        </p:txBody>
      </p:sp>
    </p:spTree>
    <p:extLst>
      <p:ext uri="{BB962C8B-B14F-4D97-AF65-F5344CB8AC3E}">
        <p14:creationId xmlns:p14="http://schemas.microsoft.com/office/powerpoint/2010/main" val="210001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44">
            <a:extLst>
              <a:ext uri="{FF2B5EF4-FFF2-40B4-BE49-F238E27FC236}">
                <a16:creationId xmlns:a16="http://schemas.microsoft.com/office/drawing/2014/main" id="{60094415-E1A6-00C9-D2E6-EAAAEFC6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DSA</a:t>
            </a:r>
          </a:p>
        </p:txBody>
      </p:sp>
      <p:sp>
        <p:nvSpPr>
          <p:cNvPr id="46" name="Segnaposto testo 45">
            <a:extLst>
              <a:ext uri="{FF2B5EF4-FFF2-40B4-BE49-F238E27FC236}">
                <a16:creationId xmlns:a16="http://schemas.microsoft.com/office/drawing/2014/main" id="{D629769E-7C85-B91B-C663-B7B679631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156155"/>
            <a:ext cx="6218596" cy="2030207"/>
          </a:xfrm>
        </p:spPr>
        <p:txBody>
          <a:bodyPr>
            <a:normAutofit fontScale="92500" lnSpcReduction="20000"/>
          </a:bodyPr>
          <a:lstStyle/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it-IT" sz="26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Il punteggio attribuito a ciascuna prova scritta è pubblicato per tutti i candidati, ivi compresi i candidati con DSA che abbiano sostenuto prove orali sostitutive delle prove scritte in lingua straniera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D3486C-263A-9D59-50E0-B03B8516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8BD6DF-DB9F-6F26-C7B2-E5B0F740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27CCE6-BB74-29E4-6197-0CC624A1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7082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9488AF41-3A20-87B3-D646-9EE7A7B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«</a:t>
            </a:r>
            <a:r>
              <a:rPr lang="it-IT" sz="3600" dirty="0" err="1"/>
              <a:t>Esabac</a:t>
            </a:r>
            <a:r>
              <a:rPr lang="it-IT" sz="3600" dirty="0"/>
              <a:t>» E «</a:t>
            </a:r>
            <a:r>
              <a:rPr lang="it-IT" sz="3600" dirty="0" err="1"/>
              <a:t>esabac</a:t>
            </a:r>
            <a:r>
              <a:rPr lang="it-IT" sz="3600" dirty="0"/>
              <a:t> techno»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F9A84019-B4EB-7AF3-83D0-10376CEBC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741970"/>
          </a:xfrm>
        </p:spPr>
        <p:txBody>
          <a:bodyPr>
            <a:normAutofit/>
          </a:bodyPr>
          <a:lstStyle/>
          <a:p>
            <a:r>
              <a:rPr lang="it-IT" sz="3600" dirty="0"/>
              <a:t>LICEI INTERNAZIONALI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3C20ED-E387-3010-3E79-15C06C74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it-IT" noProof="0"/>
              <a:t>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B68869-3802-DD0D-89C3-6681AA2C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563282-E0AD-EAE2-AB19-A813EF3E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2646478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a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37_TF56180624_Win32" id="{D3997735-0022-4ADB-B481-82DB79589012}" vid="{D160C44F-0E59-43D7-A4EF-160DF92B4A1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vendita semplice e minimalista</Template>
  <TotalTime>345</TotalTime>
  <Words>1158</Words>
  <Application>Microsoft Office PowerPoint</Application>
  <PresentationFormat>Widescreen</PresentationFormat>
  <Paragraphs>133</Paragraphs>
  <Slides>22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Arial</vt:lpstr>
      <vt:lpstr>Calibri</vt:lpstr>
      <vt:lpstr>CIDFont+F1</vt:lpstr>
      <vt:lpstr>CIDFont+F11</vt:lpstr>
      <vt:lpstr>CIDFont+F2</vt:lpstr>
      <vt:lpstr>CIDFont+F7</vt:lpstr>
      <vt:lpstr>CIDFont+F8</vt:lpstr>
      <vt:lpstr>CIDFont+F9</vt:lpstr>
      <vt:lpstr>Garamond</vt:lpstr>
      <vt:lpstr>Tenorite</vt:lpstr>
      <vt:lpstr>Monolinea</vt:lpstr>
      <vt:lpstr>LE LINGUE STRANIERE NELL’ESAME DI STATO</vt:lpstr>
      <vt:lpstr>Le prove scritte</vt:lpstr>
      <vt:lpstr>Presentazione standard di PowerPoint</vt:lpstr>
      <vt:lpstr>Presentazione standard di PowerPoint</vt:lpstr>
      <vt:lpstr>Presentazione standard di PowerPoint</vt:lpstr>
      <vt:lpstr>Art. 22 Colloquio</vt:lpstr>
      <vt:lpstr>Art. 22 – Colloquio - CLIL</vt:lpstr>
      <vt:lpstr>DSA</vt:lpstr>
      <vt:lpstr>«Esabac» E «esabac techno»</vt:lpstr>
      <vt:lpstr>TERZA PROVA SCRITTA</vt:lpstr>
      <vt:lpstr>TERZA PROVA SCRITTA</vt:lpstr>
      <vt:lpstr>«EsabAc» «esabac techno» normativa di riferimento</vt:lpstr>
      <vt:lpstr>ESAME «ESABAC» «ESABAC TECHNO»</vt:lpstr>
      <vt:lpstr>Esabac general DM 95/2013</vt:lpstr>
      <vt:lpstr>Esabac TECHNO DM 614/2016</vt:lpstr>
      <vt:lpstr>VALUTAZIONE DELLE PROVE scritte</vt:lpstr>
      <vt:lpstr>PROVE ORALI</vt:lpstr>
      <vt:lpstr>VALUTAZIONE FINALE</vt:lpstr>
      <vt:lpstr>LICEI INTERNAZIONALI</vt:lpstr>
      <vt:lpstr>LICEI INTERNAZIONALI</vt:lpstr>
      <vt:lpstr>CONSEGUIMENTO DEL DOPPIO DIPLOMA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Saccardo Diana</dc:creator>
  <cp:lastModifiedBy>Acerra Ettore</cp:lastModifiedBy>
  <cp:revision>20</cp:revision>
  <dcterms:created xsi:type="dcterms:W3CDTF">2024-05-23T10:03:27Z</dcterms:created>
  <dcterms:modified xsi:type="dcterms:W3CDTF">2024-06-12T11:06:07Z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