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notesMasterIdLst>
    <p:notesMasterId r:id="rId22"/>
  </p:notesMasterIdLst>
  <p:sldIdLst>
    <p:sldId id="283" r:id="rId2"/>
    <p:sldId id="256" r:id="rId3"/>
    <p:sldId id="257" r:id="rId4"/>
    <p:sldId id="259" r:id="rId5"/>
    <p:sldId id="258" r:id="rId6"/>
    <p:sldId id="260" r:id="rId7"/>
    <p:sldId id="261" r:id="rId8"/>
    <p:sldId id="286" r:id="rId9"/>
    <p:sldId id="273" r:id="rId10"/>
    <p:sldId id="274" r:id="rId11"/>
    <p:sldId id="275" r:id="rId12"/>
    <p:sldId id="262" r:id="rId13"/>
    <p:sldId id="265" r:id="rId14"/>
    <p:sldId id="269" r:id="rId15"/>
    <p:sldId id="267" r:id="rId16"/>
    <p:sldId id="270" r:id="rId17"/>
    <p:sldId id="281" r:id="rId18"/>
    <p:sldId id="282" r:id="rId19"/>
    <p:sldId id="288" r:id="rId20"/>
    <p:sldId id="289" r:id="rId21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4162" autoAdjust="0"/>
  </p:normalViewPr>
  <p:slideViewPr>
    <p:cSldViewPr>
      <p:cViewPr>
        <p:scale>
          <a:sx n="60" d="100"/>
          <a:sy n="60" d="100"/>
        </p:scale>
        <p:origin x="-2262" y="-6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9EB096-2361-4789-B02D-6F453E44876E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0DDE95-7B49-401F-8D33-665392B4917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4669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0C3846-8D4C-4326-8BC7-9B455A036298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210290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0DDE95-7B49-401F-8D33-665392B4917D}" type="slidenum">
              <a:rPr lang="it-IT" smtClean="0"/>
              <a:pPr/>
              <a:t>14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29274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 flipH="1">
            <a:off x="3203848" y="0"/>
            <a:ext cx="5940152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Connettore 1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olo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25" name="Sottotitolo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it-IT" smtClean="0"/>
              <a:t>Fare clic per modificare lo stile del sottotitolo dello schema</a:t>
            </a:r>
            <a:endParaRPr kumimoji="0" lang="en-US"/>
          </a:p>
        </p:txBody>
      </p:sp>
      <p:sp>
        <p:nvSpPr>
          <p:cNvPr id="31" name="Segnaposto data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18" name="Segnaposto piè di pagina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29" name="Segnaposto numero diapositiva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" name="Segnaposto testo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it-IT" smtClean="0"/>
              <a:t>Fare clic per modificare stili del testo dello schema</a:t>
            </a:r>
          </a:p>
          <a:p>
            <a:pPr lvl="1" eaLnBrk="1" latinLnBrk="0" hangingPunct="1"/>
            <a:r>
              <a:rPr lang="it-IT" smtClean="0"/>
              <a:t>Secondo livello</a:t>
            </a:r>
          </a:p>
          <a:p>
            <a:pPr lvl="2" eaLnBrk="1" latinLnBrk="0" hangingPunct="1"/>
            <a:r>
              <a:rPr lang="it-IT" smtClean="0"/>
              <a:t>Terzo livello</a:t>
            </a:r>
          </a:p>
          <a:p>
            <a:pPr lvl="3" eaLnBrk="1" latinLnBrk="0" hangingPunct="1"/>
            <a:r>
              <a:rPr lang="it-IT" smtClean="0"/>
              <a:t>Quarto livello</a:t>
            </a:r>
          </a:p>
          <a:p>
            <a:pPr lvl="4" eaLnBrk="1" latinLnBrk="0" hangingPunct="1"/>
            <a:r>
              <a:rPr lang="it-IT" smtClean="0"/>
              <a:t>Quinto livello</a:t>
            </a:r>
            <a:endParaRPr kumimoji="0" lang="en-US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ttangolo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0" name="Segnaposto immagine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it-IT" smtClean="0"/>
              <a:t>Fare clic sull'icona per inserire un'immagine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fade thruBlk="1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tangolo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Segnaposto titolo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it-IT" smtClean="0"/>
              <a:t>Fare clic per modificare lo stile del titolo</a:t>
            </a:r>
            <a:endParaRPr kumimoji="0" lang="en-US"/>
          </a:p>
        </p:txBody>
      </p:sp>
      <p:sp>
        <p:nvSpPr>
          <p:cNvPr id="31" name="Segnaposto testo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it-IT" smtClean="0"/>
              <a:t>Fare clic per modificare stili del testo dello schema</a:t>
            </a:r>
          </a:p>
          <a:p>
            <a:pPr lvl="1" eaLnBrk="1" latinLnBrk="0" hangingPunct="1"/>
            <a:r>
              <a:rPr kumimoji="0" lang="it-IT" smtClean="0"/>
              <a:t>Secondo livello</a:t>
            </a:r>
          </a:p>
          <a:p>
            <a:pPr lvl="2" eaLnBrk="1" latinLnBrk="0" hangingPunct="1"/>
            <a:r>
              <a:rPr kumimoji="0" lang="it-IT" smtClean="0"/>
              <a:t>Terzo livello</a:t>
            </a:r>
          </a:p>
          <a:p>
            <a:pPr lvl="3" eaLnBrk="1" latinLnBrk="0" hangingPunct="1"/>
            <a:r>
              <a:rPr kumimoji="0" lang="it-IT" smtClean="0"/>
              <a:t>Quarto livello</a:t>
            </a:r>
          </a:p>
          <a:p>
            <a:pPr lvl="4" eaLnBrk="1" latinLnBrk="0" hangingPunct="1"/>
            <a:r>
              <a:rPr kumimoji="0" lang="it-IT" smtClean="0"/>
              <a:t>Quinto livello</a:t>
            </a:r>
            <a:endParaRPr kumimoji="0" lang="en-US"/>
          </a:p>
        </p:txBody>
      </p:sp>
      <p:sp>
        <p:nvSpPr>
          <p:cNvPr id="27" name="Segnaposto data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F49D355-16BD-4E45-BD9A-5EA878CF7CBD}" type="datetimeFigureOut">
              <a:rPr lang="it-IT" smtClean="0"/>
              <a:pPr/>
              <a:t>04/10/2019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it-IT"/>
          </a:p>
        </p:txBody>
      </p:sp>
      <p:sp>
        <p:nvSpPr>
          <p:cNvPr id="16" name="Segnaposto numero diapositiva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E7A41E1B-4F70-4964-A407-84C68BE8251C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ransition>
    <p:fade thruBlk="1"/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  <p:custDataLst>
              <p:tags r:id="rId2"/>
            </p:custDataLst>
          </p:nvPr>
        </p:nvSpPr>
        <p:spPr>
          <a:xfrm>
            <a:off x="3203447" y="2276872"/>
            <a:ext cx="5545017" cy="1728192"/>
          </a:xfrm>
        </p:spPr>
        <p:txBody>
          <a:bodyPr anchor="t">
            <a:normAutofit fontScale="90000"/>
          </a:bodyPr>
          <a:lstStyle/>
          <a:p>
            <a:pPr algn="ctr"/>
            <a:r>
              <a:rPr lang="it-IT" sz="3600" b="1" i="1" dirty="0" smtClean="0"/>
              <a:t>ORIENTARSI TRA </a:t>
            </a:r>
            <a:br>
              <a:rPr lang="it-IT" sz="3600" b="1" i="1" dirty="0" smtClean="0"/>
            </a:br>
            <a:r>
              <a:rPr lang="it-IT" sz="3600" b="1" i="1" dirty="0" smtClean="0"/>
              <a:t>LE MODIFICHE DEL </a:t>
            </a:r>
            <a:r>
              <a:rPr lang="it-IT" sz="3600" b="1" i="1" dirty="0" err="1" smtClean="0"/>
              <a:t>DLgs</a:t>
            </a:r>
            <a:r>
              <a:rPr lang="it-IT" sz="3600" b="1" i="1" dirty="0" smtClean="0"/>
              <a:t>. </a:t>
            </a:r>
            <a:r>
              <a:rPr lang="it-IT" sz="3600" b="1" i="1" dirty="0"/>
              <a:t>13/04/2017, n. </a:t>
            </a:r>
            <a:r>
              <a:rPr lang="it-IT" sz="3600" b="1" i="1" dirty="0" smtClean="0"/>
              <a:t>66</a:t>
            </a:r>
            <a:r>
              <a:rPr lang="it-IT" dirty="0" smtClean="0"/>
              <a:t/>
            </a:r>
            <a:br>
              <a:rPr lang="it-IT" dirty="0" smtClean="0"/>
            </a:br>
            <a:endParaRPr lang="it-IT" sz="2200" dirty="0"/>
          </a:p>
        </p:txBody>
      </p:sp>
      <p:pic>
        <p:nvPicPr>
          <p:cNvPr id="20" name="Picture 4" descr="Immagine con il Logo del MIUR e il riferimento alla Toscan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273" y="254924"/>
            <a:ext cx="2106479" cy="3549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ttangolo 20"/>
          <p:cNvSpPr/>
          <p:nvPr/>
        </p:nvSpPr>
        <p:spPr>
          <a:xfrm>
            <a:off x="35095" y="609908"/>
            <a:ext cx="31683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900" i="1" dirty="0"/>
              <a:t>Ministero dell’Istruzione, dell’Università e della Ricerca</a:t>
            </a:r>
          </a:p>
          <a:p>
            <a:pPr algn="ctr"/>
            <a:r>
              <a:rPr lang="it-IT" sz="900" i="1" dirty="0"/>
              <a:t>Ufficio Scolastico Regionale per la Toscana</a:t>
            </a:r>
          </a:p>
          <a:p>
            <a:pPr algn="ctr"/>
            <a:r>
              <a:rPr lang="it-IT" sz="900" i="1" dirty="0"/>
              <a:t>Direzione </a:t>
            </a:r>
            <a:r>
              <a:rPr lang="it-IT" sz="900" i="1" dirty="0" smtClean="0"/>
              <a:t>Generale</a:t>
            </a:r>
          </a:p>
          <a:p>
            <a:pPr algn="ctr"/>
            <a:endParaRPr lang="it-IT" sz="900" i="1" dirty="0"/>
          </a:p>
          <a:p>
            <a:pPr algn="ctr"/>
            <a:r>
              <a:rPr lang="it-IT" sz="900" i="1" dirty="0" smtClean="0"/>
              <a:t>Gruppo di </a:t>
            </a:r>
            <a:r>
              <a:rPr lang="it-IT" sz="900" i="1" dirty="0" smtClean="0"/>
              <a:t>Coordinamento </a:t>
            </a:r>
            <a:r>
              <a:rPr lang="it-IT" sz="900" i="1" dirty="0" smtClean="0"/>
              <a:t>Regionale </a:t>
            </a:r>
            <a:r>
              <a:rPr lang="it-IT" sz="900" i="1" dirty="0" smtClean="0"/>
              <a:t>in materia di «Inclusione Scolastica»</a:t>
            </a:r>
            <a:endParaRPr lang="it-IT" sz="9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4435608"/>
            <a:ext cx="5076566" cy="8640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57" y="4619185"/>
            <a:ext cx="3201244" cy="2238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20385828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spcAft>
                <a:spcPts val="1200"/>
              </a:spcAft>
            </a:pPr>
            <a:r>
              <a:rPr lang="it-IT" u="sng" dirty="0" smtClean="0"/>
              <a:t>esplicita </a:t>
            </a:r>
            <a:r>
              <a:rPr lang="it-IT" u="sng" dirty="0"/>
              <a:t>le modalità di sostegno didattico, compresa la </a:t>
            </a:r>
            <a:r>
              <a:rPr lang="it-IT" u="sng" dirty="0" smtClean="0"/>
              <a:t>proposta del </a:t>
            </a:r>
            <a:r>
              <a:rPr lang="it-IT" u="sng" dirty="0"/>
              <a:t>numero di ore di sostegno </a:t>
            </a:r>
            <a:r>
              <a:rPr lang="it-IT" dirty="0"/>
              <a:t>alla classe, </a:t>
            </a:r>
            <a:endParaRPr lang="it-IT" dirty="0" smtClean="0"/>
          </a:p>
          <a:p>
            <a:pPr algn="just">
              <a:spcAft>
                <a:spcPts val="1200"/>
              </a:spcAft>
            </a:pPr>
            <a:r>
              <a:rPr lang="it-IT" dirty="0" smtClean="0"/>
              <a:t>modalità </a:t>
            </a:r>
            <a:r>
              <a:rPr lang="it-IT" dirty="0"/>
              <a:t>di verifica, i criteri di valutazione, gli interventi di inclusione </a:t>
            </a:r>
            <a:endParaRPr lang="it-IT" dirty="0" smtClean="0"/>
          </a:p>
          <a:p>
            <a:pPr algn="just">
              <a:spcAft>
                <a:spcPts val="1200"/>
              </a:spcAft>
            </a:pPr>
            <a:r>
              <a:rPr lang="it-IT" dirty="0" smtClean="0"/>
              <a:t>interventi </a:t>
            </a:r>
            <a:r>
              <a:rPr lang="it-IT" dirty="0"/>
              <a:t>di assistenza igienica e di base, svolti dal personale ausiliario </a:t>
            </a:r>
            <a:endParaRPr lang="it-IT" dirty="0" smtClean="0"/>
          </a:p>
          <a:p>
            <a:pPr algn="just">
              <a:spcAft>
                <a:spcPts val="1200"/>
              </a:spcAft>
            </a:pPr>
            <a:r>
              <a:rPr lang="it-IT" dirty="0" smtClean="0"/>
              <a:t>la </a:t>
            </a:r>
            <a:r>
              <a:rPr lang="it-IT" dirty="0"/>
              <a:t>proposta delle risorse professionali da destinare all’assistenza, all’autonomia e alla </a:t>
            </a:r>
            <a:r>
              <a:rPr lang="it-IT" dirty="0" smtClean="0"/>
              <a:t>comunicazione (c.5-bis, art 3)</a:t>
            </a:r>
          </a:p>
        </p:txBody>
      </p:sp>
      <p:sp>
        <p:nvSpPr>
          <p:cNvPr id="5" name="Titolo 3"/>
          <p:cNvSpPr txBox="1">
            <a:spLocks/>
          </p:cNvSpPr>
          <p:nvPr/>
        </p:nvSpPr>
        <p:spPr>
          <a:xfrm>
            <a:off x="251520" y="274638"/>
            <a:ext cx="7673280" cy="12101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it-IT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P.E.I. </a:t>
            </a: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(3)</a:t>
            </a:r>
            <a:endParaRPr lang="it-IT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5016084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67544" y="1844824"/>
            <a:ext cx="7467600" cy="4464496"/>
          </a:xfrm>
        </p:spPr>
        <p:txBody>
          <a:bodyPr>
            <a:normAutofit fontScale="92500"/>
          </a:bodyPr>
          <a:lstStyle/>
          <a:p>
            <a:pPr algn="just">
              <a:spcAft>
                <a:spcPts val="1200"/>
              </a:spcAft>
            </a:pPr>
            <a:r>
              <a:rPr lang="it-IT" dirty="0" smtClean="0"/>
              <a:t>È redatto </a:t>
            </a:r>
            <a:r>
              <a:rPr lang="it-IT" dirty="0"/>
              <a:t>a partire dalla scuola dell'infanzia ed </a:t>
            </a:r>
            <a:r>
              <a:rPr lang="it-IT" dirty="0" smtClean="0"/>
              <a:t>è aggiornato </a:t>
            </a:r>
            <a:r>
              <a:rPr lang="it-IT" dirty="0"/>
              <a:t>in presenza di nuove e sopravvenute condizioni </a:t>
            </a:r>
            <a:r>
              <a:rPr lang="it-IT" dirty="0" smtClean="0"/>
              <a:t>di funzionamento </a:t>
            </a:r>
            <a:r>
              <a:rPr lang="it-IT" dirty="0"/>
              <a:t>della </a:t>
            </a:r>
            <a:r>
              <a:rPr lang="it-IT" dirty="0" smtClean="0"/>
              <a:t>persona</a:t>
            </a:r>
            <a:endParaRPr lang="it-IT" dirty="0"/>
          </a:p>
          <a:p>
            <a:pPr>
              <a:spcAft>
                <a:spcPts val="1200"/>
              </a:spcAft>
            </a:pPr>
            <a:r>
              <a:rPr lang="it-IT" dirty="0"/>
              <a:t>Nel passaggio tra i gradi </a:t>
            </a:r>
            <a:r>
              <a:rPr lang="it-IT" dirty="0" smtClean="0"/>
              <a:t>di istruzione è </a:t>
            </a:r>
            <a:r>
              <a:rPr lang="it-IT" dirty="0" smtClean="0"/>
              <a:t>assicurata l’interlocuzione </a:t>
            </a:r>
            <a:r>
              <a:rPr lang="it-IT" dirty="0"/>
              <a:t>tra </a:t>
            </a:r>
            <a:r>
              <a:rPr lang="it-IT" dirty="0" smtClean="0"/>
              <a:t>docenti scuola </a:t>
            </a:r>
            <a:r>
              <a:rPr lang="it-IT" dirty="0"/>
              <a:t>di provenienza e </a:t>
            </a:r>
            <a:r>
              <a:rPr lang="it-IT" dirty="0" smtClean="0"/>
              <a:t>di </a:t>
            </a:r>
            <a:r>
              <a:rPr lang="it-IT" dirty="0" smtClean="0"/>
              <a:t>destinazione</a:t>
            </a:r>
          </a:p>
          <a:p>
            <a:pPr>
              <a:spcAft>
                <a:spcPts val="1200"/>
              </a:spcAft>
            </a:pPr>
            <a:r>
              <a:rPr lang="it-IT" dirty="0" smtClean="0"/>
              <a:t>È soggetto </a:t>
            </a:r>
            <a:r>
              <a:rPr lang="it-IT" dirty="0"/>
              <a:t>a verifiche periodiche nel corso </a:t>
            </a:r>
            <a:r>
              <a:rPr lang="it-IT" dirty="0" err="1" smtClean="0"/>
              <a:t>dell‘a.s.</a:t>
            </a:r>
            <a:r>
              <a:rPr lang="it-IT" dirty="0" smtClean="0"/>
              <a:t> al </a:t>
            </a:r>
            <a:r>
              <a:rPr lang="it-IT" dirty="0"/>
              <a:t>fine di accertare il raggiungimento degli </a:t>
            </a:r>
            <a:r>
              <a:rPr lang="it-IT" dirty="0" smtClean="0"/>
              <a:t>obiettivi e </a:t>
            </a:r>
            <a:r>
              <a:rPr lang="it-IT" dirty="0"/>
              <a:t>apportare eventuali modifiche ed </a:t>
            </a:r>
            <a:r>
              <a:rPr lang="it-IT" dirty="0" smtClean="0"/>
              <a:t>integrazioni</a:t>
            </a:r>
            <a:endParaRPr lang="it-IT" dirty="0" smtClean="0"/>
          </a:p>
        </p:txBody>
      </p:sp>
      <p:sp>
        <p:nvSpPr>
          <p:cNvPr id="8" name="Titolo 3"/>
          <p:cNvSpPr txBox="1">
            <a:spLocks/>
          </p:cNvSpPr>
          <p:nvPr/>
        </p:nvSpPr>
        <p:spPr>
          <a:xfrm>
            <a:off x="251520" y="274638"/>
            <a:ext cx="7673280" cy="12101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it-IT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P.E.I. </a:t>
            </a: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(4)</a:t>
            </a:r>
            <a:endParaRPr lang="it-IT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7567223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67544" y="1916832"/>
            <a:ext cx="7457256" cy="4464496"/>
          </a:xfrm>
        </p:spPr>
        <p:txBody>
          <a:bodyPr>
            <a:normAutofit fontScale="70000" lnSpcReduction="20000"/>
          </a:bodyPr>
          <a:lstStyle/>
          <a:p>
            <a:pPr algn="just">
              <a:lnSpc>
                <a:spcPct val="120000"/>
              </a:lnSpc>
              <a:spcAft>
                <a:spcPts val="1200"/>
              </a:spcAft>
            </a:pPr>
            <a:r>
              <a:rPr lang="it-IT" sz="2800" dirty="0" smtClean="0"/>
              <a:t>È deliberato dal Collegio dei Docenti</a:t>
            </a:r>
          </a:p>
          <a:p>
            <a:pPr algn="just">
              <a:lnSpc>
                <a:spcPct val="120000"/>
              </a:lnSpc>
              <a:spcAft>
                <a:spcPts val="1200"/>
              </a:spcAft>
            </a:pPr>
            <a:r>
              <a:rPr lang="it-IT" sz="2800" dirty="0" smtClean="0"/>
              <a:t>È parte integrante del PTOF</a:t>
            </a:r>
          </a:p>
          <a:p>
            <a:pPr algn="just">
              <a:lnSpc>
                <a:spcPct val="120000"/>
              </a:lnSpc>
              <a:spcAft>
                <a:spcPts val="1200"/>
              </a:spcAft>
            </a:pPr>
            <a:r>
              <a:rPr lang="it-IT" sz="2800" dirty="0" smtClean="0"/>
              <a:t>Definisce le modalità per l’uso coordinato delle risorse (incluse misure sostegno sulla base dei singoli P.E.I.) per:</a:t>
            </a:r>
          </a:p>
          <a:p>
            <a:pPr lvl="1" algn="just">
              <a:lnSpc>
                <a:spcPct val="120000"/>
              </a:lnSpc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it-IT" sz="2600" dirty="0" smtClean="0">
                <a:solidFill>
                  <a:schemeClr val="tx1"/>
                </a:solidFill>
              </a:rPr>
              <a:t>il </a:t>
            </a:r>
            <a:r>
              <a:rPr lang="it-IT" sz="2600" dirty="0">
                <a:solidFill>
                  <a:schemeClr val="tx1"/>
                </a:solidFill>
              </a:rPr>
              <a:t>superamento delle barriere e l'individuazione dei facilitatori del contesto di riferimento </a:t>
            </a:r>
          </a:p>
          <a:p>
            <a:pPr lvl="1" algn="just">
              <a:lnSpc>
                <a:spcPct val="120000"/>
              </a:lnSpc>
              <a:spcAft>
                <a:spcPts val="1200"/>
              </a:spcAft>
              <a:buClr>
                <a:schemeClr val="tx2"/>
              </a:buClr>
              <a:buFont typeface="Wingdings" panose="05000000000000000000" pitchFamily="2" charset="2"/>
              <a:buChar char="Ø"/>
            </a:pPr>
            <a:r>
              <a:rPr lang="it-IT" sz="2600" dirty="0">
                <a:solidFill>
                  <a:schemeClr val="tx1"/>
                </a:solidFill>
              </a:rPr>
              <a:t>progettare e programmare gli interventi di miglioramento della </a:t>
            </a:r>
            <a:r>
              <a:rPr lang="it-IT" sz="2600" dirty="0" smtClean="0">
                <a:solidFill>
                  <a:schemeClr val="tx1"/>
                </a:solidFill>
              </a:rPr>
              <a:t>qualità </a:t>
            </a:r>
            <a:r>
              <a:rPr lang="it-IT" sz="2600" dirty="0">
                <a:solidFill>
                  <a:schemeClr val="tx1"/>
                </a:solidFill>
              </a:rPr>
              <a:t>dell'inclusione </a:t>
            </a:r>
            <a:r>
              <a:rPr lang="it-IT" sz="2600" dirty="0" smtClean="0">
                <a:solidFill>
                  <a:schemeClr val="tx1"/>
                </a:solidFill>
              </a:rPr>
              <a:t>scolastica.</a:t>
            </a:r>
          </a:p>
          <a:p>
            <a:pPr algn="just">
              <a:lnSpc>
                <a:spcPct val="120000"/>
              </a:lnSpc>
              <a:spcAft>
                <a:spcPts val="1200"/>
              </a:spcAft>
            </a:pPr>
            <a:r>
              <a:rPr lang="it-IT" sz="2900" dirty="0" smtClean="0"/>
              <a:t>È </a:t>
            </a:r>
            <a:r>
              <a:rPr lang="it-IT" sz="2900" dirty="0"/>
              <a:t>attuato nei limiti delle risorse finanziarie, umane e strumentali disponibili. </a:t>
            </a:r>
          </a:p>
        </p:txBody>
      </p:sp>
      <p:sp>
        <p:nvSpPr>
          <p:cNvPr id="5" name="Titolo 3"/>
          <p:cNvSpPr txBox="1">
            <a:spLocks/>
          </p:cNvSpPr>
          <p:nvPr/>
        </p:nvSpPr>
        <p:spPr>
          <a:xfrm>
            <a:off x="251520" y="260648"/>
            <a:ext cx="7673280" cy="144016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PIANO PER L’INCLUSIONE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28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(ex P.A.I.)</a:t>
            </a:r>
            <a:endParaRPr kumimoji="0" lang="it-IT" sz="28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480731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egnaposto testo 38"/>
          <p:cNvSpPr>
            <a:spLocks noGrp="1"/>
          </p:cNvSpPr>
          <p:nvPr>
            <p:ph type="body" idx="1"/>
          </p:nvPr>
        </p:nvSpPr>
        <p:spPr>
          <a:xfrm>
            <a:off x="251520" y="1988840"/>
            <a:ext cx="7673280" cy="4464496"/>
          </a:xfrm>
        </p:spPr>
        <p:txBody>
          <a:bodyPr anchor="t">
            <a:normAutofit fontScale="92500"/>
          </a:bodyPr>
          <a:lstStyle/>
          <a:p>
            <a:pPr algn="l">
              <a:lnSpc>
                <a:spcPct val="110000"/>
              </a:lnSpc>
            </a:pPr>
            <a:r>
              <a:rPr lang="it-IT" sz="2600" b="1" dirty="0">
                <a:solidFill>
                  <a:schemeClr val="tx2"/>
                </a:solidFill>
              </a:rPr>
              <a:t>G.L.I.R</a:t>
            </a:r>
            <a:r>
              <a:rPr lang="it-IT" sz="2600" b="1" dirty="0" smtClean="0">
                <a:solidFill>
                  <a:schemeClr val="tx2"/>
                </a:solidFill>
              </a:rPr>
              <a:t>. </a:t>
            </a:r>
            <a:r>
              <a:rPr lang="it-IT" sz="2200" dirty="0" smtClean="0"/>
              <a:t>(GRUPPO DI LAVORO INTERISTITUZIONALE REGIONALE)</a:t>
            </a:r>
          </a:p>
          <a:p>
            <a:pPr marL="285750" indent="-285750" algn="just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it-IT" sz="2400" dirty="0" smtClean="0"/>
              <a:t>Consulenza </a:t>
            </a:r>
            <a:r>
              <a:rPr lang="it-IT" sz="2400" dirty="0"/>
              <a:t>e proposte all’U.S.R. sull'attuazione e la verifica degli accordi di programma con particolare </a:t>
            </a:r>
            <a:r>
              <a:rPr lang="it-IT" sz="2400" dirty="0" smtClean="0"/>
              <a:t>riferimento alla continuità </a:t>
            </a:r>
            <a:r>
              <a:rPr lang="it-IT" sz="2400" dirty="0"/>
              <a:t>delle azioni sul territorio, all'orientamento </a:t>
            </a:r>
            <a:r>
              <a:rPr lang="it-IT" sz="2400" dirty="0" smtClean="0"/>
              <a:t>e ai </a:t>
            </a:r>
            <a:r>
              <a:rPr lang="it-IT" sz="2400" dirty="0"/>
              <a:t>percorsi integrati scuola-territorio-lavoro</a:t>
            </a:r>
          </a:p>
          <a:p>
            <a:pPr marL="285750" indent="-285750" algn="just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it-IT" sz="2400" dirty="0" smtClean="0"/>
              <a:t>Supporto ai Gruppi per l’Inclusione Territoriale provinciali (G.I.T.)</a:t>
            </a:r>
          </a:p>
          <a:p>
            <a:pPr marL="285750" indent="-285750" algn="just">
              <a:lnSpc>
                <a:spcPct val="110000"/>
              </a:lnSpc>
              <a:buFont typeface="Wingdings" panose="05000000000000000000" pitchFamily="2" charset="2"/>
              <a:buChar char="q"/>
            </a:pPr>
            <a:r>
              <a:rPr lang="it-IT" sz="2400" dirty="0"/>
              <a:t>Supporto alle reti di scuole per la progettazione e </a:t>
            </a:r>
            <a:r>
              <a:rPr lang="it-IT" sz="2400" dirty="0" smtClean="0"/>
              <a:t>la realizzazione </a:t>
            </a:r>
            <a:r>
              <a:rPr lang="it-IT" sz="2400" dirty="0"/>
              <a:t>Piani di formazione in servizio del personale della </a:t>
            </a:r>
            <a:r>
              <a:rPr lang="it-IT" sz="2400" dirty="0" smtClean="0"/>
              <a:t>scuola</a:t>
            </a:r>
            <a:endParaRPr lang="it-IT" sz="2400" dirty="0"/>
          </a:p>
        </p:txBody>
      </p:sp>
      <p:sp>
        <p:nvSpPr>
          <p:cNvPr id="6" name="Titolo 3"/>
          <p:cNvSpPr txBox="1">
            <a:spLocks/>
          </p:cNvSpPr>
          <p:nvPr/>
        </p:nvSpPr>
        <p:spPr>
          <a:xfrm>
            <a:off x="251520" y="332656"/>
            <a:ext cx="7673280" cy="135416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GRUPPI PER L’INCLUSIONE SCOLASTICA</a:t>
            </a:r>
            <a:endParaRPr kumimoji="0" lang="it-IT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173266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egnaposto testo 38"/>
          <p:cNvSpPr>
            <a:spLocks noGrp="1"/>
          </p:cNvSpPr>
          <p:nvPr>
            <p:ph type="body" idx="1"/>
          </p:nvPr>
        </p:nvSpPr>
        <p:spPr>
          <a:xfrm>
            <a:off x="395536" y="2060848"/>
            <a:ext cx="7529264" cy="4248472"/>
          </a:xfrm>
        </p:spPr>
        <p:txBody>
          <a:bodyPr anchor="t" anchorCtr="0">
            <a:noAutofit/>
          </a:bodyPr>
          <a:lstStyle/>
          <a:p>
            <a:pPr algn="l"/>
            <a:r>
              <a:rPr lang="it-IT" sz="2400" b="1" dirty="0" smtClean="0">
                <a:solidFill>
                  <a:schemeClr val="tx2"/>
                </a:solidFill>
              </a:rPr>
              <a:t>G.I.T.</a:t>
            </a:r>
            <a:r>
              <a:rPr lang="it-IT" sz="2400" dirty="0" smtClean="0">
                <a:solidFill>
                  <a:schemeClr val="tx2"/>
                </a:solidFill>
              </a:rPr>
              <a:t>  </a:t>
            </a:r>
            <a:r>
              <a:rPr lang="it-IT" sz="1800" dirty="0" smtClean="0"/>
              <a:t>(GRUPPO PER L’INCLUSIONE TERRITORIALE)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it-IT" dirty="0" smtClean="0"/>
              <a:t>Docenti esperti inclusione. Presieduto da dirigente tecnico/dirigente scolastico</a:t>
            </a:r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it-IT" dirty="0" smtClean="0"/>
              <a:t>conferma richiesta inviata dal dirigente </a:t>
            </a:r>
            <a:r>
              <a:rPr lang="it-IT" dirty="0"/>
              <a:t>scolastico </a:t>
            </a:r>
            <a:r>
              <a:rPr lang="it-IT" dirty="0" smtClean="0"/>
              <a:t>USR per risorse sostegno o esprime parere difforme</a:t>
            </a:r>
            <a:endParaRPr lang="it-IT" dirty="0"/>
          </a:p>
          <a:p>
            <a:pPr marL="285750" indent="-285750" algn="just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it-IT" u="sng" dirty="0" smtClean="0"/>
              <a:t>Supporta le scuole definizione PEI in chiave ICF e Piano Inclusione</a:t>
            </a:r>
          </a:p>
        </p:txBody>
      </p:sp>
      <p:sp>
        <p:nvSpPr>
          <p:cNvPr id="6" name="Titolo 3"/>
          <p:cNvSpPr txBox="1">
            <a:spLocks/>
          </p:cNvSpPr>
          <p:nvPr/>
        </p:nvSpPr>
        <p:spPr>
          <a:xfrm>
            <a:off x="251520" y="260648"/>
            <a:ext cx="7673280" cy="158417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GRUPPI PER L’INCLUSIONE SCOLASTICA</a:t>
            </a:r>
            <a:endParaRPr kumimoji="0" lang="it-IT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173266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egnaposto testo 38"/>
          <p:cNvSpPr>
            <a:spLocks noGrp="1"/>
          </p:cNvSpPr>
          <p:nvPr>
            <p:ph type="body" idx="1"/>
          </p:nvPr>
        </p:nvSpPr>
        <p:spPr>
          <a:xfrm>
            <a:off x="467544" y="1916832"/>
            <a:ext cx="7457256" cy="4464496"/>
          </a:xfrm>
        </p:spPr>
        <p:txBody>
          <a:bodyPr anchor="t">
            <a:noAutofit/>
          </a:bodyPr>
          <a:lstStyle/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sz="2000" dirty="0" smtClean="0"/>
              <a:t>In ogni istituto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dirty="0"/>
              <a:t>D</a:t>
            </a:r>
            <a:r>
              <a:rPr lang="it-IT" sz="2000" dirty="0" smtClean="0"/>
              <a:t>ocenti curricolari, di sostegno, eventualmente personale A.T.A., specialisti ASL e del territorio di riferimento</a:t>
            </a:r>
            <a:r>
              <a:rPr lang="it-IT" sz="1600" dirty="0" smtClean="0"/>
              <a:t>. </a:t>
            </a:r>
            <a:r>
              <a:rPr lang="it-IT" sz="1600" dirty="0"/>
              <a:t>In sede di definizione dell'utilizzazione delle risorse complessive destinate all'istituzione scolastica ai fini dell'assistenza di competenza degli enti locali, </a:t>
            </a:r>
            <a:r>
              <a:rPr lang="it-IT" sz="1600" dirty="0" smtClean="0"/>
              <a:t>partecipa </a:t>
            </a:r>
            <a:r>
              <a:rPr lang="it-IT" sz="1600" dirty="0"/>
              <a:t>un rappresentante dell'ente territoriale competente</a:t>
            </a:r>
            <a:endParaRPr lang="it-IT" sz="1600" dirty="0" smtClean="0"/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dirty="0" smtClean="0"/>
              <a:t>Nominato e presieduto </a:t>
            </a:r>
            <a:r>
              <a:rPr lang="it-IT" dirty="0"/>
              <a:t>dal dirigente </a:t>
            </a:r>
            <a:r>
              <a:rPr lang="it-IT" dirty="0" smtClean="0"/>
              <a:t>scolastico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dirty="0" smtClean="0"/>
              <a:t>Supporta </a:t>
            </a:r>
            <a:r>
              <a:rPr lang="it-IT" dirty="0"/>
              <a:t>il </a:t>
            </a:r>
            <a:r>
              <a:rPr lang="it-IT" dirty="0" smtClean="0"/>
              <a:t>Collegio </a:t>
            </a:r>
            <a:r>
              <a:rPr lang="it-IT" dirty="0"/>
              <a:t>dei docenti nella definizione </a:t>
            </a:r>
            <a:r>
              <a:rPr lang="it-IT" dirty="0" smtClean="0"/>
              <a:t>e realizzazione </a:t>
            </a:r>
            <a:r>
              <a:rPr lang="it-IT" dirty="0"/>
              <a:t>del Piano per l'inclusione </a:t>
            </a:r>
            <a:r>
              <a:rPr lang="it-IT" dirty="0" smtClean="0"/>
              <a:t>(con consulenza </a:t>
            </a:r>
            <a:r>
              <a:rPr lang="it-IT" dirty="0"/>
              <a:t>e supporto di studenti, genitori, associazioni</a:t>
            </a:r>
            <a:r>
              <a:rPr lang="it-IT" dirty="0" smtClean="0"/>
              <a:t>) 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dirty="0" smtClean="0"/>
              <a:t>Supporta i docenti contitolari </a:t>
            </a:r>
            <a:r>
              <a:rPr lang="it-IT" dirty="0"/>
              <a:t>e i consigli di classe nell'attuazione dei PEI</a:t>
            </a:r>
          </a:p>
          <a:p>
            <a:pPr marL="285750" indent="-285750" algn="l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ü"/>
            </a:pPr>
            <a:r>
              <a:rPr lang="it-IT" dirty="0" smtClean="0"/>
              <a:t>Collabora </a:t>
            </a:r>
            <a:r>
              <a:rPr lang="it-IT" dirty="0"/>
              <a:t>con il G.I.T. </a:t>
            </a:r>
            <a:r>
              <a:rPr lang="it-IT" dirty="0" smtClean="0"/>
              <a:t>e con </a:t>
            </a:r>
            <a:r>
              <a:rPr lang="it-IT" dirty="0"/>
              <a:t>istituzioni </a:t>
            </a:r>
            <a:r>
              <a:rPr lang="it-IT" dirty="0" smtClean="0"/>
              <a:t>pubbliche/private per realizzare il </a:t>
            </a:r>
            <a:r>
              <a:rPr lang="it-IT" dirty="0"/>
              <a:t>Piano </a:t>
            </a:r>
            <a:r>
              <a:rPr lang="it-IT" dirty="0" smtClean="0"/>
              <a:t>Inclusione e </a:t>
            </a:r>
            <a:r>
              <a:rPr lang="it-IT" dirty="0"/>
              <a:t>il PEI e </a:t>
            </a:r>
            <a:r>
              <a:rPr lang="it-IT" dirty="0" smtClean="0"/>
              <a:t>.</a:t>
            </a:r>
            <a:endParaRPr lang="it-IT" dirty="0"/>
          </a:p>
        </p:txBody>
      </p:sp>
      <p:sp>
        <p:nvSpPr>
          <p:cNvPr id="6" name="Titolo 3"/>
          <p:cNvSpPr txBox="1">
            <a:spLocks/>
          </p:cNvSpPr>
          <p:nvPr/>
        </p:nvSpPr>
        <p:spPr>
          <a:xfrm>
            <a:off x="251520" y="332656"/>
            <a:ext cx="7673280" cy="151216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G.L.I. GRUPPO </a:t>
            </a:r>
            <a:r>
              <a:rPr lang="it-IT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DI</a:t>
            </a: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LAVORO PER L’INCLUSIONE  </a:t>
            </a:r>
            <a:r>
              <a:rPr lang="it-IT" sz="4000" b="1" spc="5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kumimoji="0" lang="it-IT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01732661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67544" y="1916832"/>
            <a:ext cx="7467600" cy="4176464"/>
          </a:xfrm>
        </p:spPr>
        <p:txBody>
          <a:bodyPr>
            <a:normAutofit fontScale="77500" lnSpcReduction="20000"/>
          </a:bodyPr>
          <a:lstStyle/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it-IT" dirty="0"/>
              <a:t>Il dirigente scolastico, sulla base del P.E.I. di ciascun alunno, raccolte le osservazioni e i pareri del GLI, sentito il </a:t>
            </a:r>
            <a:r>
              <a:rPr lang="it-IT" dirty="0" smtClean="0"/>
              <a:t>GIT (*), </a:t>
            </a:r>
            <a:r>
              <a:rPr lang="it-IT" dirty="0"/>
              <a:t>invia </a:t>
            </a:r>
            <a:r>
              <a:rPr lang="it-IT" dirty="0" smtClean="0"/>
              <a:t>all’USR la </a:t>
            </a:r>
            <a:r>
              <a:rPr lang="it-IT" dirty="0"/>
              <a:t>richiesta complessiva dei posti di sostegno </a:t>
            </a:r>
            <a:r>
              <a:rPr lang="it-IT" b="1" dirty="0" smtClean="0">
                <a:solidFill>
                  <a:schemeClr val="tx2"/>
                </a:solidFill>
              </a:rPr>
              <a:t>(obbligo di scrivere nei PEI la quantità di risorse utili per l’inclusione dell’alunno, motivandole)</a:t>
            </a:r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it-IT" dirty="0"/>
              <a:t>Il GIT </a:t>
            </a:r>
            <a:r>
              <a:rPr lang="it-IT" dirty="0" smtClean="0"/>
              <a:t>(*) </a:t>
            </a:r>
            <a:r>
              <a:rPr lang="it-IT" dirty="0"/>
              <a:t>conferma la richiesta inviata dal dirigente scolastico all’USR relativa al fabbisogno delle misure di sostegno ovvero </a:t>
            </a:r>
            <a:r>
              <a:rPr lang="it-IT" dirty="0" err="1"/>
              <a:t>puoòesprimere</a:t>
            </a:r>
            <a:r>
              <a:rPr lang="it-IT" dirty="0"/>
              <a:t> su tale richiesta un parere difforme.</a:t>
            </a:r>
          </a:p>
          <a:p>
            <a:pPr marL="457200" indent="-457200" algn="just">
              <a:spcAft>
                <a:spcPts val="1200"/>
              </a:spcAft>
              <a:buFont typeface="+mj-lt"/>
              <a:buAutoNum type="arabicPeriod"/>
            </a:pPr>
            <a:r>
              <a:rPr lang="it-IT" dirty="0" smtClean="0"/>
              <a:t>L’USR assegna le risorse nell’ambito di quelle dell’organico dell’autonomia per i posti di sostegno</a:t>
            </a:r>
            <a:endParaRPr lang="it-IT" dirty="0"/>
          </a:p>
          <a:p>
            <a:pPr marL="0" indent="0" algn="just">
              <a:spcAft>
                <a:spcPts val="1200"/>
              </a:spcAft>
              <a:buNone/>
            </a:pPr>
            <a:endParaRPr lang="it-IT" dirty="0" smtClean="0"/>
          </a:p>
          <a:p>
            <a:pPr marL="0" indent="0" algn="just">
              <a:spcAft>
                <a:spcPts val="1200"/>
              </a:spcAft>
              <a:buNone/>
            </a:pPr>
            <a:r>
              <a:rPr lang="it-IT" sz="2300" i="1" dirty="0" smtClean="0"/>
              <a:t>* dopo </a:t>
            </a:r>
            <a:r>
              <a:rPr lang="it-IT" sz="2300" i="1" dirty="0"/>
              <a:t>l’emanazione del </a:t>
            </a:r>
            <a:r>
              <a:rPr lang="it-IT" sz="2300" i="1" dirty="0" smtClean="0"/>
              <a:t>DM sulla costituzione del GIT</a:t>
            </a:r>
          </a:p>
        </p:txBody>
      </p:sp>
      <p:sp>
        <p:nvSpPr>
          <p:cNvPr id="7" name="Titolo 3"/>
          <p:cNvSpPr txBox="1">
            <a:spLocks/>
          </p:cNvSpPr>
          <p:nvPr/>
        </p:nvSpPr>
        <p:spPr>
          <a:xfrm>
            <a:off x="251520" y="260648"/>
            <a:ext cx="7673280" cy="12101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ITER PER IL SOSTEGNO</a:t>
            </a:r>
            <a:endParaRPr kumimoji="0" lang="it-IT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2302883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8716C9-2123-4E1E-8FA1-988229C634BA}" type="slidenum">
              <a:rPr lang="it-IT" smtClean="0"/>
              <a:pPr/>
              <a:t>17</a:t>
            </a:fld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112298" y="2674504"/>
            <a:ext cx="1080000" cy="1080000"/>
          </a:xfrm>
          <a:prstGeom prst="ellipse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</a:rPr>
              <a:t>GLI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1" name="Ovale 10"/>
          <p:cNvSpPr/>
          <p:nvPr/>
        </p:nvSpPr>
        <p:spPr>
          <a:xfrm>
            <a:off x="87071" y="3920262"/>
            <a:ext cx="1080000" cy="1080000"/>
          </a:xfrm>
          <a:prstGeom prst="ellipse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</a:rPr>
              <a:t>GIT</a:t>
            </a:r>
            <a:endParaRPr lang="it-IT" sz="1400" dirty="0">
              <a:solidFill>
                <a:schemeClr val="tx1"/>
              </a:solidFill>
            </a:endParaRPr>
          </a:p>
        </p:txBody>
      </p:sp>
      <p:sp>
        <p:nvSpPr>
          <p:cNvPr id="12" name="Ovale 11"/>
          <p:cNvSpPr/>
          <p:nvPr/>
        </p:nvSpPr>
        <p:spPr>
          <a:xfrm>
            <a:off x="118479" y="5109608"/>
            <a:ext cx="1069146" cy="1080120"/>
          </a:xfrm>
          <a:prstGeom prst="ellipse">
            <a:avLst/>
          </a:prstGeom>
          <a:solidFill>
            <a:srgbClr val="92D050">
              <a:alpha val="49804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GLIR</a:t>
            </a:r>
          </a:p>
          <a:p>
            <a:pPr algn="ctr"/>
            <a:r>
              <a:rPr lang="it-IT" sz="1200" dirty="0" smtClean="0">
                <a:solidFill>
                  <a:schemeClr val="tx1"/>
                </a:solidFill>
              </a:rPr>
              <a:t>Toscana</a:t>
            </a:r>
            <a:endParaRPr lang="it-IT" sz="1200" dirty="0">
              <a:solidFill>
                <a:schemeClr val="tx1"/>
              </a:solidFill>
            </a:endParaRPr>
          </a:p>
        </p:txBody>
      </p:sp>
      <p:graphicFrame>
        <p:nvGraphicFramePr>
          <p:cNvPr id="14" name="Tabella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73668400"/>
              </p:ext>
            </p:extLst>
          </p:nvPr>
        </p:nvGraphicFramePr>
        <p:xfrm>
          <a:off x="1257477" y="2996952"/>
          <a:ext cx="6842915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1593"/>
                <a:gridCol w="960387"/>
                <a:gridCol w="1440615"/>
                <a:gridCol w="1800200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Gruppo di Lavoro per l’Inclusione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Istituto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Art. 9, cc. 8</a:t>
                      </a:r>
                      <a:r>
                        <a:rPr lang="it-IT" sz="1400" b="1" baseline="0" dirty="0" smtClean="0">
                          <a:solidFill>
                            <a:schemeClr val="tx1"/>
                          </a:solidFill>
                        </a:rPr>
                        <a:t>-9 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--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ATTIVO dal 1/09/2017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3" name="Tabel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8993796"/>
              </p:ext>
            </p:extLst>
          </p:nvPr>
        </p:nvGraphicFramePr>
        <p:xfrm>
          <a:off x="1249192" y="4170702"/>
          <a:ext cx="692320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1592"/>
                <a:gridCol w="943374"/>
                <a:gridCol w="1465914"/>
                <a:gridCol w="1800200"/>
                <a:gridCol w="1152128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Gruppo per l’Inclusione Territoriale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AT rete scuole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Art. 9, cc. 4-7</a:t>
                      </a:r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DM 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(non ancora emanato)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ATTIVO dal 1/09/2019</a:t>
                      </a:r>
                      <a:r>
                        <a:rPr lang="it-IT" sz="1400" baseline="0" dirty="0" smtClean="0">
                          <a:solidFill>
                            <a:schemeClr val="tx1"/>
                          </a:solidFill>
                        </a:rPr>
                        <a:t> (manca DM)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el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0758322"/>
              </p:ext>
            </p:extLst>
          </p:nvPr>
        </p:nvGraphicFramePr>
        <p:xfrm>
          <a:off x="1259195" y="5289768"/>
          <a:ext cx="6841197" cy="94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84614"/>
                <a:gridCol w="964495"/>
                <a:gridCol w="1411768"/>
                <a:gridCol w="1800200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Gruppo di Lavoro </a:t>
                      </a:r>
                      <a:r>
                        <a:rPr lang="it-IT" sz="1400" dirty="0" err="1" smtClean="0">
                          <a:solidFill>
                            <a:schemeClr val="tx1"/>
                          </a:solidFill>
                        </a:rPr>
                        <a:t>Interistituzionale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 Regionale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Regionale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Art. 9, cc. 1-3</a:t>
                      </a: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t-IT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DM (26/04/2018, n. 338)</a:t>
                      </a: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t-IT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ATTIVO</a:t>
                      </a: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Tabella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101005"/>
              </p:ext>
            </p:extLst>
          </p:nvPr>
        </p:nvGraphicFramePr>
        <p:xfrm>
          <a:off x="1246460" y="1124744"/>
          <a:ext cx="6853932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1594"/>
                <a:gridCol w="969456"/>
                <a:gridCol w="1442562"/>
                <a:gridCol w="1800200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DENOMINAZIONE del GRUPPO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LIVELLO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NORMA RIFERIM.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ATTI NECESSARI PER COSTITUZIONE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dirty="0" smtClean="0">
                          <a:solidFill>
                            <a:schemeClr val="tx1"/>
                          </a:solidFill>
                        </a:rPr>
                        <a:t>STATO</a:t>
                      </a:r>
                      <a:endParaRPr lang="it-IT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Pagina iniziale 4">
            <a:hlinkClick r:id="rId2" action="ppaction://hlinksldjump" highlightClick="1"/>
          </p:cNvPr>
          <p:cNvSpPr/>
          <p:nvPr/>
        </p:nvSpPr>
        <p:spPr>
          <a:xfrm>
            <a:off x="8172400" y="6021288"/>
            <a:ext cx="576064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3" name="Ovale 12"/>
          <p:cNvSpPr/>
          <p:nvPr/>
        </p:nvSpPr>
        <p:spPr>
          <a:xfrm>
            <a:off x="76032" y="1484784"/>
            <a:ext cx="1080000" cy="1080000"/>
          </a:xfrm>
          <a:prstGeom prst="ellipse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2800" dirty="0">
                <a:solidFill>
                  <a:schemeClr val="tx1"/>
                </a:solidFill>
              </a:rPr>
              <a:t>GLOI</a:t>
            </a:r>
            <a:endParaRPr lang="it-IT" sz="1400" dirty="0">
              <a:solidFill>
                <a:schemeClr val="tx1"/>
              </a:solidFill>
            </a:endParaRPr>
          </a:p>
        </p:txBody>
      </p:sp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133594"/>
              </p:ext>
            </p:extLst>
          </p:nvPr>
        </p:nvGraphicFramePr>
        <p:xfrm>
          <a:off x="1229232" y="1844824"/>
          <a:ext cx="687116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1593"/>
                <a:gridCol w="960387"/>
                <a:gridCol w="1468860"/>
                <a:gridCol w="1800200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Consiglio di classe (docenti</a:t>
                      </a:r>
                      <a:r>
                        <a:rPr lang="it-IT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1" baseline="0" dirty="0" err="1" smtClean="0">
                          <a:solidFill>
                            <a:schemeClr val="tx1"/>
                          </a:solidFill>
                        </a:rPr>
                        <a:t>contit</a:t>
                      </a:r>
                      <a:r>
                        <a:rPr lang="it-IT" sz="1400" b="1" baseline="0" dirty="0" smtClean="0">
                          <a:solidFill>
                            <a:schemeClr val="tx1"/>
                          </a:solidFill>
                        </a:rPr>
                        <a:t>.)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Classe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Art. 7, c. 2,</a:t>
                      </a:r>
                      <a:r>
                        <a:rPr lang="it-IT" sz="14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1" baseline="0" dirty="0" err="1" smtClean="0">
                          <a:solidFill>
                            <a:schemeClr val="tx1"/>
                          </a:solidFill>
                        </a:rPr>
                        <a:t>lett</a:t>
                      </a:r>
                      <a:r>
                        <a:rPr lang="it-IT" sz="1400" b="1" baseline="0" dirty="0" smtClean="0">
                          <a:solidFill>
                            <a:schemeClr val="tx1"/>
                          </a:solidFill>
                        </a:rPr>
                        <a:t>. a 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--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it-IT" sz="1400" b="1" dirty="0" smtClean="0">
                          <a:solidFill>
                            <a:schemeClr val="tx1"/>
                          </a:solidFill>
                        </a:rPr>
                        <a:t>ATTIVO</a:t>
                      </a:r>
                      <a:endParaRPr lang="it-IT" sz="1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17" name="Titolo 3"/>
          <p:cNvSpPr txBox="1">
            <a:spLocks/>
          </p:cNvSpPr>
          <p:nvPr/>
        </p:nvSpPr>
        <p:spPr>
          <a:xfrm>
            <a:off x="251520" y="260648"/>
            <a:ext cx="7673280" cy="72008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spc="5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GDL INCLUSIONE PREVISTI DAL DLGS 66/2017</a:t>
            </a:r>
            <a:endParaRPr kumimoji="0" lang="it-IT" sz="24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7232751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5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58716C9-2123-4E1E-8FA1-988229C634BA}" type="slidenum">
              <a:rPr lang="it-IT" smtClean="0"/>
              <a:pPr/>
              <a:t>18</a:t>
            </a:fld>
            <a:endParaRPr lang="it-IT"/>
          </a:p>
        </p:txBody>
      </p:sp>
      <p:sp>
        <p:nvSpPr>
          <p:cNvPr id="10" name="Ovale 9"/>
          <p:cNvSpPr/>
          <p:nvPr/>
        </p:nvSpPr>
        <p:spPr>
          <a:xfrm>
            <a:off x="251520" y="2276872"/>
            <a:ext cx="936104" cy="935984"/>
          </a:xfrm>
          <a:prstGeom prst="ellipse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GLI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11" name="Ovale 10"/>
          <p:cNvSpPr/>
          <p:nvPr/>
        </p:nvSpPr>
        <p:spPr>
          <a:xfrm>
            <a:off x="179512" y="3429000"/>
            <a:ext cx="1008112" cy="1007992"/>
          </a:xfrm>
          <a:prstGeom prst="ellipse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2400" dirty="0" smtClean="0">
                <a:solidFill>
                  <a:schemeClr val="tx1"/>
                </a:solidFill>
              </a:rPr>
              <a:t>GIT</a:t>
            </a:r>
            <a:endParaRPr lang="it-IT" sz="2400" dirty="0">
              <a:solidFill>
                <a:schemeClr val="tx1"/>
              </a:solidFill>
            </a:endParaRPr>
          </a:p>
        </p:txBody>
      </p:sp>
      <p:sp>
        <p:nvSpPr>
          <p:cNvPr id="12" name="Ovale 11"/>
          <p:cNvSpPr/>
          <p:nvPr/>
        </p:nvSpPr>
        <p:spPr>
          <a:xfrm>
            <a:off x="179512" y="5013176"/>
            <a:ext cx="1170000" cy="1176006"/>
          </a:xfrm>
          <a:prstGeom prst="ellipse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2800" dirty="0" smtClean="0">
                <a:solidFill>
                  <a:schemeClr val="tx1"/>
                </a:solidFill>
              </a:rPr>
              <a:t>GLIR</a:t>
            </a:r>
          </a:p>
          <a:p>
            <a:pPr algn="ctr"/>
            <a:r>
              <a:rPr lang="it-IT" sz="1600" dirty="0" smtClean="0">
                <a:solidFill>
                  <a:schemeClr val="tx1"/>
                </a:solidFill>
              </a:rPr>
              <a:t>Toscana</a:t>
            </a:r>
            <a:endParaRPr lang="it-IT" sz="1000" dirty="0">
              <a:solidFill>
                <a:schemeClr val="tx1"/>
              </a:solidFill>
            </a:endParaRPr>
          </a:p>
        </p:txBody>
      </p:sp>
      <p:graphicFrame>
        <p:nvGraphicFramePr>
          <p:cNvPr id="13" name="Tabella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6087594"/>
              </p:ext>
            </p:extLst>
          </p:nvPr>
        </p:nvGraphicFramePr>
        <p:xfrm>
          <a:off x="1475656" y="2420888"/>
          <a:ext cx="6696744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6744"/>
              </a:tblGrid>
              <a:tr h="370840">
                <a:tc>
                  <a:txBody>
                    <a:bodyPr/>
                    <a:lstStyle/>
                    <a:p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A livello di </a:t>
                      </a:r>
                      <a:r>
                        <a:rPr lang="it-IT" sz="1400" b="1" u="sng" dirty="0" smtClean="0">
                          <a:solidFill>
                            <a:schemeClr val="tx1"/>
                          </a:solidFill>
                        </a:rPr>
                        <a:t>Istituto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. Supporta: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Collegio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</a:rPr>
                        <a:t> dei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 Docenti nella definizione ed attuazione del Piano per l’Inclusione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Docenti contitolari (</a:t>
                      </a:r>
                      <a:r>
                        <a:rPr lang="it-IT" sz="1400" b="0" dirty="0" err="1" smtClean="0">
                          <a:solidFill>
                            <a:schemeClr val="tx1"/>
                          </a:solidFill>
                        </a:rPr>
                        <a:t>inf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. e primaria) e Consigli di Classe nell’attuazione PEI</a:t>
                      </a: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5" name="Tabella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7476486"/>
              </p:ext>
            </p:extLst>
          </p:nvPr>
        </p:nvGraphicFramePr>
        <p:xfrm>
          <a:off x="1475656" y="3284984"/>
          <a:ext cx="6696744" cy="1371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96744"/>
              </a:tblGrid>
              <a:tr h="370840"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A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livello </a:t>
                      </a:r>
                      <a:r>
                        <a:rPr lang="it-IT" sz="1400" b="1" u="sng" dirty="0" smtClean="0">
                          <a:solidFill>
                            <a:schemeClr val="tx1"/>
                          </a:solidFill>
                        </a:rPr>
                        <a:t>provinciale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.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RICEVE proposte quantificazione delle Risorse sostegno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didattico, le VERIFICA, FORMULA proposta ad USR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(integrato da associazioni, EELL, AUSL) Compiti di consultazione e programmazione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</a:rPr>
                        <a:t> delle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 attività e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</a:rPr>
                        <a:t> di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coordinamento degli interventi di competenza dei vari livelli Istituzionali sul territorio</a:t>
                      </a:r>
                      <a:endParaRPr lang="it-IT" sz="14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92D050">
                        <a:alpha val="50000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6" name="Tabella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4232643"/>
              </p:ext>
            </p:extLst>
          </p:nvPr>
        </p:nvGraphicFramePr>
        <p:xfrm>
          <a:off x="1475656" y="4797152"/>
          <a:ext cx="6768752" cy="179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68752"/>
              </a:tblGrid>
              <a:tr h="1784902">
                <a:tc>
                  <a:txBody>
                    <a:bodyPr/>
                    <a:lstStyle/>
                    <a:p>
                      <a:pPr marL="0" lvl="0" indent="0" algn="l" defTabSz="914400" rtl="0" eaLnBrk="1" latinLnBrk="0" hangingPunct="1">
                        <a:lnSpc>
                          <a:spcPct val="100000"/>
                        </a:lnSpc>
                        <a:buFont typeface="Arial" panose="020B0604020202020204" pitchFamily="34" charset="0"/>
                        <a:buNone/>
                      </a:pPr>
                      <a:r>
                        <a:rPr lang="it-IT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 livello </a:t>
                      </a:r>
                      <a:r>
                        <a:rPr lang="it-IT" sz="1400" b="1" u="sng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Regionale</a:t>
                      </a:r>
                      <a:r>
                        <a:rPr lang="it-IT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285750" lvl="0" indent="-285750" algn="l" defTabSz="914400" rtl="0" eaLnBrk="1" latinLnBrk="0" hangingPunct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Consulenza e proposta all'USR per la definizione, l'attuazione e la verifica degli accordi di programma … con particolare riferimento alla continuità delle azioni sul territorio, all'orientamento e ai percorsi integrati scuola-territorio-lavoro;</a:t>
                      </a:r>
                    </a:p>
                    <a:p>
                      <a:pPr marL="285750" lvl="0" indent="-285750" algn="l" defTabSz="914400" rtl="0" eaLnBrk="1" latinLnBrk="0" hangingPunct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Supporto ai GIT;</a:t>
                      </a:r>
                    </a:p>
                    <a:p>
                      <a:pPr marL="285750" lvl="0" indent="-285750" algn="l" defTabSz="914400" rtl="0" eaLnBrk="1" latinLnBrk="0" hangingPunct="1">
                        <a:lnSpc>
                          <a:spcPct val="100000"/>
                        </a:lnSpc>
                        <a:buFont typeface="Arial" panose="020B0604020202020204" pitchFamily="34" charset="0"/>
                        <a:buChar char="•"/>
                      </a:pPr>
                      <a:r>
                        <a:rPr lang="it-IT" sz="1400" b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Supporto alle reti di scuole per la progettazione e la realizzazione dei Piani di formazione in servizio del personale della scuola.</a:t>
                      </a: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7" name="Tabel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11290161"/>
              </p:ext>
            </p:extLst>
          </p:nvPr>
        </p:nvGraphicFramePr>
        <p:xfrm>
          <a:off x="1475656" y="764704"/>
          <a:ext cx="6624736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4736"/>
              </a:tblGrid>
              <a:tr h="370840">
                <a:tc>
                  <a:txBody>
                    <a:bodyPr/>
                    <a:lstStyle/>
                    <a:p>
                      <a:r>
                        <a:rPr lang="it-IT" dirty="0" smtClean="0">
                          <a:solidFill>
                            <a:schemeClr val="tx1"/>
                          </a:solidFill>
                        </a:rPr>
                        <a:t>CHI FA</a:t>
                      </a:r>
                      <a:r>
                        <a:rPr lang="it-IT" baseline="0" dirty="0" smtClean="0">
                          <a:solidFill>
                            <a:schemeClr val="tx1"/>
                          </a:solidFill>
                        </a:rPr>
                        <a:t> CHE COSA</a:t>
                      </a:r>
                      <a:endParaRPr lang="it-IT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Pagina iniziale 4">
            <a:hlinkClick r:id="rId2" action="ppaction://hlinksldjump" highlightClick="1"/>
          </p:cNvPr>
          <p:cNvSpPr/>
          <p:nvPr/>
        </p:nvSpPr>
        <p:spPr>
          <a:xfrm>
            <a:off x="8460432" y="6021288"/>
            <a:ext cx="576064" cy="432048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Ovale 13"/>
          <p:cNvSpPr/>
          <p:nvPr/>
        </p:nvSpPr>
        <p:spPr>
          <a:xfrm>
            <a:off x="198582" y="1052736"/>
            <a:ext cx="917034" cy="935984"/>
          </a:xfrm>
          <a:prstGeom prst="ellipse">
            <a:avLst/>
          </a:prstGeom>
          <a:solidFill>
            <a:srgbClr val="92D05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it-IT" sz="2000" dirty="0" smtClean="0">
                <a:solidFill>
                  <a:schemeClr val="tx1"/>
                </a:solidFill>
              </a:rPr>
              <a:t>GLOI</a:t>
            </a:r>
            <a:endParaRPr lang="it-IT" sz="2000" dirty="0">
              <a:solidFill>
                <a:schemeClr val="tx1"/>
              </a:solidFill>
            </a:endParaRPr>
          </a:p>
        </p:txBody>
      </p:sp>
      <p:graphicFrame>
        <p:nvGraphicFramePr>
          <p:cNvPr id="18" name="Tabel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87763397"/>
              </p:ext>
            </p:extLst>
          </p:nvPr>
        </p:nvGraphicFramePr>
        <p:xfrm>
          <a:off x="1475656" y="1196752"/>
          <a:ext cx="6624736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624736"/>
              </a:tblGrid>
              <a:tr h="977888">
                <a:tc>
                  <a:txBody>
                    <a:bodyPr/>
                    <a:lstStyle/>
                    <a:p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A livello di </a:t>
                      </a:r>
                      <a:r>
                        <a:rPr lang="it-IT" sz="1400" b="1" u="sng" dirty="0" smtClean="0">
                          <a:solidFill>
                            <a:schemeClr val="tx1"/>
                          </a:solidFill>
                        </a:rPr>
                        <a:t>Istituto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. Composto dal team dei docenti contitolari (infanzie e primaria) o dal Consiglio di Classe. Progettazione Educativa, metodologica, pedagogica, didattica</a:t>
                      </a:r>
                    </a:p>
                    <a:p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Elabora ed approva il PEI,</a:t>
                      </a:r>
                      <a:r>
                        <a:rPr lang="it-IT" sz="1400" b="0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it-IT" sz="1400" b="0" dirty="0" smtClean="0">
                          <a:solidFill>
                            <a:schemeClr val="tx1"/>
                          </a:solidFill>
                        </a:rPr>
                        <a:t>con la partecipazione dei genitori, delle figure professionali specifiche e con il necessario supporto della UV </a:t>
                      </a:r>
                    </a:p>
                  </a:txBody>
                  <a:tcPr>
                    <a:solidFill>
                      <a:srgbClr val="92D050">
                        <a:alpha val="49804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20" name="Titolo 3"/>
          <p:cNvSpPr txBox="1">
            <a:spLocks/>
          </p:cNvSpPr>
          <p:nvPr/>
        </p:nvSpPr>
        <p:spPr>
          <a:xfrm>
            <a:off x="251520" y="116632"/>
            <a:ext cx="7673280" cy="576064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2400" b="1" spc="5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COMPITI DEI GDL PER L’INCLUSIONE SCOLASTICA</a:t>
            </a:r>
            <a:endParaRPr kumimoji="0" lang="it-IT" sz="24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29895753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5" grpId="0" animBg="1"/>
      <p:bldP spid="1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94872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6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ALTRE DISPOSIZIONI</a:t>
            </a: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it-IT" dirty="0" smtClean="0"/>
              <a:t>Per agevolare la continuità il dirigente può valutare, nell’interesse degli alunni, la possibilità di conferire il sostegno a personale con contratto a tempo determinato e specializzazione, su richiesta della famiglia.</a:t>
            </a:r>
          </a:p>
          <a:p>
            <a:pPr algn="just"/>
            <a:r>
              <a:rPr lang="it-IT" dirty="0" smtClean="0"/>
              <a:t>Entro 120 giorni decreti attuativi con misure su: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it-IT" dirty="0" smtClean="0"/>
              <a:t>Formazione personale scolastico</a:t>
            </a:r>
          </a:p>
          <a:p>
            <a:pPr lvl="1" algn="just">
              <a:buFont typeface="Wingdings" panose="05000000000000000000" pitchFamily="2" charset="2"/>
              <a:buChar char="Ø"/>
            </a:pPr>
            <a:r>
              <a:rPr lang="it-IT" dirty="0" smtClean="0"/>
              <a:t>Progetti e iniziative a supporto delle scuole.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8451259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>
          <a:xfrm>
            <a:off x="251520" y="274638"/>
            <a:ext cx="7673280" cy="121014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4000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DLgs</a:t>
            </a:r>
            <a:r>
              <a:rPr lang="it-IT" sz="4000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66 DEL 13/04/2017</a:t>
            </a:r>
            <a:endParaRPr lang="it-IT" sz="4000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Segnaposto contenuto 4"/>
          <p:cNvSpPr>
            <a:spLocks noGrp="1"/>
          </p:cNvSpPr>
          <p:nvPr>
            <p:ph idx="1"/>
          </p:nvPr>
        </p:nvSpPr>
        <p:spPr>
          <a:xfrm>
            <a:off x="457200" y="1412776"/>
            <a:ext cx="7467600" cy="5061176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r>
              <a:rPr lang="it-IT" dirty="0" smtClean="0"/>
              <a:t>MODIFICHE </a:t>
            </a:r>
            <a:r>
              <a:rPr lang="it-IT" dirty="0" smtClean="0"/>
              <a:t>APPORTATE DAL </a:t>
            </a:r>
            <a:r>
              <a:rPr lang="it-IT" dirty="0" err="1" smtClean="0"/>
              <a:t>DLgs</a:t>
            </a:r>
            <a:r>
              <a:rPr lang="it-IT" dirty="0"/>
              <a:t> 7/8/2019, </a:t>
            </a:r>
            <a:r>
              <a:rPr lang="it-IT" dirty="0" smtClean="0"/>
              <a:t>n. 96</a:t>
            </a:r>
          </a:p>
          <a:p>
            <a:pPr marL="0" indent="0">
              <a:buNone/>
            </a:pPr>
            <a:endParaRPr lang="it-IT" dirty="0"/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  <a:p>
            <a:pPr marL="0" indent="0" algn="just">
              <a:buNone/>
            </a:pPr>
            <a:r>
              <a:rPr lang="it-IT" dirty="0" smtClean="0"/>
              <a:t>Ecco </a:t>
            </a:r>
            <a:r>
              <a:rPr lang="it-IT" dirty="0"/>
              <a:t>le principali novità che si possono ricavare allo stato attuale dal </a:t>
            </a:r>
            <a:r>
              <a:rPr lang="it-IT" dirty="0" err="1" smtClean="0"/>
              <a:t>DLgs</a:t>
            </a:r>
            <a:r>
              <a:rPr lang="it-IT" dirty="0" smtClean="0"/>
              <a:t> 66/2017 </a:t>
            </a:r>
            <a:r>
              <a:rPr lang="it-IT" dirty="0"/>
              <a:t>attuativo della legge </a:t>
            </a:r>
            <a:r>
              <a:rPr lang="it-IT" dirty="0" smtClean="0"/>
              <a:t>«La </a:t>
            </a:r>
            <a:r>
              <a:rPr lang="it-IT" dirty="0"/>
              <a:t>buona </a:t>
            </a:r>
            <a:r>
              <a:rPr lang="it-IT" dirty="0" smtClean="0"/>
              <a:t>scuola» </a:t>
            </a:r>
            <a:r>
              <a:rPr lang="it-IT" dirty="0"/>
              <a:t>e </a:t>
            </a:r>
            <a:r>
              <a:rPr lang="it-IT" dirty="0" smtClean="0"/>
              <a:t>relative </a:t>
            </a:r>
            <a:r>
              <a:rPr lang="it-IT" dirty="0"/>
              <a:t>al capitolo </a:t>
            </a:r>
            <a:r>
              <a:rPr lang="it-IT" dirty="0" smtClean="0"/>
              <a:t>inclusione</a:t>
            </a:r>
          </a:p>
          <a:p>
            <a:pPr marL="0" indent="0" algn="just">
              <a:buNone/>
            </a:pPr>
            <a:r>
              <a:rPr lang="it-IT" dirty="0" smtClean="0"/>
              <a:t>Sono presenti le modifiche del decreto Bussetti (</a:t>
            </a:r>
            <a:r>
              <a:rPr lang="it-IT" dirty="0" err="1" smtClean="0"/>
              <a:t>DLgs</a:t>
            </a:r>
            <a:r>
              <a:rPr lang="it-IT" dirty="0" smtClean="0"/>
              <a:t> 96/2019)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3968536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58868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45720" tIns="0" rIns="45720" bIns="0" anchor="ctr" anchorCtr="0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it-IT" sz="3600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  <a:ea typeface="+mn-ea"/>
                <a:cs typeface="+mn-cs"/>
              </a:rPr>
              <a:t>A CURA DEL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124744"/>
            <a:ext cx="7239000" cy="5330992"/>
          </a:xfrm>
        </p:spPr>
        <p:txBody>
          <a:bodyPr/>
          <a:lstStyle/>
          <a:p>
            <a:pPr marL="0" indent="0">
              <a:buNone/>
            </a:pPr>
            <a:r>
              <a:rPr lang="it-IT" dirty="0"/>
              <a:t>Gruppo di </a:t>
            </a:r>
            <a:r>
              <a:rPr lang="it-IT" dirty="0" smtClean="0"/>
              <a:t>coordinamento </a:t>
            </a:r>
            <a:r>
              <a:rPr lang="it-IT" dirty="0"/>
              <a:t>regionale in materia di </a:t>
            </a:r>
            <a:r>
              <a:rPr lang="it-IT" dirty="0" smtClean="0"/>
              <a:t>“</a:t>
            </a:r>
            <a:r>
              <a:rPr lang="it-IT" i="1" dirty="0" smtClean="0"/>
              <a:t>Inclusione Scolastica</a:t>
            </a:r>
            <a:r>
              <a:rPr lang="it-IT" dirty="0" smtClean="0"/>
              <a:t>”:</a:t>
            </a:r>
          </a:p>
          <a:p>
            <a:endParaRPr lang="it-IT" dirty="0"/>
          </a:p>
          <a:p>
            <a:endParaRPr lang="it-IT" dirty="0"/>
          </a:p>
        </p:txBody>
      </p:sp>
      <p:graphicFrame>
        <p:nvGraphicFramePr>
          <p:cNvPr id="4" name="Tabel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496897"/>
              </p:ext>
            </p:extLst>
          </p:nvPr>
        </p:nvGraphicFramePr>
        <p:xfrm>
          <a:off x="755576" y="2276870"/>
          <a:ext cx="7344817" cy="3242152"/>
        </p:xfrm>
        <a:graphic>
          <a:graphicData uri="http://schemas.openxmlformats.org/drawingml/2006/table">
            <a:tbl>
              <a:tblPr firstRow="1" firstCol="1" lastRow="1" lastCol="1" bandRow="1" bandCol="1">
                <a:tableStyleId>{5C22544A-7EE6-4342-B048-85BDC9FD1C3A}</a:tableStyleId>
              </a:tblPr>
              <a:tblGrid>
                <a:gridCol w="1008112"/>
                <a:gridCol w="1080120"/>
                <a:gridCol w="5256585"/>
              </a:tblGrid>
              <a:tr h="254407"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Salvini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30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chemeClr val="tx1"/>
                          </a:solidFill>
                          <a:effectLst/>
                        </a:rPr>
                        <a:t>Luca</a:t>
                      </a:r>
                      <a:endParaRPr lang="it-IT" sz="140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30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Dirigente Tecnico USR Toscana – Coordinatore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321659"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Bocci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 err="1">
                          <a:solidFill>
                            <a:schemeClr val="tx1"/>
                          </a:solidFill>
                          <a:effectLst/>
                        </a:rPr>
                        <a:t>Iolanda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Dirigente scolastico IIS Barga di 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  <a:effectLst/>
                        </a:rPr>
                        <a:t>Barga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339211"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err="1">
                          <a:solidFill>
                            <a:schemeClr val="tx1"/>
                          </a:solidFill>
                          <a:effectLst/>
                        </a:rPr>
                        <a:t>Bonalumi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Elisabetta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Dirigente Liceo Pascoli di 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  <a:effectLst/>
                        </a:rPr>
                        <a:t>Firenze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324933"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 err="1">
                          <a:solidFill>
                            <a:schemeClr val="tx1"/>
                          </a:solidFill>
                          <a:effectLst/>
                        </a:rPr>
                        <a:t>Capitini</a:t>
                      </a: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Roberta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Dirigente scolastico IC G. Civinini Albinia di 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  <a:effectLst/>
                        </a:rPr>
                        <a:t>Orbetello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254408"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chemeClr val="tx1"/>
                          </a:solidFill>
                          <a:effectLst/>
                        </a:rPr>
                        <a:t>Carraresi </a:t>
                      </a:r>
                      <a:endParaRPr lang="it-IT" sz="140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Rita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Dirigente scolastico IC Sesto 3 di Sesto 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  <a:effectLst/>
                        </a:rPr>
                        <a:t>Fiorentino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305584"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chemeClr val="tx1"/>
                          </a:solidFill>
                          <a:effectLst/>
                        </a:rPr>
                        <a:t>Cicalini </a:t>
                      </a:r>
                      <a:endParaRPr lang="it-IT" sz="140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Monica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Dirigente scolastico IC 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  <a:effectLst/>
                        </a:rPr>
                        <a:t>Anghiari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254408"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chemeClr val="tx1"/>
                          </a:solidFill>
                          <a:effectLst/>
                        </a:rPr>
                        <a:t>Machetti </a:t>
                      </a:r>
                      <a:endParaRPr lang="it-IT" sz="140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Cinzia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Dirigente IIS Leopoldo II di Lorena di 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  <a:effectLst/>
                        </a:rPr>
                        <a:t>Grosseto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254408"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chemeClr val="tx1"/>
                          </a:solidFill>
                          <a:effectLst/>
                        </a:rPr>
                        <a:t>Rainaldi </a:t>
                      </a:r>
                      <a:endParaRPr lang="it-IT" sz="140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Maria Luisa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Dirigente scolastico IC Caponnetto di Bagno a 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  <a:effectLst/>
                        </a:rPr>
                        <a:t>Ripoli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427455"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chemeClr val="tx1"/>
                          </a:solidFill>
                          <a:effectLst/>
                        </a:rPr>
                        <a:t>Santini </a:t>
                      </a:r>
                      <a:endParaRPr lang="it-IT" sz="140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Iasmina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Dirigente scolastico IC Martiri di Civitella di Civitella in Val di </a:t>
                      </a:r>
                      <a:r>
                        <a:rPr lang="it-IT" sz="1400" dirty="0" smtClean="0">
                          <a:solidFill>
                            <a:schemeClr val="tx1"/>
                          </a:solidFill>
                          <a:effectLst/>
                        </a:rPr>
                        <a:t>Chiana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251271"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chemeClr val="tx1"/>
                          </a:solidFill>
                          <a:effectLst/>
                        </a:rPr>
                        <a:t>Benvenuti </a:t>
                      </a:r>
                      <a:endParaRPr lang="it-IT" sz="140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Cristina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Docente distaccata USR Toscana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  <a:tr h="254408">
                <a:tc>
                  <a:txBody>
                    <a:bodyPr/>
                    <a:lstStyle/>
                    <a:p>
                      <a:pPr marL="28575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>
                          <a:solidFill>
                            <a:schemeClr val="tx1"/>
                          </a:solidFill>
                          <a:effectLst/>
                        </a:rPr>
                        <a:t>Bonelli </a:t>
                      </a:r>
                      <a:endParaRPr lang="it-IT" sz="140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Roberta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  <a:tc>
                  <a:txBody>
                    <a:bodyPr/>
                    <a:lstStyle/>
                    <a:p>
                      <a:pPr marL="2794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it-IT" sz="1400" dirty="0">
                          <a:solidFill>
                            <a:schemeClr val="tx1"/>
                          </a:solidFill>
                          <a:effectLst/>
                        </a:rPr>
                        <a:t>Docente distaccata UST di Siena</a:t>
                      </a:r>
                      <a:endParaRPr lang="it-IT" sz="1400" dirty="0">
                        <a:solidFill>
                          <a:schemeClr val="tx1"/>
                        </a:solidFill>
                        <a:effectLst/>
                        <a:latin typeface="Trebuchet MS"/>
                        <a:ea typeface="Trebuchet MS"/>
                        <a:cs typeface="Trebuchet MS"/>
                      </a:endParaRPr>
                    </a:p>
                  </a:txBody>
                  <a:tcPr marL="0" marR="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3779283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it-IT" sz="3400" b="1" dirty="0" smtClean="0"/>
              <a:t>COMMISSIONE </a:t>
            </a:r>
            <a:r>
              <a:rPr lang="it-IT" sz="3400" b="1" dirty="0"/>
              <a:t>MEDICO LEGALE DELL’INPS</a:t>
            </a:r>
            <a:r>
              <a:rPr lang="it-IT" sz="3400" dirty="0" smtClean="0"/>
              <a:t>: </a:t>
            </a:r>
          </a:p>
          <a:p>
            <a:endParaRPr lang="it-IT" dirty="0" smtClean="0"/>
          </a:p>
          <a:p>
            <a:pPr algn="just"/>
            <a:r>
              <a:rPr lang="it-IT" dirty="0" smtClean="0"/>
              <a:t>Riceve certificazione medico diagnostica funzionale da specialista ASL</a:t>
            </a:r>
          </a:p>
          <a:p>
            <a:pPr algn="just"/>
            <a:r>
              <a:rPr lang="it-IT" dirty="0" smtClean="0"/>
              <a:t>accerta </a:t>
            </a:r>
            <a:r>
              <a:rPr lang="it-IT" dirty="0"/>
              <a:t>la disabilità </a:t>
            </a:r>
            <a:r>
              <a:rPr lang="it-IT" dirty="0" smtClean="0"/>
              <a:t>accordando/negando </a:t>
            </a:r>
            <a:r>
              <a:rPr lang="it-IT" dirty="0"/>
              <a:t>la </a:t>
            </a:r>
            <a:r>
              <a:rPr lang="it-IT" dirty="0" smtClean="0"/>
              <a:t>104, entro 30 giorni.</a:t>
            </a:r>
          </a:p>
          <a:p>
            <a:pPr algn="just"/>
            <a:r>
              <a:rPr lang="it-IT" u="sng" dirty="0" smtClean="0"/>
              <a:t>Contestualmente, se richiesto dai genitori,</a:t>
            </a:r>
            <a:r>
              <a:rPr lang="it-IT" dirty="0" smtClean="0"/>
              <a:t> </a:t>
            </a:r>
            <a:r>
              <a:rPr lang="it-IT" u="sng" dirty="0" smtClean="0"/>
              <a:t>le commissioni accertano la disabilità ai fini dell’inclusione scolastica</a:t>
            </a:r>
          </a:p>
          <a:p>
            <a:pPr algn="just"/>
            <a:r>
              <a:rPr lang="it-IT" dirty="0" smtClean="0"/>
              <a:t>Composizione</a:t>
            </a:r>
            <a:r>
              <a:rPr lang="it-IT" dirty="0"/>
              <a:t> </a:t>
            </a:r>
            <a:r>
              <a:rPr lang="it-IT" dirty="0" smtClean="0"/>
              <a:t>nella Regione Toscana (in età evolutiva)</a:t>
            </a:r>
          </a:p>
          <a:p>
            <a:pPr lvl="1" algn="just">
              <a:buFontTx/>
              <a:buChar char="-"/>
            </a:pPr>
            <a:r>
              <a:rPr lang="it-IT" dirty="0" smtClean="0"/>
              <a:t>medico legale</a:t>
            </a:r>
            <a:r>
              <a:rPr lang="it-IT" dirty="0"/>
              <a:t>;</a:t>
            </a:r>
            <a:endParaRPr lang="it-IT" dirty="0" smtClean="0"/>
          </a:p>
          <a:p>
            <a:pPr lvl="1" algn="just">
              <a:buFontTx/>
              <a:buChar char="-"/>
            </a:pPr>
            <a:r>
              <a:rPr lang="it-IT" dirty="0" smtClean="0"/>
              <a:t>due medici di cui uno specialista in pediatra o in neuropsichiatra e uno specialista nella patologia; </a:t>
            </a:r>
          </a:p>
          <a:p>
            <a:pPr lvl="1" algn="just">
              <a:buFontTx/>
              <a:buChar char="-"/>
            </a:pPr>
            <a:r>
              <a:rPr lang="it-IT" dirty="0" smtClean="0"/>
              <a:t>un assistente specialistico o un operatore sociale o uno psicologo), individuato dall’ente locale</a:t>
            </a:r>
          </a:p>
          <a:p>
            <a:pPr lvl="1" algn="just">
              <a:buFontTx/>
              <a:buChar char="-"/>
            </a:pPr>
            <a:r>
              <a:rPr lang="it-IT" dirty="0" smtClean="0"/>
              <a:t>medico </a:t>
            </a:r>
            <a:r>
              <a:rPr lang="it-IT" i="1" dirty="0" smtClean="0"/>
              <a:t>INPS</a:t>
            </a:r>
            <a:endParaRPr lang="it-IT" dirty="0"/>
          </a:p>
        </p:txBody>
      </p:sp>
      <p:sp>
        <p:nvSpPr>
          <p:cNvPr id="5" name="Titolo 3"/>
          <p:cNvSpPr txBox="1">
            <a:spLocks/>
          </p:cNvSpPr>
          <p:nvPr/>
        </p:nvSpPr>
        <p:spPr>
          <a:xfrm>
            <a:off x="251520" y="274638"/>
            <a:ext cx="7673280" cy="106613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 COMMISSIONI (1)</a:t>
            </a:r>
            <a:endParaRPr kumimoji="0" lang="it-IT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04715450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7467600" cy="4989168"/>
          </a:xfrm>
        </p:spPr>
        <p:txBody>
          <a:bodyPr>
            <a:normAutofit fontScale="92500" lnSpcReduction="10000"/>
          </a:bodyPr>
          <a:lstStyle/>
          <a:p>
            <a:pPr marL="514350" lvl="0" indent="-514350">
              <a:buClr>
                <a:srgbClr val="AD0101"/>
              </a:buClr>
              <a:buFont typeface="+mj-lt"/>
              <a:buAutoNum type="arabicPeriod" startAt="2"/>
            </a:pPr>
            <a:r>
              <a:rPr lang="it-IT" sz="2800" b="1" dirty="0" smtClean="0">
                <a:solidFill>
                  <a:prstClr val="black"/>
                </a:solidFill>
              </a:rPr>
              <a:t>UNITA’ DI VALUTAZIONE MULTIDISCIPLINARE (UVM)</a:t>
            </a:r>
            <a:endParaRPr lang="it-IT" sz="2000" dirty="0" smtClean="0">
              <a:solidFill>
                <a:prstClr val="black"/>
              </a:solidFill>
            </a:endParaRPr>
          </a:p>
          <a:p>
            <a:pPr algn="just">
              <a:buClr>
                <a:srgbClr val="AD0101"/>
              </a:buClr>
              <a:buFont typeface="Wingdings" panose="05000000000000000000" pitchFamily="2" charset="2"/>
              <a:buChar char="q"/>
            </a:pPr>
            <a:r>
              <a:rPr lang="it-IT" sz="2800" dirty="0" smtClean="0">
                <a:solidFill>
                  <a:prstClr val="black"/>
                </a:solidFill>
              </a:rPr>
              <a:t> </a:t>
            </a:r>
            <a:r>
              <a:rPr lang="it-IT" sz="2800" dirty="0">
                <a:solidFill>
                  <a:prstClr val="black"/>
                </a:solidFill>
              </a:rPr>
              <a:t>commissione della ASL composta da: </a:t>
            </a:r>
          </a:p>
          <a:p>
            <a:pPr lvl="1" algn="just">
              <a:buClr>
                <a:srgbClr val="AD0101"/>
              </a:buClr>
              <a:buFont typeface="Wingdings" panose="05000000000000000000" pitchFamily="2" charset="2"/>
              <a:buChar char="ü"/>
            </a:pPr>
            <a:r>
              <a:rPr lang="it-IT" sz="1700" dirty="0" smtClean="0">
                <a:solidFill>
                  <a:prstClr val="black"/>
                </a:solidFill>
              </a:rPr>
              <a:t>uno specialista in neuropsichiatra </a:t>
            </a:r>
            <a:r>
              <a:rPr lang="it-IT" sz="1700" dirty="0">
                <a:solidFill>
                  <a:prstClr val="black"/>
                </a:solidFill>
              </a:rPr>
              <a:t>infantile </a:t>
            </a:r>
            <a:r>
              <a:rPr lang="it-IT" sz="1700" dirty="0" smtClean="0">
                <a:solidFill>
                  <a:prstClr val="black"/>
                </a:solidFill>
              </a:rPr>
              <a:t>o un medico </a:t>
            </a:r>
            <a:r>
              <a:rPr lang="it-IT" sz="1700" dirty="0">
                <a:solidFill>
                  <a:prstClr val="black"/>
                </a:solidFill>
              </a:rPr>
              <a:t>specialista esperto nella patologia </a:t>
            </a:r>
          </a:p>
          <a:p>
            <a:pPr lvl="1" algn="just">
              <a:buClr>
                <a:srgbClr val="AD0101"/>
              </a:buClr>
              <a:buFont typeface="Wingdings" panose="05000000000000000000" pitchFamily="2" charset="2"/>
              <a:buChar char="ü"/>
            </a:pPr>
            <a:endParaRPr lang="it-IT" sz="1700" dirty="0" smtClean="0">
              <a:solidFill>
                <a:prstClr val="black"/>
              </a:solidFill>
            </a:endParaRPr>
          </a:p>
          <a:p>
            <a:pPr lvl="1" algn="just">
              <a:buClr>
                <a:srgbClr val="AD0101"/>
              </a:buClr>
              <a:buFont typeface="Wingdings" panose="05000000000000000000" pitchFamily="2" charset="2"/>
              <a:buChar char="ü"/>
            </a:pPr>
            <a:r>
              <a:rPr lang="it-IT" sz="1700" dirty="0" smtClean="0">
                <a:solidFill>
                  <a:prstClr val="black"/>
                </a:solidFill>
              </a:rPr>
              <a:t>Almeno due fra le seguenti figure: terapista </a:t>
            </a:r>
            <a:r>
              <a:rPr lang="it-IT" sz="1700" dirty="0">
                <a:solidFill>
                  <a:prstClr val="black"/>
                </a:solidFill>
              </a:rPr>
              <a:t>della </a:t>
            </a:r>
            <a:r>
              <a:rPr lang="it-IT" sz="1700" dirty="0" smtClean="0">
                <a:solidFill>
                  <a:prstClr val="black"/>
                </a:solidFill>
              </a:rPr>
              <a:t>riabilitazione/psicologo dell’età evolutiva/assistente sociale o pedagogista o altro delegato in rappresentanza </a:t>
            </a:r>
            <a:r>
              <a:rPr lang="it-IT" sz="1700" dirty="0">
                <a:solidFill>
                  <a:prstClr val="black"/>
                </a:solidFill>
              </a:rPr>
              <a:t>dell’Ente </a:t>
            </a:r>
            <a:r>
              <a:rPr lang="it-IT" sz="1700" dirty="0" smtClean="0">
                <a:solidFill>
                  <a:prstClr val="black"/>
                </a:solidFill>
              </a:rPr>
              <a:t>locale.</a:t>
            </a:r>
          </a:p>
          <a:p>
            <a:pPr marL="0" lvl="0" indent="0" algn="just">
              <a:buClr>
                <a:srgbClr val="AD0101"/>
              </a:buClr>
              <a:buNone/>
            </a:pPr>
            <a:endParaRPr lang="it-IT" sz="2000" dirty="0" smtClean="0">
              <a:solidFill>
                <a:prstClr val="black"/>
              </a:solidFill>
            </a:endParaRPr>
          </a:p>
          <a:p>
            <a:pPr algn="just">
              <a:buClr>
                <a:srgbClr val="AD0101"/>
              </a:buClr>
              <a:buFont typeface="Wingdings" panose="05000000000000000000" pitchFamily="2" charset="2"/>
              <a:buChar char="q"/>
            </a:pPr>
            <a:r>
              <a:rPr lang="it-IT" sz="2800" dirty="0">
                <a:solidFill>
                  <a:prstClr val="black"/>
                </a:solidFill>
              </a:rPr>
              <a:t>redige il PROFILO DI </a:t>
            </a:r>
            <a:r>
              <a:rPr lang="it-IT" sz="2800" dirty="0" smtClean="0">
                <a:solidFill>
                  <a:prstClr val="black"/>
                </a:solidFill>
              </a:rPr>
              <a:t>FUNZIONAMENTO(PF) IN CHIAVE ICF:</a:t>
            </a:r>
          </a:p>
          <a:p>
            <a:pPr lvl="1" algn="just">
              <a:buClr>
                <a:srgbClr val="AD0101"/>
              </a:buClr>
              <a:buFont typeface="Wingdings" panose="05000000000000000000" pitchFamily="2" charset="2"/>
              <a:buChar char="ü"/>
            </a:pPr>
            <a:r>
              <a:rPr lang="it-IT" sz="2500" dirty="0" smtClean="0">
                <a:solidFill>
                  <a:prstClr val="black"/>
                </a:solidFill>
              </a:rPr>
              <a:t>in collaborazione con </a:t>
            </a:r>
            <a:r>
              <a:rPr lang="it-IT" sz="1700" dirty="0" smtClean="0">
                <a:solidFill>
                  <a:prstClr val="black"/>
                </a:solidFill>
              </a:rPr>
              <a:t>genitori, alunno se maggiorenne</a:t>
            </a:r>
          </a:p>
          <a:p>
            <a:pPr lvl="1" algn="just">
              <a:buClr>
                <a:srgbClr val="AD0101"/>
              </a:buClr>
              <a:buFont typeface="Wingdings" panose="05000000000000000000" pitchFamily="2" charset="2"/>
              <a:buChar char="ü"/>
            </a:pPr>
            <a:r>
              <a:rPr lang="it-IT" sz="1700" dirty="0" smtClean="0">
                <a:solidFill>
                  <a:prstClr val="black"/>
                </a:solidFill>
              </a:rPr>
              <a:t>Con la partecipazione del dirigente o un docente specializzato della scuola frequentata</a:t>
            </a:r>
            <a:endParaRPr lang="it-IT" sz="1700" dirty="0">
              <a:solidFill>
                <a:prstClr val="black"/>
              </a:solidFill>
            </a:endParaRPr>
          </a:p>
        </p:txBody>
      </p:sp>
      <p:sp>
        <p:nvSpPr>
          <p:cNvPr id="5" name="Titolo 3"/>
          <p:cNvSpPr txBox="1">
            <a:spLocks/>
          </p:cNvSpPr>
          <p:nvPr/>
        </p:nvSpPr>
        <p:spPr>
          <a:xfrm>
            <a:off x="267286" y="252746"/>
            <a:ext cx="7673280" cy="9941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4000" b="1" i="0" u="none" strike="noStrike" kern="1200" spc="50" normalizeH="0" baseline="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LE COMMISSIONI (2)</a:t>
            </a:r>
            <a:endParaRPr kumimoji="0" lang="it-IT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6807770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egnaposto contenuto 10"/>
          <p:cNvSpPr>
            <a:spLocks noGrp="1"/>
          </p:cNvSpPr>
          <p:nvPr>
            <p:ph idx="1"/>
          </p:nvPr>
        </p:nvSpPr>
        <p:spPr>
          <a:xfrm>
            <a:off x="457200" y="1484784"/>
            <a:ext cx="7467600" cy="5256584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§"/>
            </a:pPr>
            <a:endParaRPr lang="it-IT" dirty="0" smtClean="0"/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it-IT" dirty="0" smtClean="0"/>
              <a:t>E’ il documento </a:t>
            </a:r>
            <a:r>
              <a:rPr lang="it-IT" u="sng" dirty="0" smtClean="0"/>
              <a:t>propedeutico e necessario </a:t>
            </a:r>
            <a:r>
              <a:rPr lang="it-IT" dirty="0" smtClean="0"/>
              <a:t>alla predisposizione del  Progetto Individuale e del PEI;</a:t>
            </a:r>
            <a:endParaRPr lang="it-IT" dirty="0"/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it-IT" dirty="0" smtClean="0"/>
              <a:t>E’ redatto in chiave ICF (modello </a:t>
            </a:r>
            <a:r>
              <a:rPr lang="it-IT" dirty="0" err="1" smtClean="0"/>
              <a:t>bio</a:t>
            </a:r>
            <a:r>
              <a:rPr lang="it-IT" dirty="0" smtClean="0"/>
              <a:t>-</a:t>
            </a:r>
            <a:r>
              <a:rPr lang="it-IT" dirty="0" err="1" smtClean="0"/>
              <a:t>psico</a:t>
            </a:r>
            <a:r>
              <a:rPr lang="it-IT" dirty="0" smtClean="0"/>
              <a:t>-sociale);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it-IT" dirty="0" smtClean="0"/>
              <a:t>E’ aggiornato ai passaggi di istruzione o in caso di cambiamenti nella persona;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it-IT" dirty="0"/>
              <a:t>Definisce competenze professionali e la tipologia di misure utili (prima necessarie) per l’inclusione </a:t>
            </a:r>
            <a:r>
              <a:rPr lang="it-IT" dirty="0" smtClean="0"/>
              <a:t>scolastica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it-IT" dirty="0" smtClean="0"/>
              <a:t>I genitori o chi esercita la responsabilità genitoriale TRASMETTONO il </a:t>
            </a:r>
            <a:r>
              <a:rPr lang="it-IT" b="1" dirty="0" smtClean="0"/>
              <a:t>Profilo di Funzionamento </a:t>
            </a:r>
            <a:r>
              <a:rPr lang="it-IT" dirty="0" smtClean="0"/>
              <a:t>all’Istituzione Scolastica e all’Ente Locale competente rispettivamente ai fini della predisposizione del PEI e del Progetto Individuale QUALORA VENGA RICHIESTO DALLA FAMIGLIA</a:t>
            </a:r>
          </a:p>
          <a:p>
            <a:pPr algn="just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it-IT" dirty="0" smtClean="0"/>
              <a:t>Sostituisce in modo graduale al momento solo al passaggio di grado: Diagnosi Funzionale e Profilo Dinamico Funzionale</a:t>
            </a:r>
          </a:p>
        </p:txBody>
      </p:sp>
      <p:sp>
        <p:nvSpPr>
          <p:cNvPr id="5" name="Titolo 3"/>
          <p:cNvSpPr txBox="1">
            <a:spLocks/>
          </p:cNvSpPr>
          <p:nvPr/>
        </p:nvSpPr>
        <p:spPr>
          <a:xfrm>
            <a:off x="251520" y="274638"/>
            <a:ext cx="7673280" cy="12101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PROFILO DI FUNZIONAMENTO </a:t>
            </a:r>
            <a:r>
              <a:rPr lang="it-IT" sz="32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(dal 12 settembre 2019) </a:t>
            </a:r>
            <a:endParaRPr kumimoji="0" lang="it-IT" sz="36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51619502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628800"/>
            <a:ext cx="7467600" cy="4873752"/>
          </a:xfrm>
        </p:spPr>
        <p:txBody>
          <a:bodyPr>
            <a:normAutofit/>
          </a:bodyPr>
          <a:lstStyle/>
          <a:p>
            <a:pPr algn="just"/>
            <a:r>
              <a:rPr lang="it-IT" b="1" dirty="0" smtClean="0"/>
              <a:t>A cura </a:t>
            </a:r>
            <a:r>
              <a:rPr lang="it-IT" b="1" dirty="0" smtClean="0"/>
              <a:t>del </a:t>
            </a:r>
            <a:r>
              <a:rPr lang="it-IT" b="1" dirty="0" smtClean="0"/>
              <a:t>Comune di residenza</a:t>
            </a:r>
            <a:r>
              <a:rPr lang="it-IT" dirty="0" smtClean="0"/>
              <a:t>, </a:t>
            </a:r>
            <a:r>
              <a:rPr lang="it-IT" b="1" dirty="0" smtClean="0"/>
              <a:t>d’intesa con ASL</a:t>
            </a:r>
            <a:endParaRPr lang="it-IT" dirty="0" smtClean="0"/>
          </a:p>
          <a:p>
            <a:pPr algn="just"/>
            <a:r>
              <a:rPr lang="it-IT" dirty="0" smtClean="0"/>
              <a:t>Su richiesta e con </a:t>
            </a:r>
            <a:r>
              <a:rPr lang="it-IT" dirty="0" smtClean="0"/>
              <a:t>la </a:t>
            </a:r>
            <a:r>
              <a:rPr lang="it-IT" dirty="0" smtClean="0"/>
              <a:t>collaborazione dei genitori</a:t>
            </a:r>
          </a:p>
          <a:p>
            <a:pPr algn="just"/>
            <a:r>
              <a:rPr lang="it-IT" dirty="0" smtClean="0"/>
              <a:t>Con la partecipazione di un rappresentante della scuola</a:t>
            </a:r>
          </a:p>
          <a:p>
            <a:pPr algn="just"/>
            <a:r>
              <a:rPr lang="it-IT" dirty="0" smtClean="0"/>
              <a:t>Sulla base del PROFILO DI FUNZIONAMENTO</a:t>
            </a:r>
          </a:p>
          <a:p>
            <a:pPr algn="just"/>
            <a:r>
              <a:rPr lang="it-IT" dirty="0" smtClean="0"/>
              <a:t>Definisce prestazioni e servizi erogati da Ente Locale, ASL e Scuola </a:t>
            </a:r>
          </a:p>
          <a:p>
            <a:pPr algn="just"/>
            <a:r>
              <a:rPr lang="it-IT" b="1" dirty="0" smtClean="0"/>
              <a:t>Propedeutico alla </a:t>
            </a:r>
            <a:r>
              <a:rPr lang="it-IT" b="1" dirty="0" smtClean="0"/>
              <a:t>stesura </a:t>
            </a:r>
            <a:r>
              <a:rPr lang="it-IT" b="1" dirty="0" smtClean="0"/>
              <a:t>o revisione del P.E.I.</a:t>
            </a:r>
          </a:p>
          <a:p>
            <a:endParaRPr lang="it-IT" dirty="0"/>
          </a:p>
        </p:txBody>
      </p:sp>
      <p:sp>
        <p:nvSpPr>
          <p:cNvPr id="5" name="Titolo 3"/>
          <p:cNvSpPr txBox="1">
            <a:spLocks/>
          </p:cNvSpPr>
          <p:nvPr/>
        </p:nvSpPr>
        <p:spPr>
          <a:xfrm>
            <a:off x="251520" y="274638"/>
            <a:ext cx="7673280" cy="12101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PROGETTO INDIVIDUALE</a:t>
            </a:r>
            <a:endParaRPr kumimoji="0" lang="it-IT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45418099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57200" y="1484784"/>
            <a:ext cx="7467600" cy="4989168"/>
          </a:xfrm>
        </p:spPr>
        <p:txBody>
          <a:bodyPr>
            <a:normAutofit fontScale="92500" lnSpcReduction="20000"/>
          </a:bodyPr>
          <a:lstStyle/>
          <a:p>
            <a:pPr marL="0" indent="0" algn="just">
              <a:buNone/>
            </a:pPr>
            <a:r>
              <a:rPr lang="it-IT" b="1" dirty="0" smtClean="0"/>
              <a:t>ELABORATO E APPROVATO DAL GLOI</a:t>
            </a:r>
          </a:p>
          <a:p>
            <a:pPr marL="0" indent="0" algn="just">
              <a:buNone/>
            </a:pPr>
            <a:r>
              <a:rPr lang="it-IT" dirty="0" smtClean="0"/>
              <a:t>(Gruppo di Lavoro Operativo per Inclusione)</a:t>
            </a:r>
          </a:p>
          <a:p>
            <a:pPr marL="0" indent="0" algn="just">
              <a:buNone/>
            </a:pPr>
            <a:r>
              <a:rPr lang="it-IT" dirty="0" smtClean="0"/>
              <a:t> </a:t>
            </a:r>
          </a:p>
          <a:p>
            <a:pPr algn="just">
              <a:spcAft>
                <a:spcPts val="1200"/>
              </a:spcAft>
            </a:pPr>
            <a:r>
              <a:rPr lang="it-IT" dirty="0" smtClean="0"/>
              <a:t>In maniera provvisoria entro Giugno dell’A.S. </a:t>
            </a:r>
            <a:r>
              <a:rPr lang="it-IT" dirty="0" smtClean="0"/>
              <a:t>precedente e in </a:t>
            </a:r>
            <a:r>
              <a:rPr lang="it-IT" dirty="0" smtClean="0"/>
              <a:t>via definitiva di norma non oltre il mese di </a:t>
            </a:r>
            <a:r>
              <a:rPr lang="it-IT" dirty="0" smtClean="0"/>
              <a:t>ottobre</a:t>
            </a:r>
          </a:p>
          <a:p>
            <a:pPr algn="just">
              <a:spcAft>
                <a:spcPts val="1200"/>
              </a:spcAft>
            </a:pPr>
            <a:r>
              <a:rPr lang="it-IT" dirty="0" smtClean="0"/>
              <a:t>Definisce </a:t>
            </a:r>
            <a:r>
              <a:rPr lang="it-IT" dirty="0"/>
              <a:t>gli strumenti per l'effettivo svolgimento </a:t>
            </a:r>
            <a:r>
              <a:rPr lang="it-IT" dirty="0" smtClean="0"/>
              <a:t>dei percorsi </a:t>
            </a:r>
            <a:r>
              <a:rPr lang="it-IT" dirty="0"/>
              <a:t>per le competenze trasversali e per </a:t>
            </a:r>
            <a:r>
              <a:rPr lang="it-IT" dirty="0" smtClean="0"/>
              <a:t>l'orientamento, assicurando </a:t>
            </a:r>
            <a:r>
              <a:rPr lang="it-IT" dirty="0"/>
              <a:t>la partecipazione dei soggetti coinvolti nel </a:t>
            </a:r>
            <a:r>
              <a:rPr lang="it-IT" dirty="0" smtClean="0"/>
              <a:t>progetto di </a:t>
            </a:r>
            <a:r>
              <a:rPr lang="it-IT" dirty="0"/>
              <a:t>inclusione;</a:t>
            </a:r>
          </a:p>
          <a:p>
            <a:pPr algn="just">
              <a:spcAft>
                <a:spcPts val="1200"/>
              </a:spcAft>
            </a:pPr>
            <a:r>
              <a:rPr lang="it-IT" dirty="0" smtClean="0"/>
              <a:t>Indica </a:t>
            </a:r>
            <a:r>
              <a:rPr lang="it-IT" dirty="0"/>
              <a:t>le </a:t>
            </a:r>
            <a:r>
              <a:rPr lang="it-IT" dirty="0" smtClean="0"/>
              <a:t>modalità di </a:t>
            </a:r>
            <a:r>
              <a:rPr lang="it-IT" dirty="0"/>
              <a:t>coordinamento degli </a:t>
            </a:r>
            <a:r>
              <a:rPr lang="it-IT" dirty="0" smtClean="0"/>
              <a:t>interventi previsti </a:t>
            </a:r>
            <a:r>
              <a:rPr lang="it-IT" dirty="0"/>
              <a:t>e </a:t>
            </a:r>
            <a:r>
              <a:rPr lang="it-IT" b="1" u="sng" dirty="0"/>
              <a:t>la loro interazione con il Progetto individuale</a:t>
            </a:r>
            <a:r>
              <a:rPr lang="it-IT" dirty="0" smtClean="0"/>
              <a:t>;</a:t>
            </a:r>
            <a:endParaRPr lang="it-IT" dirty="0"/>
          </a:p>
        </p:txBody>
      </p:sp>
      <p:sp>
        <p:nvSpPr>
          <p:cNvPr id="5" name="Titolo 3"/>
          <p:cNvSpPr txBox="1">
            <a:spLocks/>
          </p:cNvSpPr>
          <p:nvPr/>
        </p:nvSpPr>
        <p:spPr>
          <a:xfrm>
            <a:off x="251520" y="274638"/>
            <a:ext cx="7673280" cy="99412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P.E.I. (1)</a:t>
            </a:r>
            <a:endParaRPr kumimoji="0" lang="it-IT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37917788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609416"/>
            <a:ext cx="7673280" cy="4846320"/>
          </a:xfrm>
        </p:spPr>
        <p:txBody>
          <a:bodyPr>
            <a:normAutofit fontScale="92500"/>
          </a:bodyPr>
          <a:lstStyle/>
          <a:p>
            <a:pPr>
              <a:lnSpc>
                <a:spcPct val="110000"/>
              </a:lnSpc>
            </a:pPr>
            <a:r>
              <a:rPr lang="it-IT" dirty="0" smtClean="0"/>
              <a:t>Il GLOI: </a:t>
            </a:r>
          </a:p>
          <a:p>
            <a:pPr lvl="1" algn="just">
              <a:lnSpc>
                <a:spcPct val="110000"/>
              </a:lnSpc>
              <a:buClr>
                <a:schemeClr val="tx2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</a:rPr>
              <a:t>È </a:t>
            </a:r>
            <a:r>
              <a:rPr lang="it-IT" dirty="0">
                <a:solidFill>
                  <a:schemeClr val="tx1"/>
                </a:solidFill>
              </a:rPr>
              <a:t>composto </a:t>
            </a:r>
            <a:r>
              <a:rPr lang="it-IT" dirty="0" smtClean="0">
                <a:solidFill>
                  <a:schemeClr val="tx1"/>
                </a:solidFill>
              </a:rPr>
              <a:t>dal Team docenti contitolari (infanzia e primaria) o dal Consiglio di Classe</a:t>
            </a:r>
          </a:p>
          <a:p>
            <a:pPr lvl="1" algn="just">
              <a:lnSpc>
                <a:spcPct val="110000"/>
              </a:lnSpc>
              <a:buClr>
                <a:schemeClr val="tx2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dirty="0" smtClean="0">
                <a:solidFill>
                  <a:schemeClr val="tx1"/>
                </a:solidFill>
              </a:rPr>
              <a:t>Con la partecipazione dei Genitori (o dell’alunno) e delle figure professionali specifiche </a:t>
            </a:r>
            <a:r>
              <a:rPr lang="it-IT" u="sng" dirty="0" smtClean="0">
                <a:solidFill>
                  <a:schemeClr val="tx1"/>
                </a:solidFill>
              </a:rPr>
              <a:t>interne</a:t>
            </a:r>
            <a:r>
              <a:rPr lang="it-IT" dirty="0" smtClean="0">
                <a:solidFill>
                  <a:schemeClr val="tx1"/>
                </a:solidFill>
              </a:rPr>
              <a:t> (collaboratori scolastici, …) ed </a:t>
            </a:r>
            <a:r>
              <a:rPr lang="it-IT" u="sng" dirty="0" smtClean="0">
                <a:solidFill>
                  <a:schemeClr val="tx1"/>
                </a:solidFill>
              </a:rPr>
              <a:t>esterne</a:t>
            </a:r>
            <a:r>
              <a:rPr lang="it-IT" dirty="0" smtClean="0">
                <a:solidFill>
                  <a:schemeClr val="tx1"/>
                </a:solidFill>
              </a:rPr>
              <a:t> (educatori, assistenti, …)</a:t>
            </a:r>
          </a:p>
          <a:p>
            <a:pPr lvl="1" algn="just">
              <a:lnSpc>
                <a:spcPct val="110000"/>
              </a:lnSpc>
              <a:buClr>
                <a:schemeClr val="tx2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u="sng" dirty="0" smtClean="0">
                <a:solidFill>
                  <a:schemeClr val="tx1"/>
                </a:solidFill>
              </a:rPr>
              <a:t>Con il necessario supporto</a:t>
            </a:r>
            <a:r>
              <a:rPr lang="it-IT" dirty="0" smtClean="0">
                <a:solidFill>
                  <a:schemeClr val="tx1"/>
                </a:solidFill>
              </a:rPr>
              <a:t> della UVM (specialisti, terapisti, assistente sociale)</a:t>
            </a:r>
          </a:p>
          <a:p>
            <a:pPr lvl="1" algn="just">
              <a:lnSpc>
                <a:spcPct val="110000"/>
              </a:lnSpc>
              <a:buClr>
                <a:schemeClr val="tx2"/>
              </a:buClr>
              <a:buSzPct val="100000"/>
              <a:buFont typeface="Wingdings" panose="05000000000000000000" pitchFamily="2" charset="2"/>
              <a:buChar char="Ø"/>
            </a:pPr>
            <a:r>
              <a:rPr lang="it-IT" b="1" dirty="0" smtClean="0">
                <a:solidFill>
                  <a:schemeClr val="tx1"/>
                </a:solidFill>
              </a:rPr>
              <a:t>Redige il PEI, </a:t>
            </a:r>
            <a:r>
              <a:rPr lang="it-IT" dirty="0" smtClean="0">
                <a:solidFill>
                  <a:schemeClr val="tx1"/>
                </a:solidFill>
              </a:rPr>
              <a:t>in via provvisoria entro giugno ed in via </a:t>
            </a:r>
            <a:r>
              <a:rPr lang="it-IT" dirty="0" smtClean="0">
                <a:solidFill>
                  <a:schemeClr val="tx1"/>
                </a:solidFill>
              </a:rPr>
              <a:t>definitiva </a:t>
            </a:r>
            <a:r>
              <a:rPr lang="it-IT" dirty="0" smtClean="0">
                <a:solidFill>
                  <a:schemeClr val="tx1"/>
                </a:solidFill>
              </a:rPr>
              <a:t>di norma entro il mese di ottobre, con aggiornamenti e verifiche periodiche nel corso dell’anno, se necessari</a:t>
            </a:r>
          </a:p>
          <a:p>
            <a:endParaRPr lang="it-IT" dirty="0"/>
          </a:p>
        </p:txBody>
      </p:sp>
      <p:sp>
        <p:nvSpPr>
          <p:cNvPr id="5" name="Titolo 3"/>
          <p:cNvSpPr txBox="1">
            <a:spLocks/>
          </p:cNvSpPr>
          <p:nvPr/>
        </p:nvSpPr>
        <p:spPr>
          <a:xfrm>
            <a:off x="251520" y="274638"/>
            <a:ext cx="7673280" cy="12101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it-IT" sz="4000" b="1" spc="50" noProof="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GLOI </a:t>
            </a:r>
            <a:endParaRPr kumimoji="0" lang="it-IT" sz="4000" b="1" i="0" u="none" strike="noStrike" kern="1200" spc="50" normalizeH="0" baseline="0" noProof="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251520" y="1772816"/>
            <a:ext cx="7683624" cy="4680520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10000"/>
              </a:lnSpc>
              <a:spcAft>
                <a:spcPts val="1200"/>
              </a:spcAft>
            </a:pPr>
            <a:r>
              <a:rPr lang="it-IT" sz="2400" dirty="0" smtClean="0"/>
              <a:t>Tiene </a:t>
            </a:r>
            <a:r>
              <a:rPr lang="it-IT" sz="2400" dirty="0"/>
              <a:t>conto dell’accertamento della condizione di </a:t>
            </a:r>
            <a:r>
              <a:rPr lang="it-IT" sz="2400" dirty="0" smtClean="0"/>
              <a:t>disabilità in </a:t>
            </a:r>
            <a:r>
              <a:rPr lang="it-IT" sz="2400" dirty="0"/>
              <a:t>età evolutiva ai fini dell’inclusione scolastica, di cui all’articolo 12, comma 5, della Legge 5 febbraio 1992, n. 104, e del Profilo di funzionamento, avendo particolare riguardo all’</a:t>
            </a:r>
            <a:r>
              <a:rPr lang="it-IT" sz="2400" dirty="0">
                <a:solidFill>
                  <a:srgbClr val="FF0000"/>
                </a:solidFill>
              </a:rPr>
              <a:t>indicazione dei facilitatori e alla riduzione delle barriere</a:t>
            </a:r>
            <a:r>
              <a:rPr lang="it-IT" sz="2400" dirty="0"/>
              <a:t>, secondo la prospettiva </a:t>
            </a:r>
            <a:r>
              <a:rPr lang="it-IT" sz="2400" dirty="0" err="1"/>
              <a:t>bio</a:t>
            </a:r>
            <a:r>
              <a:rPr lang="it-IT" sz="2400" dirty="0"/>
              <a:t>-</a:t>
            </a:r>
            <a:r>
              <a:rPr lang="it-IT" sz="2400" dirty="0" err="1"/>
              <a:t>psico</a:t>
            </a:r>
            <a:r>
              <a:rPr lang="it-IT" sz="2400" dirty="0"/>
              <a:t>-sociale alla base della classificazione ICF dell’OMS</a:t>
            </a:r>
            <a:r>
              <a:rPr lang="it-IT" sz="2400" dirty="0" smtClean="0"/>
              <a:t>.</a:t>
            </a:r>
          </a:p>
          <a:p>
            <a:pPr algn="just">
              <a:lnSpc>
                <a:spcPct val="110000"/>
              </a:lnSpc>
              <a:spcAft>
                <a:spcPts val="1200"/>
              </a:spcAft>
            </a:pPr>
            <a:r>
              <a:rPr lang="it-IT" sz="2400" dirty="0"/>
              <a:t>Individua obiettivi didattici ed educativi, strumenti, strategie … anche sulla base degli interventi di corresponsabilità educativa intrapresi dall’intera comunità scolastica per il soddisfacimento dei bisogni educativi individuati; </a:t>
            </a:r>
          </a:p>
          <a:p>
            <a:endParaRPr lang="it-IT" b="1" dirty="0" smtClean="0"/>
          </a:p>
        </p:txBody>
      </p:sp>
      <p:sp>
        <p:nvSpPr>
          <p:cNvPr id="5" name="Titolo 3"/>
          <p:cNvSpPr txBox="1">
            <a:spLocks/>
          </p:cNvSpPr>
          <p:nvPr/>
        </p:nvSpPr>
        <p:spPr>
          <a:xfrm>
            <a:off x="251520" y="274638"/>
            <a:ext cx="7673280" cy="121014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>
            <a:no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it-IT" sz="4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P.E.I. </a:t>
            </a:r>
            <a:r>
              <a:rPr lang="it-IT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(2)</a:t>
            </a:r>
            <a:endParaRPr lang="it-IT" sz="40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25267634"/>
      </p:ext>
    </p:extLst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ECTIONID" val="6QLnjpDmemWvdkPv8CNhLB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VSHAPEID" val="K4nqtrpMJHznzW6iQWuGbY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ito">
  <a:themeElements>
    <a:clrScheme name="Mito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Mito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ito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4265</TotalTime>
  <Words>1745</Words>
  <Application>Microsoft Office PowerPoint</Application>
  <PresentationFormat>Presentazione su schermo (4:3)</PresentationFormat>
  <Paragraphs>201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20</vt:i4>
      </vt:variant>
    </vt:vector>
  </HeadingPairs>
  <TitlesOfParts>
    <vt:vector size="21" baseType="lpstr">
      <vt:lpstr>Mito</vt:lpstr>
      <vt:lpstr>ORIENTARSI TRA  LE MODIFICHE DEL DLgs. 13/04/2017, n. 66 </vt:lpstr>
      <vt:lpstr>DLgs 66 DEL 13/04/2017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ALTRE DISPOSIZIONI</vt:lpstr>
      <vt:lpstr>A CURA DEL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DECRETO 66 DEL 13/04/2017</dc:title>
  <dc:creator>Maria Vittoria</dc:creator>
  <cp:lastModifiedBy>Luca Salvini</cp:lastModifiedBy>
  <cp:revision>273</cp:revision>
  <dcterms:created xsi:type="dcterms:W3CDTF">2018-09-08T06:01:32Z</dcterms:created>
  <dcterms:modified xsi:type="dcterms:W3CDTF">2019-10-04T11:23:29Z</dcterms:modified>
</cp:coreProperties>
</file>