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3" r:id="rId3"/>
    <p:sldId id="275" r:id="rId4"/>
    <p:sldId id="272" r:id="rId5"/>
    <p:sldId id="274" r:id="rId6"/>
    <p:sldId id="264" r:id="rId7"/>
    <p:sldId id="265" r:id="rId8"/>
    <p:sldId id="267" r:id="rId9"/>
    <p:sldId id="266" r:id="rId10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906" autoAdjust="0"/>
  </p:normalViewPr>
  <p:slideViewPr>
    <p:cSldViewPr>
      <p:cViewPr varScale="1">
        <p:scale>
          <a:sx n="108" d="100"/>
          <a:sy n="108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422F2B-0BAE-4DB7-A68D-95876987A313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6865FD-EE72-4DD1-8DBB-C964A13ED5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386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it-IT" dirty="0" smtClean="0"/>
              <a:t>Il progetto è stato chiamato «</a:t>
            </a:r>
            <a:r>
              <a:rPr lang="it-IT" i="1" dirty="0" err="1" smtClean="0"/>
              <a:t>train</a:t>
            </a:r>
            <a:r>
              <a:rPr lang="it-IT" i="1" dirty="0" smtClean="0"/>
              <a:t>…to be cool</a:t>
            </a:r>
            <a:r>
              <a:rPr lang="it-IT" dirty="0" smtClean="0"/>
              <a:t>» laddove </a:t>
            </a:r>
            <a:r>
              <a:rPr lang="it-IT" i="1" dirty="0" err="1" smtClean="0"/>
              <a:t>train</a:t>
            </a:r>
            <a:r>
              <a:rPr lang="it-IT" dirty="0" smtClean="0"/>
              <a:t> ha un duplice significato…di «treno», ma anche di «allenarsi», «formarsi», «educarsi» per essere «</a:t>
            </a:r>
            <a:r>
              <a:rPr lang="it-IT" i="1" dirty="0" smtClean="0"/>
              <a:t>cool</a:t>
            </a:r>
            <a:r>
              <a:rPr lang="it-IT" dirty="0" smtClean="0"/>
              <a:t>», ovvero «alla moda», «in gamba», «forti», «fichi», per usare un’espressione gergale usata dai ragazzi…</a:t>
            </a:r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37D2C-4424-42FD-8F4D-24E55E794D68}" type="slidenum">
              <a:rPr lang="it-IT" sz="1200">
                <a:latin typeface="Calibri" pitchFamily="34" charset="0"/>
              </a:rPr>
              <a:pPr algn="r"/>
              <a:t>1</a:t>
            </a:fld>
            <a:endParaRPr lang="it-IT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AF18-D5CB-4096-9C49-F653F6E6C55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790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AF18-D5CB-4096-9C49-F653F6E6C55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524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851AF18-D5CB-4096-9C49-F653F6E6C559}" type="slidenum">
              <a:rPr lang="it-IT" altLang="it-IT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0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67324-C79D-4B7B-B385-666E8A768F3B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403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4A599-3BD0-480B-A5E6-DCE5FF89C6CC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129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6CC77-2CA9-436C-9022-B2643E441694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827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9996D-C385-4B06-9D4A-7F24D7C0E608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970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5E066-672B-4421-9EC3-CF0A679FED1C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775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82BB-5693-40C3-AC44-DF6DDDE814A7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741C-4936-4DF4-952E-281810D281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79AB7-E261-4997-A170-DCAF9177EB64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82D7-A295-4DC4-941B-C919A182C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DE6A-3F75-4EBC-A4ED-73E1EA4ADEF5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D5F8-2AA9-4A25-A6C1-F04EC90679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6936-00E9-4D3F-9CC9-1D398F85E47C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6CFC-4ECB-4B6E-9618-B54478E53E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4AEA-5704-43D5-9557-E2C810F3217F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A96CA-EBEE-4B32-B9D3-93D61C0CC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EDC7-0D52-47AB-BFC9-0240B638BFA9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61FE-F3CE-4711-8CBC-22A241F12F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758A5-5FAF-4F2C-A635-3C19B09A223E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9D16-7FC7-4B9A-B7C0-E5ED83F8D4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20405-C64C-4DCB-9FEB-1AADB5679276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DD14-C69D-4857-8678-3D4BE52211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627B-EE23-4910-BC85-A8B0BF5F53E6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D9DA-F8F5-48C0-A01E-7680D1450D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F871-A8FA-4BBC-99FB-C092F9417A58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DD28-93B4-4867-8A77-26ED838243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899F-6377-49B3-8FE8-2CA289E81ECC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91C4-CC53-49A5-9D45-749ACFDA88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9AD2EA-9577-4A8D-94EC-67F580B6A6D4}" type="datetimeFigureOut">
              <a:rPr lang="it-IT"/>
              <a:pPr>
                <a:defRPr/>
              </a:pPr>
              <a:t>03/09/2021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C8C85-F857-4099-8823-C1278DBCD8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mailto:claudio.dedonatis@poliziadistato.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1"/>
            </a:gs>
            <a:gs pos="36000">
              <a:schemeClr val="bg1"/>
            </a:gs>
            <a:gs pos="61000">
              <a:schemeClr val="bg1"/>
            </a:gs>
            <a:gs pos="42082">
              <a:schemeClr val="bg1"/>
            </a:gs>
            <a:gs pos="32076">
              <a:schemeClr val="bg1"/>
            </a:gs>
            <a:gs pos="54171">
              <a:schemeClr val="bg1"/>
            </a:gs>
            <a:gs pos="45825">
              <a:schemeClr val="bg1"/>
            </a:gs>
            <a:gs pos="72000">
              <a:schemeClr val="bg1"/>
            </a:gs>
            <a:gs pos="99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978025" y="66675"/>
            <a:ext cx="70564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Polizia </a:t>
            </a:r>
            <a:r>
              <a:rPr lang="it-IT" sz="4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Ferroviaria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341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172450" y="5818188"/>
            <a:ext cx="8397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2700338" y="6488113"/>
            <a:ext cx="3783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Anno scolastico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2021/2022</a:t>
            </a:r>
            <a:endParaRPr lang="it-IT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85" y="3664748"/>
            <a:ext cx="1948759" cy="181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29" y="1641773"/>
            <a:ext cx="5894980" cy="4451172"/>
          </a:xfrm>
          <a:prstGeom prst="rect">
            <a:avLst/>
          </a:prstGeom>
        </p:spPr>
      </p:pic>
      <p:pic>
        <p:nvPicPr>
          <p:cNvPr id="1026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7" y="66675"/>
            <a:ext cx="1008112" cy="12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alk with me 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72" y="898115"/>
            <a:ext cx="6696744" cy="4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2579" y="2202835"/>
            <a:ext cx="2969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2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Picture 9" descr="Sicurezza sito | Tuning e Fai da te alla Toscana - By Masterp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19042"/>
          <a:stretch/>
        </p:blipFill>
        <p:spPr bwMode="auto">
          <a:xfrm>
            <a:off x="155575" y="4484943"/>
            <a:ext cx="1736397" cy="19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alk with me 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4" y="312735"/>
            <a:ext cx="4093259" cy="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cid Lab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9" name="Picture 11" descr="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9" y="3040701"/>
            <a:ext cx="7570067" cy="7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305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46" y="160338"/>
            <a:ext cx="463632" cy="5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 descr="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98" y="4431461"/>
            <a:ext cx="6586264" cy="9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0" y="1166725"/>
            <a:ext cx="8578428" cy="9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2579" y="2202835"/>
            <a:ext cx="29691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2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Educazione civica: torna l'insegnamento per diventare buoni cittadin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0" name="Picture 2" descr="Walk with me 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4" y="312735"/>
            <a:ext cx="4093259" cy="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Acid Lab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305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46" y="160338"/>
            <a:ext cx="463632" cy="50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Two little kids boys having fun with train picture drawing with colorful chalks on asphalt. Children having fun with royalty free stock photograph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94" y="1484784"/>
            <a:ext cx="4377614" cy="291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Ku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4221088"/>
            <a:ext cx="8436530" cy="78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60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7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446279" y="200129"/>
            <a:ext cx="500072" cy="5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aura.quattoni\Desktop\Araldico Vettoriale 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179" y="148274"/>
            <a:ext cx="476015" cy="6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75553" y="952852"/>
            <a:ext cx="84207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TRAIN 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….TO BE COOL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”,  è un progetto ideato dal Servizio di Polizia Ferroviaria del Dipartimento di Pubblica Sicurezza del Ministero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dell’Interno per sensibilizzare i giovani all’adozione di comportamenti corretti in ambito ferroviario per la propria ed altrui incolumità. 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75553" y="2186861"/>
            <a:ext cx="8420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Perché Train To be Cool? </a:t>
            </a:r>
          </a:p>
          <a:p>
            <a:pPr lvl="0" algn="just"/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“TRAIN”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come treno,  ma anche come  formazione,  allenamento, educazione...…</a:t>
            </a:r>
          </a:p>
          <a:p>
            <a:pPr lvl="0"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per essere </a:t>
            </a:r>
          </a:p>
          <a:p>
            <a:pPr lvl="0"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COOL”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, “forti”, “in gamba”, “ alla moda”, “fichi”, secondo il linguaggio giovanile </a:t>
            </a:r>
          </a:p>
        </p:txBody>
      </p:sp>
      <p:pic>
        <p:nvPicPr>
          <p:cNvPr id="25" name="Picture 2" descr="Walk with me 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11" y="312737"/>
            <a:ext cx="4093259" cy="2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3122384"/>
            <a:ext cx="8372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Da dove siamo partiti: 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dalla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constatazione che molti giovani restano vittime di investimento da parte di treni spesso a causa della scarsa conoscenza dei pericoli presenti nelle stazioni e sui convogli ferroviari. 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858644" y="3727207"/>
            <a:ext cx="3028669" cy="3240534"/>
            <a:chOff x="1858644" y="3727207"/>
            <a:chExt cx="3028669" cy="3240534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646" y="3727207"/>
              <a:ext cx="2912378" cy="3240534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 rot="21378228">
              <a:off x="2011046" y="5185861"/>
              <a:ext cx="2876267" cy="1064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622300" fontAlgn="auto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Molti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giovani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coinvolti</a:t>
              </a:r>
              <a:endParaRPr lang="en-GB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lvl="0" indent="-171450" defTabSz="622300" fontAlgn="auto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Tra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le cause: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distrazioni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,        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sottovalutazione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del 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pericolo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sfida</a:t>
              </a:r>
              <a:endPara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 rot="21357701">
              <a:off x="1858644" y="4253451"/>
              <a:ext cx="299077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ANALISI FENOMENO </a:t>
              </a:r>
              <a:r>
                <a:rPr lang="en-GB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INCIDENTALE IN AMBITO FERROVIARIO</a:t>
              </a:r>
              <a:endPara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112766" y="3541406"/>
            <a:ext cx="3061604" cy="3406573"/>
            <a:chOff x="5112766" y="3541406"/>
            <a:chExt cx="3061604" cy="3406573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66" y="3541406"/>
              <a:ext cx="3061604" cy="3406573"/>
            </a:xfrm>
            <a:prstGeom prst="rect">
              <a:avLst/>
            </a:prstGeom>
          </p:spPr>
        </p:pic>
        <p:sp>
          <p:nvSpPr>
            <p:cNvPr id="21" name="Rettangolo 20"/>
            <p:cNvSpPr/>
            <p:nvPr/>
          </p:nvSpPr>
          <p:spPr>
            <a:xfrm rot="21375730">
              <a:off x="5214385" y="4439388"/>
              <a:ext cx="288995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Promuovere i valori della legalità e della sicurezza, anche in ambito ferroviario</a:t>
              </a:r>
            </a:p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Stimolarne la coscienza civica</a:t>
              </a:r>
            </a:p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Aumentare nei giovani la consapevolezza  dei pericoli presenti in stazione</a:t>
              </a:r>
            </a:p>
            <a:p>
              <a:pPr marL="171450" lvl="0" indent="-171450" defTabSz="836613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it-IT" sz="14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Incidere sui comportamenti</a:t>
              </a:r>
              <a:endParaRPr lang="it-IT" sz="1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 rot="21370037">
              <a:off x="5733432" y="4064800"/>
              <a:ext cx="17986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GLI OBIETTIVI</a:t>
              </a:r>
              <a:endParaRPr lang="it-IT" sz="1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294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0.119.6.212\IIDivisione\TRAIN TO BE COOL\FOTO e LOGHI\ROMA\FOTO I.S. Cine TV Rossellini 6.12.19\DSC_6504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" y="1317199"/>
            <a:ext cx="9133876" cy="5568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298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536964" y="174369"/>
            <a:ext cx="472754" cy="5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2" descr="https://encrypted-tbn0.gstatic.com/images?q=tbn:ANd9GcSJOflDcztYz7p_5F3-ALtUBhc4VJYw3HWeXY4SlVAiYh9hsZDEi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2" y="160338"/>
            <a:ext cx="544790" cy="6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perazione manuale 4"/>
          <p:cNvSpPr/>
          <p:nvPr/>
        </p:nvSpPr>
        <p:spPr>
          <a:xfrm>
            <a:off x="526146" y="4293096"/>
            <a:ext cx="2935348" cy="223224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88900" tIns="0" rIns="88900" bIns="0" numCol="1" spcCol="1270" anchor="ctr" anchorCtr="0">
            <a:noAutofit/>
          </a:bodyPr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GB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97233" y="1007492"/>
            <a:ext cx="41187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Chi sono i relatori </a:t>
            </a:r>
            <a:r>
              <a:rPr lang="it-IT" sz="24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? </a:t>
            </a:r>
          </a:p>
          <a:p>
            <a:pPr lvl="0" algn="ctr"/>
            <a:endParaRPr lang="it-IT" sz="2000" b="1" dirty="0" smtClean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it-IT" sz="20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Poliziotti appartenenti alla Specialità della Polizia di Stato</a:t>
            </a:r>
          </a:p>
          <a:p>
            <a:pPr lvl="0" algn="ctr"/>
            <a:r>
              <a:rPr lang="it-IT" sz="20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Polizia Ferroviaria </a:t>
            </a:r>
            <a:endParaRPr lang="it-IT" sz="20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286500" y="980728"/>
            <a:ext cx="28909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b="1" dirty="0">
                <a:solidFill>
                  <a:srgbClr val="1F497D"/>
                </a:solidFill>
                <a:latin typeface="Century Gothic" panose="020B0502020202020204" pitchFamily="34" charset="0"/>
              </a:rPr>
              <a:t>A chi è rivolto</a:t>
            </a:r>
            <a:r>
              <a:rPr lang="it-IT" sz="24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? </a:t>
            </a:r>
          </a:p>
          <a:p>
            <a:pPr lvl="0" algn="ctr"/>
            <a:endParaRPr lang="it-IT" sz="2000" b="1" dirty="0">
              <a:solidFill>
                <a:srgbClr val="1F497D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it-IT" sz="20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Agli </a:t>
            </a:r>
            <a:r>
              <a:rPr lang="it-IT" sz="2000" b="1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studenti </a:t>
            </a:r>
            <a:r>
              <a:rPr lang="it-IT" sz="2000" dirty="0" smtClean="0">
                <a:solidFill>
                  <a:srgbClr val="1F497D"/>
                </a:solidFill>
                <a:latin typeface="Century Gothic" panose="020B0502020202020204" pitchFamily="34" charset="0"/>
              </a:rPr>
              <a:t>delle scuole primarie e secondarie di I e II grado </a:t>
            </a:r>
            <a:endParaRPr lang="it-IT" sz="2000" dirty="0">
              <a:solidFill>
                <a:srgbClr val="1F497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05" y="332656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539552" y="2852936"/>
            <a:ext cx="3395738" cy="3778356"/>
            <a:chOff x="1475656" y="2923994"/>
            <a:chExt cx="3395738" cy="3778356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923994"/>
              <a:ext cx="3395738" cy="3778356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 rot="21380884">
              <a:off x="1623292" y="3688070"/>
              <a:ext cx="3091567" cy="2473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I </a:t>
              </a:r>
              <a:r>
                <a:rPr lang="en-GB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Trainers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accuratamente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selezionati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,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sono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stati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formati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da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psicologi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della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Polizia di Stato e da </a:t>
              </a:r>
              <a:r>
                <a:rPr lang="en-GB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docenti</a:t>
              </a:r>
              <a:r>
                <a:rPr lang="en-GB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della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Facoltà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di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Medicina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e 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Psicologia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dell’Università</a:t>
              </a:r>
              <a:r>
                <a:rPr lang="en-GB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di Roma La Sapienza</a:t>
              </a: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0968"/>
            <a:ext cx="345638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58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249822" y="513766"/>
            <a:ext cx="7727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 CONTENUTI DELL’INCONTRO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it-IT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403249" y="189623"/>
            <a:ext cx="494651" cy="5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" y="74913"/>
            <a:ext cx="501428" cy="63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15" y="254194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\\10.119.6.212\IIDivisione\TRAIN TO BE COOL\FOTO e LOGHI\ROMA\Visita Termini del 7.6.19\IMG_20190607_111502.jpg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7"/>
          <a:stretch/>
        </p:blipFill>
        <p:spPr bwMode="auto">
          <a:xfrm>
            <a:off x="2364992" y="2058677"/>
            <a:ext cx="6769150" cy="479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Rettangolo 1"/>
          <p:cNvSpPr/>
          <p:nvPr/>
        </p:nvSpPr>
        <p:spPr>
          <a:xfrm>
            <a:off x="371382" y="2060848"/>
            <a:ext cx="43133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l’attraversamento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binari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superamento dei passaggi a livello con le barriere abbassate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distrazione derivante dall’utilizzo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 cellulari o cuffiette per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ascoltare la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musica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superamento della linea gialla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tentativi di salita a bordo con treno in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movimento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lancio di oggetti in direzione dei convogli in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transito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posa di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oggetti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sui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binari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l’introduzione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abusiva in aree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interdette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l’imbrattamento e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il danneggiamento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dei convogli e 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delle infrastrutture ferroviarie.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1135347"/>
            <a:ext cx="8811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Verranno discussi 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fatti di cronaca 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avvenuti in tutto il territorio nazionale che hanno visto coinvolti giovani rimasti vittime di </a:t>
            </a:r>
            <a:r>
              <a:rPr lang="it-IT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incidenti 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derivanti dall’adozione di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comportamenti «a rischio»  o di gesti irresponsabili ed imprudenti quali: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859338" y="17463"/>
            <a:ext cx="3311525" cy="620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" y="125412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131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46" y="207323"/>
            <a:ext cx="478517" cy="52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850340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it-IT" sz="2000" b="1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IL NOSTRO APPROCCIO 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5921" y="1268760"/>
            <a:ext cx="8484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Le tematiche affrontate, </a:t>
            </a:r>
            <a:r>
              <a:rPr lang="it-IT" u="sng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non sono trattate dal punto di vista sanzionatorio,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ma con la finalità di trasmettere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consapevolezza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it-IT" dirty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ai ragazzi delle conseguenze che le azioni descritte hanno sulla propria ed altrui </a:t>
            </a:r>
            <a:r>
              <a:rPr lang="it-IT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incolumità.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498881" y="2708920"/>
            <a:ext cx="3713079" cy="4131454"/>
            <a:chOff x="498881" y="2708920"/>
            <a:chExt cx="3713079" cy="4131454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81" y="2708920"/>
              <a:ext cx="3713079" cy="4131454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 rot="21427657">
              <a:off x="607599" y="3346922"/>
              <a:ext cx="338891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Gli </a:t>
              </a:r>
              <a:r>
                <a:rPr lang="it-IT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studenti hanno l’opportunità di interagire con gli operatori Polfer in modo attivo ponendo domande e raccontando le loro 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esperienze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L’incontro è supportato da 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slide  </a:t>
              </a:r>
              <a:r>
                <a:rPr lang="it-IT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e filmati, alcuni direttamente realizzati  da studenti delle scuole  </a:t>
              </a: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superiori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Durante l’incontro sono proposti momenti esperienziali</a:t>
              </a:r>
              <a:endPara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2" y="3068960"/>
            <a:ext cx="5054058" cy="38061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787900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1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456099" y="112115"/>
            <a:ext cx="574320" cy="6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5520"/>
            <a:ext cx="445229" cy="5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00372" y="6167045"/>
            <a:ext cx="798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Possibilità di tenere incontri nel rispetto delle prescrizioni sanitarie in materia di contenimento contagio COVID (es. da remoto, all’aperto,  ecc.)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57" y="288961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03735"/>
            <a:ext cx="6858577" cy="5117553"/>
          </a:xfrm>
          <a:prstGeom prst="rect">
            <a:avLst/>
          </a:prstGeom>
        </p:spPr>
      </p:pic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1331640" y="1412776"/>
            <a:ext cx="298591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AGENDA DELL’INCONTRO</a:t>
            </a:r>
          </a:p>
          <a:p>
            <a:endParaRPr lang="it-IT" sz="16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Introduzione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Di che si occupa la Polizia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Ferroviaria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Conoscere l’ambiente ferroviario: treni e stazioni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Conoscerne i pericoli  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Esercizi in classe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Racconto di casi reali</a:t>
            </a: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Dibattito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Questionario 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 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gradimento (</a:t>
            </a: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anonimo) </a:t>
            </a:r>
            <a:endParaRPr lang="it-IT" sz="1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it-I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 campione, </a:t>
            </a:r>
            <a:r>
              <a:rPr lang="it-IT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pre</a:t>
            </a:r>
            <a:r>
              <a:rPr lang="it-IT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e post incontro, questionari di auto valutazione per finalità di ricerca universitaria</a:t>
            </a:r>
            <a:endParaRPr lang="it-IT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CasellaDiTesto 2"/>
          <p:cNvSpPr txBox="1">
            <a:spLocks noChangeArrowheads="1"/>
          </p:cNvSpPr>
          <p:nvPr/>
        </p:nvSpPr>
        <p:spPr bwMode="auto">
          <a:xfrm>
            <a:off x="4530912" y="1342504"/>
            <a:ext cx="271393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SCHEDA DELL’INCONTRO</a:t>
            </a:r>
          </a:p>
          <a:p>
            <a:pPr algn="ctr"/>
            <a:endParaRPr lang="it-IT" sz="14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Durata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degli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incontri: 1-2h </a:t>
            </a:r>
            <a:r>
              <a:rPr lang="it-IT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max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Studenti coinvolti per ogni sessione: </a:t>
            </a:r>
            <a:r>
              <a:rPr lang="it-IT" sz="1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max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60/70, possibili più sessioni nella stessa mattinata.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Il 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rispetto del limite numerico degli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studenti è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fondamentale per poter 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garantire  </a:t>
            </a:r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 intervento che non si limiti ad una attività frontale, ma che stimoli una partecipazione attiva degli studenti</a:t>
            </a:r>
          </a:p>
          <a:p>
            <a:pPr algn="just"/>
            <a:r>
              <a:rPr lang="it-IT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E’ previsto l’utilizzo di supporti multimediali per la proiezione di presentazioni e filmati</a:t>
            </a:r>
            <a:r>
              <a:rPr lang="it-IT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it-IT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5"/>
          <a:stretch/>
        </p:blipFill>
        <p:spPr>
          <a:xfrm>
            <a:off x="3436964" y="5347287"/>
            <a:ext cx="432775" cy="5299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23813" y="1557338"/>
            <a:ext cx="885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sz="1600">
              <a:latin typeface="Calibri" pitchFamily="34" charset="0"/>
            </a:endParaRPr>
          </a:p>
        </p:txBody>
      </p:sp>
      <p:pic>
        <p:nvPicPr>
          <p:cNvPr id="26626" name="Picture 2" descr="http://www.torrinomedica.it/immagini/Contat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56" y="3174205"/>
            <a:ext cx="26527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asellaDiTesto 5"/>
          <p:cNvSpPr txBox="1">
            <a:spLocks noChangeArrowheads="1"/>
          </p:cNvSpPr>
          <p:nvPr/>
        </p:nvSpPr>
        <p:spPr bwMode="auto">
          <a:xfrm>
            <a:off x="4063110" y="2131686"/>
            <a:ext cx="1386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  <a:latin typeface="Calibri" pitchFamily="34" charset="0"/>
              </a:rPr>
              <a:t>Contatti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859338" y="0"/>
            <a:ext cx="3311525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alt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1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">
            <a:off x="8376980" y="196711"/>
            <a:ext cx="500297" cy="5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6" y="310430"/>
            <a:ext cx="47545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38" y="332656"/>
            <a:ext cx="409733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76213" y="1709738"/>
            <a:ext cx="885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sz="1600">
              <a:latin typeface="Calibri" pitchFamily="34" charset="0"/>
            </a:endParaRPr>
          </a:p>
        </p:txBody>
      </p:sp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322262" y="1809096"/>
            <a:ext cx="8858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b="1">
              <a:latin typeface="Calibri" pitchFamily="34" charset="0"/>
            </a:endParaRPr>
          </a:p>
          <a:p>
            <a:endParaRPr lang="it-IT" sz="1600"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063110" y="2967335"/>
            <a:ext cx="4469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" pitchFamily="34" charset="0"/>
              </a:rPr>
              <a:t>Ispettore Claudio DE DONATIS</a:t>
            </a:r>
          </a:p>
          <a:p>
            <a:r>
              <a:rPr lang="it-IT" b="1" dirty="0">
                <a:latin typeface="Calibri" pitchFamily="34" charset="0"/>
              </a:rPr>
              <a:t>Telefono </a:t>
            </a:r>
            <a:r>
              <a:rPr lang="it-IT" b="1" dirty="0" smtClean="0">
                <a:latin typeface="Calibri" pitchFamily="34" charset="0"/>
              </a:rPr>
              <a:t>3933798700</a:t>
            </a:r>
            <a:endParaRPr lang="it-IT" b="1" dirty="0">
              <a:latin typeface="Calibri" pitchFamily="34" charset="0"/>
            </a:endParaRPr>
          </a:p>
          <a:p>
            <a:r>
              <a:rPr lang="it-IT" b="1" dirty="0">
                <a:latin typeface="Calibri" pitchFamily="34" charset="0"/>
              </a:rPr>
              <a:t>Email </a:t>
            </a:r>
            <a:r>
              <a:rPr lang="it-IT" b="1" u="sng" dirty="0" smtClean="0">
                <a:latin typeface="Calibri" pitchFamily="34" charset="0"/>
                <a:hlinkClick r:id="rId7"/>
              </a:rPr>
              <a:t>claudio.dedonatis@poliziadistato.it</a:t>
            </a:r>
            <a:endParaRPr lang="it-IT" b="1" u="sng" dirty="0" smtClean="0">
              <a:latin typeface="Calibri" pitchFamily="34" charset="0"/>
            </a:endParaRPr>
          </a:p>
          <a:p>
            <a:endParaRPr lang="it-IT" b="1" u="sng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665</Words>
  <Application>Microsoft Office PowerPoint</Application>
  <PresentationFormat>Presentazione su schermo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Gianfranco BARTOLUCCI</cp:lastModifiedBy>
  <cp:revision>100</cp:revision>
  <cp:lastPrinted>2020-10-05T07:39:22Z</cp:lastPrinted>
  <dcterms:created xsi:type="dcterms:W3CDTF">2014-12-01T17:02:16Z</dcterms:created>
  <dcterms:modified xsi:type="dcterms:W3CDTF">2021-09-03T11:25:27Z</dcterms:modified>
</cp:coreProperties>
</file>