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sldIdLst>
    <p:sldId id="256" r:id="rId4"/>
    <p:sldId id="258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2" r:id="rId27"/>
    <p:sldId id="285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7785A-84A9-49C0-BE54-72703FF9F83A}" v="1" dt="2023-01-16T15:10:1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44" autoAdjust="0"/>
  </p:normalViewPr>
  <p:slideViewPr>
    <p:cSldViewPr snapToGrid="0">
      <p:cViewPr varScale="1">
        <p:scale>
          <a:sx n="36" d="100"/>
          <a:sy n="36" d="100"/>
        </p:scale>
        <p:origin x="11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5718-F585-4882-BF99-2D0A5C2DB84C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07CD-9171-4E8B-AE49-46F2410CB0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6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8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69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12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06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33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57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712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5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498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13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534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297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067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27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>
              <a:solidFill>
                <a:srgbClr val="212529"/>
              </a:solidFill>
              <a:latin typeface="inheri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16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84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1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7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5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10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74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09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07CD-9171-4E8B-AE49-46F2410CB01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14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97C2E-F761-4631-8F6C-A7A8BCF0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724F59-1580-44D9-97AB-9EFACFF9C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B8F00-E25B-4C47-A0AD-F8DEE03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2DE410-42B9-4620-9558-984D264B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C15DA0-5D33-435C-9049-39B725C2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3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1129E-A1CF-43ED-8584-529DCEA3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43269E-D3D6-4805-8AC6-C0F7F1290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3C7021-B390-4C68-8EFE-14B2DB32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664375-59B4-4DD4-8C37-65E47AD2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4A808-52B2-455B-9730-233BA22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8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664C22-68A3-419E-8D56-DAC3A07B7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ACE445-6FDD-45BA-8C8C-52CA5B79A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D0C6C-0223-4C99-9EFB-4B36370D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D2640-EF66-4C33-80F4-80F5181F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4B970E-F63C-4CD0-8275-74D59061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29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43C4A-1C82-4DCF-8886-303E0478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1AA84-63E7-46A7-8029-0B975222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09032-CEC5-4581-829F-04D6611E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0CB280-A09C-4886-8A30-FBF7AF6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AB7CE3-57FE-44FB-A7B9-A1FBE8F6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80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C7787-4515-46B4-B0C5-38C1E73A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19ACF5-DF1D-4D7C-A47E-8546CAB5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E96F11-D629-4121-BB27-F118E7D8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2ACD8-F4C9-4AD4-8C21-89CEE5FE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F74A6-D889-41CF-82C6-869F3490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0BFD1-7557-4864-AEE3-6227CDB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EF65E-E46E-40AB-BDF3-5A45704B6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8CB430-C581-4D94-82EA-034947A6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70057A-6044-4FB2-9801-85FA7CF1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6585E4-3A99-4FAE-AC71-DDF101F8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5448BB-9FC9-4B0E-85BB-B53F479C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84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F056C-BFDF-4E68-8EA4-902516A9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15BA9-131C-464B-A3F9-E25DDB5B6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AC9B9-E3EF-4FB5-A4CB-ABF566DA0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CB2618-BEAA-475D-8C45-B2686413E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64EFD9-A2D2-46A3-A829-08A90FBD9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822CF0-A330-40A5-9597-03102B33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D03043E-F523-4B43-9AD6-3D0DF942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1F68A7-5E63-454D-848B-ED431C07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91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C6939-76CD-441B-89DC-DAEC523F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9616E6-19E2-4104-9853-F57D1B61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481EC8-FD38-4C19-9E48-3809711F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27BCAF-EE21-4712-8BD3-9E77E704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88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7FDEF1-AAA2-42B2-951B-068888BA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9FA644-9CE1-4276-A8D2-8598C1D5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40751-7529-4EB8-9921-27D41983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0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101DA-E5FA-41EA-909D-8FFE470F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20A68-3D1B-4328-ABC0-574B21DE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76D8A7-EE33-4D78-A20F-D76587726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3FAA14-322C-4721-BC98-B9F5452B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F8E146-C9A9-4A14-B087-145C56E3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9D0945-8ADA-4E33-A4E0-9B6369CB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38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1A39D-1ED1-480D-93D9-12277B1B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7FDA26C-B81F-4D4F-8B47-2EB169CE0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4CFD7D-01E5-42D0-9AF4-72612C53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980695-533E-40B8-A362-CB52D8A3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AB2337-DBBB-4D06-B2DF-394A0EEC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1D2EC7-857C-4505-A049-70D050E0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29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B11888-A640-4DA9-911E-0993770F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088148-A3A8-4DDB-8B57-346FDA50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90B80-209C-49CD-ACB2-0837A8E6D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836D-D7CE-4F87-AD37-56E4610CC13B}" type="datetimeFigureOut">
              <a:rPr lang="it-IT" smtClean="0"/>
              <a:t>13/01/2025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714841-A6EB-456B-9C22-A8533189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BDE7E-BA81-4B5C-A6C5-CC96DA73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04C4-E10F-4AB1-B9C4-7B72ADD724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it/wp-content/uploads/2024/11/erasmus-programme-guide-2025_it.pdf#page=26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1" y="152400"/>
            <a:ext cx="3786251" cy="652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22" y="152399"/>
            <a:ext cx="4629150" cy="652049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307154" y="3227981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Bradley Hand ITC" panose="03070402050302030203" pitchFamily="66" charset="0"/>
              </a:rPr>
              <a:t>PROGETTI KA210-SCH</a:t>
            </a:r>
          </a:p>
        </p:txBody>
      </p:sp>
    </p:spTree>
    <p:extLst>
      <p:ext uri="{BB962C8B-B14F-4D97-AF65-F5344CB8AC3E}">
        <p14:creationId xmlns:p14="http://schemas.microsoft.com/office/powerpoint/2010/main" val="19551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" y="164254"/>
            <a:ext cx="11929865" cy="657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3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5" y="152207"/>
            <a:ext cx="11919311" cy="2741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14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177511"/>
            <a:ext cx="9434017" cy="565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36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109683"/>
            <a:ext cx="9279080" cy="658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nettore 2 3"/>
          <p:cNvCxnSpPr/>
          <p:nvPr/>
        </p:nvCxnSpPr>
        <p:spPr>
          <a:xfrm flipH="1">
            <a:off x="1615440" y="314960"/>
            <a:ext cx="1036320" cy="294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1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11" y="169573"/>
            <a:ext cx="9010650" cy="450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539" y="4820660"/>
            <a:ext cx="1476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538287"/>
            <a:ext cx="1064895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35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" y="109832"/>
            <a:ext cx="11955521" cy="538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417">
            <a:off x="8188974" y="1484439"/>
            <a:ext cx="3524783" cy="235169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034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" y="255270"/>
            <a:ext cx="7915275" cy="53721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40" y="1969135"/>
            <a:ext cx="6553200" cy="461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2 4"/>
          <p:cNvCxnSpPr/>
          <p:nvPr/>
        </p:nvCxnSpPr>
        <p:spPr>
          <a:xfrm flipV="1">
            <a:off x="4206240" y="2357120"/>
            <a:ext cx="148336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0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5" y="1506855"/>
            <a:ext cx="817245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3139441"/>
            <a:ext cx="1638300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" y="91440"/>
            <a:ext cx="11972027" cy="664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01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1778" y="305101"/>
            <a:ext cx="62622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PRIMA DI  PRESENTARE UNA CANDIDATURA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bisogna essere in possesso di un EU-LOGIN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800" b="1" dirty="0">
                <a:hlinkClick r:id="rId3"/>
              </a:rPr>
              <a:t>https://webgate.ec.europa.eu/cas/login</a:t>
            </a:r>
            <a:r>
              <a:rPr lang="it-IT" sz="2800" b="1" dirty="0"/>
              <a:t> </a:t>
            </a:r>
            <a:endParaRPr lang="it-IT" sz="3600" b="1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16" y="2669588"/>
            <a:ext cx="6120153" cy="397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46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77" y="1327150"/>
            <a:ext cx="10220325" cy="461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0" y="2748580"/>
            <a:ext cx="1638300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22" y="1648142"/>
            <a:ext cx="11487532" cy="325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97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7750" y="1251854"/>
            <a:ext cx="718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Una volta che si è inoltrata la domanda (SUBMISSION) </a:t>
            </a:r>
          </a:p>
          <a:p>
            <a:pPr algn="ctr"/>
            <a:r>
              <a:rPr lang="it-IT" sz="2800" dirty="0"/>
              <a:t>è sempre possibile riaprire </a:t>
            </a:r>
          </a:p>
          <a:p>
            <a:pPr algn="ctr"/>
            <a:r>
              <a:rPr lang="it-IT" sz="2800" dirty="0"/>
              <a:t>il </a:t>
            </a:r>
            <a:r>
              <a:rPr lang="it-IT" sz="2800" dirty="0" err="1"/>
              <a:t>form</a:t>
            </a:r>
            <a:r>
              <a:rPr lang="it-IT" sz="2800" dirty="0"/>
              <a:t> in caso di errori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1" y="3809769"/>
            <a:ext cx="2314575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39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79B69-073E-0831-6C2B-7B0D77D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21" y="1922261"/>
            <a:ext cx="9100579" cy="4351338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 fontAlgn="base"/>
            <a:endParaRPr lang="it-IT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0F92F77-FF2E-458C-805B-C358FC3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632" y="3465193"/>
            <a:ext cx="7557866" cy="8817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 err="1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Titolarietà</a:t>
            </a:r>
            <a:r>
              <a:rPr lang="it-IT" sz="36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nella preparazione della candidatura e nella gestione del progetto</a:t>
            </a:r>
            <a:br>
              <a:rPr lang="it-IT" sz="2800" b="1" dirty="0">
                <a:solidFill>
                  <a:srgbClr val="17448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it-IT" sz="28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2" descr="Segnale attenzione png 7 » PNG Image">
            <a:extLst>
              <a:ext uri="{FF2B5EF4-FFF2-40B4-BE49-F238E27FC236}">
                <a16:creationId xmlns:a16="http://schemas.microsoft.com/office/drawing/2014/main" id="{525D5805-7B4E-425F-90DC-C4CA57A8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6" y="3351231"/>
            <a:ext cx="1333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1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36800" y="2401005"/>
            <a:ext cx="878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Roboto"/>
              </a:rPr>
              <a:t>Come viene valutata la candidatura</a:t>
            </a:r>
          </a:p>
          <a:p>
            <a:r>
              <a:rPr lang="it-IT" dirty="0">
                <a:solidFill>
                  <a:srgbClr val="212529"/>
                </a:solidFill>
                <a:latin typeface="Roboto"/>
              </a:rPr>
              <a:t>È importante tenere presenti i criteri qualitativi con i quali verrà valutato il progetto</a:t>
            </a:r>
          </a:p>
          <a:p>
            <a:r>
              <a:rPr lang="it-IT" b="1" dirty="0">
                <a:solidFill>
                  <a:srgbClr val="212529"/>
                </a:solidFill>
                <a:latin typeface="Roboto"/>
              </a:rPr>
              <a:t>- </a:t>
            </a:r>
            <a:r>
              <a:rPr lang="it-IT" b="1" dirty="0">
                <a:solidFill>
                  <a:srgbClr val="212529"/>
                </a:solidFill>
                <a:latin typeface="inherit"/>
              </a:rPr>
              <a:t>Pertinenza del progetto</a:t>
            </a:r>
            <a:r>
              <a:rPr lang="it-IT" dirty="0">
                <a:solidFill>
                  <a:srgbClr val="212529"/>
                </a:solidFill>
                <a:latin typeface="inherit"/>
              </a:rPr>
              <a:t> (massimo 30 punti)</a:t>
            </a:r>
            <a:br>
              <a:rPr lang="it-IT" dirty="0">
                <a:solidFill>
                  <a:srgbClr val="212529"/>
                </a:solidFill>
                <a:latin typeface="inherit"/>
              </a:rPr>
            </a:br>
            <a:r>
              <a:rPr lang="it-IT" dirty="0">
                <a:solidFill>
                  <a:srgbClr val="212529"/>
                </a:solidFill>
                <a:latin typeface="inherit"/>
              </a:rPr>
              <a:t>- </a:t>
            </a:r>
            <a:r>
              <a:rPr lang="it-IT" b="1" dirty="0">
                <a:solidFill>
                  <a:srgbClr val="212529"/>
                </a:solidFill>
                <a:latin typeface="inherit"/>
              </a:rPr>
              <a:t>Qualità dell’elaborazione e dell’attuazione del progetto</a:t>
            </a:r>
            <a:r>
              <a:rPr lang="it-IT" dirty="0">
                <a:solidFill>
                  <a:srgbClr val="212529"/>
                </a:solidFill>
                <a:latin typeface="inherit"/>
              </a:rPr>
              <a:t> (massimo 30 punti)</a:t>
            </a:r>
            <a:br>
              <a:rPr lang="it-IT" dirty="0">
                <a:solidFill>
                  <a:srgbClr val="212529"/>
                </a:solidFill>
                <a:latin typeface="inherit"/>
              </a:rPr>
            </a:br>
            <a:r>
              <a:rPr lang="it-IT" dirty="0">
                <a:solidFill>
                  <a:srgbClr val="212529"/>
                </a:solidFill>
                <a:latin typeface="inherit"/>
              </a:rPr>
              <a:t> - </a:t>
            </a:r>
            <a:r>
              <a:rPr lang="it-IT" b="1" dirty="0">
                <a:solidFill>
                  <a:srgbClr val="212529"/>
                </a:solidFill>
                <a:latin typeface="inherit"/>
              </a:rPr>
              <a:t>Qualità del partenariato e degli accordi di cooperazione</a:t>
            </a:r>
            <a:r>
              <a:rPr lang="it-IT" dirty="0">
                <a:solidFill>
                  <a:srgbClr val="212529"/>
                </a:solidFill>
                <a:latin typeface="inherit"/>
              </a:rPr>
              <a:t> (massimo 20 punti)</a:t>
            </a:r>
            <a:br>
              <a:rPr lang="it-IT" dirty="0">
                <a:solidFill>
                  <a:srgbClr val="212529"/>
                </a:solidFill>
                <a:latin typeface="inherit"/>
              </a:rPr>
            </a:br>
            <a:r>
              <a:rPr lang="it-IT" dirty="0">
                <a:solidFill>
                  <a:srgbClr val="212529"/>
                </a:solidFill>
                <a:latin typeface="inherit"/>
              </a:rPr>
              <a:t>- </a:t>
            </a:r>
            <a:r>
              <a:rPr lang="it-IT" b="1" dirty="0">
                <a:solidFill>
                  <a:srgbClr val="212529"/>
                </a:solidFill>
                <a:latin typeface="inherit"/>
              </a:rPr>
              <a:t>Impatto </a:t>
            </a:r>
            <a:r>
              <a:rPr lang="it-IT" dirty="0">
                <a:solidFill>
                  <a:srgbClr val="212529"/>
                </a:solidFill>
                <a:latin typeface="inherit"/>
              </a:rPr>
              <a:t>(massimo 20 punti)</a:t>
            </a:r>
          </a:p>
          <a:p>
            <a:r>
              <a:rPr lang="it-IT" dirty="0">
                <a:solidFill>
                  <a:srgbClr val="212529"/>
                </a:solidFill>
                <a:latin typeface="Roboto"/>
              </a:rPr>
              <a:t>Per la selezione è necessario ottenere un punteggio minimo di 60 punti e almeno la metà dei punti per ogni criterio</a:t>
            </a:r>
          </a:p>
          <a:p>
            <a:r>
              <a:rPr lang="it-IT" dirty="0">
                <a:solidFill>
                  <a:srgbClr val="212529"/>
                </a:solidFill>
                <a:latin typeface="Roboto"/>
              </a:rPr>
              <a:t>Per maggiori dettagli sui criteri </a:t>
            </a:r>
            <a:r>
              <a:rPr lang="it-IT" dirty="0">
                <a:solidFill>
                  <a:srgbClr val="007FC7"/>
                </a:solidFill>
                <a:latin typeface="Roboto"/>
                <a:hlinkClick r:id="rId3"/>
              </a:rPr>
              <a:t>consultare la Guida 2025 a pag. 261</a:t>
            </a:r>
            <a:endParaRPr lang="it-IT" b="0" i="0" dirty="0">
              <a:solidFill>
                <a:srgbClr val="212529"/>
              </a:solidFill>
              <a:effectLst/>
              <a:latin typeface="Roboto"/>
            </a:endParaRPr>
          </a:p>
        </p:txBody>
      </p:sp>
      <p:sp>
        <p:nvSpPr>
          <p:cNvPr id="4" name="Fumetto 4 3"/>
          <p:cNvSpPr/>
          <p:nvPr/>
        </p:nvSpPr>
        <p:spPr>
          <a:xfrm>
            <a:off x="701040" y="203200"/>
            <a:ext cx="6136640" cy="2092960"/>
          </a:xfrm>
          <a:prstGeom prst="cloudCallout">
            <a:avLst>
              <a:gd name="adj1" fmla="val -42386"/>
              <a:gd name="adj2" fmla="val 810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1" y="999722"/>
            <a:ext cx="569697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9" y="2743201"/>
            <a:ext cx="11108586" cy="23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007217" y="1584330"/>
            <a:ext cx="733486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Erasmus+ and European Solidarity Corps</a:t>
            </a:r>
            <a:endParaRPr lang="it-IT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41220" y="2789528"/>
            <a:ext cx="9929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hlinkClick r:id="rId3"/>
              </a:rPr>
              <a:t>https://webgate.ec.europa.eu/erasmus-esc/index/</a:t>
            </a:r>
            <a:r>
              <a:rPr lang="it-IT" sz="3200" dirty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20" y="3994727"/>
            <a:ext cx="9763125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197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2413423">
            <a:off x="5141090" y="2066235"/>
            <a:ext cx="351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 Black" panose="020B0A04020102020204" pitchFamily="34" charset="0"/>
              </a:rPr>
              <a:t>HOMEPAGE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4313383" y="4729018"/>
            <a:ext cx="1330035" cy="1440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1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1" y="1242291"/>
            <a:ext cx="11698163" cy="561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nettore 2 3"/>
          <p:cNvCxnSpPr/>
          <p:nvPr/>
        </p:nvCxnSpPr>
        <p:spPr>
          <a:xfrm>
            <a:off x="5246255" y="4516582"/>
            <a:ext cx="1533236" cy="1459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3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2" y="184726"/>
            <a:ext cx="11776388" cy="6557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65" y="4588163"/>
            <a:ext cx="3514725" cy="9144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2 4"/>
          <p:cNvCxnSpPr/>
          <p:nvPr/>
        </p:nvCxnSpPr>
        <p:spPr>
          <a:xfrm>
            <a:off x="2521527" y="4588163"/>
            <a:ext cx="1884218" cy="584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89" y="1737735"/>
            <a:ext cx="8143875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935" y="146916"/>
            <a:ext cx="479107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2 4"/>
          <p:cNvCxnSpPr/>
          <p:nvPr/>
        </p:nvCxnSpPr>
        <p:spPr>
          <a:xfrm flipV="1">
            <a:off x="6206836" y="1385455"/>
            <a:ext cx="868219" cy="1459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091" y="3292327"/>
            <a:ext cx="3050283" cy="24744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9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5" y="157740"/>
            <a:ext cx="7551245" cy="6584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90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21" y="156440"/>
            <a:ext cx="5048250" cy="8001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708" y="1058718"/>
            <a:ext cx="5038725" cy="381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990723"/>
            <a:ext cx="11947986" cy="343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155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19" ma:contentTypeDescription="Creare un nuovo documento." ma:contentTypeScope="" ma:versionID="ecc8dee3d59f07cf2d37c851efd64f3e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959fe066a4e8cea2c890779251e10f61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ultimamodificadocumento" minOccurs="0"/>
                <xsd:element ref="ns3:_Flow_SignoffStatus" minOccurs="0"/>
                <xsd:element ref="ns3:MediaLengthInSeconds" minOccurs="0"/>
                <xsd:element ref="ns3:data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a98142f-01aa-42f5-a9be-35dd5e90f868}" ma:internalName="TaxCatchAll" ma:showField="CatchAllData" ma:web="8d7ce21d-b23d-4e75-8275-8f72d627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ltimamodificadocumento" ma:index="20" nillable="true" ma:displayName="ultima modifica documento" ma:format="DateOnly" ma:internalName="ultimamodificadocumento">
      <xsd:simpleType>
        <xsd:restriction base="dms:DateTime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a" ma:index="23" nillable="true" ma:displayName="data " ma:format="DateTime" ma:internalName="data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987878-9163-4987-A352-C1D3AEE13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ce21d-b23d-4e75-8275-8f72d6274957"/>
    <ds:schemaRef ds:uri="a5a5994b-e301-4e9f-bcd0-60ef9f73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E5F1B5-903B-431F-82FE-1F1D0FDFB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204</Words>
  <Application>Microsoft Office PowerPoint</Application>
  <PresentationFormat>Widescreen</PresentationFormat>
  <Paragraphs>45</Paragraphs>
  <Slides>25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Bradley Hand ITC</vt:lpstr>
      <vt:lpstr>Calibri</vt:lpstr>
      <vt:lpstr>Calibri Light</vt:lpstr>
      <vt:lpstr>inherit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Titolarietà nella preparazione della candidatura e nella gestione del progetto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Mentuccia</dc:creator>
  <cp:lastModifiedBy>Calcagni Antonella</cp:lastModifiedBy>
  <cp:revision>26</cp:revision>
  <dcterms:created xsi:type="dcterms:W3CDTF">2023-01-16T11:49:50Z</dcterms:created>
  <dcterms:modified xsi:type="dcterms:W3CDTF">2025-01-13T10:17:09Z</dcterms:modified>
</cp:coreProperties>
</file>